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7"/>
  </p:notesMasterIdLst>
  <p:handoutMasterIdLst>
    <p:handoutMasterId r:id="rId28"/>
  </p:handoutMasterIdLst>
  <p:sldIdLst>
    <p:sldId id="326" r:id="rId5"/>
    <p:sldId id="327" r:id="rId6"/>
    <p:sldId id="333" r:id="rId7"/>
    <p:sldId id="334" r:id="rId8"/>
    <p:sldId id="352" r:id="rId9"/>
    <p:sldId id="353" r:id="rId10"/>
    <p:sldId id="337" r:id="rId11"/>
    <p:sldId id="351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50" r:id="rId22"/>
    <p:sldId id="341" r:id="rId23"/>
    <p:sldId id="342" r:id="rId24"/>
    <p:sldId id="343" r:id="rId25"/>
    <p:sldId id="329" r:id="rId2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06" autoAdjust="0"/>
    <p:restoredTop sz="75610" autoAdjust="0"/>
  </p:normalViewPr>
  <p:slideViewPr>
    <p:cSldViewPr snapToGrid="0">
      <p:cViewPr varScale="1">
        <p:scale>
          <a:sx n="20" d="100"/>
          <a:sy n="20" d="100"/>
        </p:scale>
        <p:origin x="1632" y="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contracostahsd-my.sharepoint.com/personal/gquintan_cchealth_org/Documents/File%20Folder/HCH/HRSA/UDS%20Review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'[UDS Review 2024.xlsx]Sheet1'!$AC$9</c:f>
              <c:strCache>
                <c:ptCount val="1"/>
                <c:pt idx="0">
                  <c:v>Patients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2024.xlsx]Sheet1'!$AD$8:$AH$8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2024.xlsx]Sheet1'!$AD$9:$AH$9</c:f>
              <c:numCache>
                <c:formatCode>#,##0</c:formatCode>
                <c:ptCount val="5"/>
                <c:pt idx="0">
                  <c:v>20878</c:v>
                </c:pt>
                <c:pt idx="1">
                  <c:v>18097</c:v>
                </c:pt>
                <c:pt idx="2">
                  <c:v>18490</c:v>
                </c:pt>
                <c:pt idx="3">
                  <c:v>19136</c:v>
                </c:pt>
                <c:pt idx="4">
                  <c:v>19619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35-4D21-84D2-60D300A0CBA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56473280"/>
        <c:axId val="1756474944"/>
      </c:lineChart>
      <c:catAx>
        <c:axId val="175647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74944"/>
        <c:crosses val="autoZero"/>
        <c:auto val="1"/>
        <c:lblAlgn val="ctr"/>
        <c:lblOffset val="100"/>
        <c:noMultiLvlLbl val="0"/>
      </c:catAx>
      <c:valAx>
        <c:axId val="175647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47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Depression Remission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'[UDS Review 2024.xlsx]Sheet1'!$E$91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2024.xlsx]Sheet1'!$A$92:$A$94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2024.xlsx]Sheet1'!$E$92:$E$94</c:f>
              <c:numCache>
                <c:formatCode>0%</c:formatCode>
                <c:ptCount val="1"/>
                <c:pt idx="0">
                  <c:v>4.6434494195688222E-2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1E-4412-886F-7817F3B13051}"/>
            </c:ext>
          </c:extLst>
        </c:ser>
        <c:ser>
          <c:idx val="1"/>
          <c:order val="1"/>
          <c:tx>
            <c:strRef>
              <c:f>'[UDS Review 2024.xlsx]Sheet1'!$D$91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2024.xlsx]Sheet1'!$A$92:$A$94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2024.xlsx]Sheet1'!$D$92:$D$94</c:f>
              <c:numCache>
                <c:formatCode>0%</c:formatCode>
                <c:ptCount val="1"/>
                <c:pt idx="0">
                  <c:v>0.11538461538461539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1E-4412-886F-7817F3B13051}"/>
            </c:ext>
          </c:extLst>
        </c:ser>
        <c:ser>
          <c:idx val="0"/>
          <c:order val="2"/>
          <c:tx>
            <c:strRef>
              <c:f>'[UDS Review 2024.xlsx]Sheet1'!$C$91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2024.xlsx]Sheet1'!$A$92:$A$94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2024.xlsx]Sheet1'!$C$92:$C$94</c:f>
              <c:numCache>
                <c:formatCode>0%</c:formatCode>
                <c:ptCount val="1"/>
                <c:pt idx="0">
                  <c:v>0.16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1E-4412-886F-7817F3B13051}"/>
            </c:ext>
          </c:extLst>
        </c:ser>
        <c:ser>
          <c:idx val="3"/>
          <c:order val="3"/>
          <c:tx>
            <c:strRef>
              <c:f>'[UDS Review 2024.xlsx]Sheet1'!$B$91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2024.xlsx]Sheet1'!$A$92:$A$94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2024.xlsx]Sheet1'!$B$92:$B$94</c:f>
              <c:numCache>
                <c:formatCode>0%</c:formatCode>
                <c:ptCount val="1"/>
                <c:pt idx="0">
                  <c:v>0.1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61E-4412-886F-7817F3B130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4046864"/>
        <c:axId val="644051440"/>
      </c:barChart>
      <c:catAx>
        <c:axId val="64404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51440"/>
        <c:crosses val="autoZero"/>
        <c:auto val="1"/>
        <c:lblAlgn val="ctr"/>
        <c:lblOffset val="100"/>
        <c:noMultiLvlLbl val="0"/>
      </c:catAx>
      <c:valAx>
        <c:axId val="64405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04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HIV Linkage to Care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'[UDS Review 2024.xlsx]Sheet1'!$A$74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2024.xlsx]Sheet1'!$B$71:$F$71</c:f>
              <c:strCach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strCache>
            </c:strRef>
          </c:cat>
          <c:val>
            <c:numRef>
              <c:f>'[UDS Review 2024.xlsx]Sheet1'!$B$74:$F$74</c:f>
              <c:numCache>
                <c:formatCode>0%</c:formatCode>
                <c:ptCount val="5"/>
                <c:pt idx="0">
                  <c:v>0.94</c:v>
                </c:pt>
                <c:pt idx="1">
                  <c:v>0.86</c:v>
                </c:pt>
                <c:pt idx="2">
                  <c:v>0.72727272727272729</c:v>
                </c:pt>
                <c:pt idx="3">
                  <c:v>0.8</c:v>
                </c:pt>
                <c:pt idx="4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B-4FEF-BE92-822CAFCC6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4056560"/>
        <c:axId val="7340568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'[UDS Review 2024.xlsx]Sheet1'!$A$72</c15:sqref>
                        </c15:formulaRef>
                      </c:ext>
                    </c:extLst>
                    <c:strCache>
                      <c:ptCount val="1"/>
                      <c:pt idx="0">
                        <c:v>Denominator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'[UDS Review 2024.xlsx]Sheet1'!$B$71:$F$71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'[UDS Review 2024.xlsx]Sheet1'!$B$72:$F$72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</c:v>
                      </c:pt>
                      <c:pt idx="1">
                        <c:v>14</c:v>
                      </c:pt>
                      <c:pt idx="2">
                        <c:v>11</c:v>
                      </c:pt>
                      <c:pt idx="3">
                        <c:v>5</c:v>
                      </c:pt>
                      <c:pt idx="4">
                        <c:v>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51B-4FEF-BE92-822CAFCC689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2024.xlsx]Sheet1'!$A$73</c15:sqref>
                        </c15:formulaRef>
                      </c:ext>
                    </c:extLst>
                    <c:strCache>
                      <c:ptCount val="1"/>
                      <c:pt idx="0">
                        <c:v>Numerator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2024.xlsx]Sheet1'!$B$71:$F$71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2024.xlsx]Sheet1'!$B$73:$F$73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17</c:v>
                      </c:pt>
                      <c:pt idx="1">
                        <c:v>12</c:v>
                      </c:pt>
                      <c:pt idx="2">
                        <c:v>8</c:v>
                      </c:pt>
                      <c:pt idx="3">
                        <c:v>4</c:v>
                      </c:pt>
                      <c:pt idx="4">
                        <c:v>10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51B-4FEF-BE92-822CAFCC689B}"/>
                  </c:ext>
                </c:extLst>
              </c15:ser>
            </c15:filteredBarSeries>
          </c:ext>
        </c:extLst>
      </c:barChart>
      <c:catAx>
        <c:axId val="7340565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56888"/>
        <c:crosses val="autoZero"/>
        <c:auto val="1"/>
        <c:lblAlgn val="ctr"/>
        <c:lblOffset val="100"/>
        <c:noMultiLvlLbl val="0"/>
      </c:catAx>
      <c:valAx>
        <c:axId val="7340568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5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Diabetes</a:t>
            </a:r>
            <a:r>
              <a:rPr lang="en-US" baseline="0"/>
              <a:t> (down is good)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'[UDS Review 2024.xlsx]Sheet1'!$A$122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2024.xlsx]Sheet1'!$B$119:$F$119</c:f>
              <c:strCach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strCache>
            </c:strRef>
          </c:cat>
          <c:val>
            <c:numRef>
              <c:f>'[UDS Review 2024.xlsx]Sheet1'!$B$122:$F$122</c:f>
              <c:numCache>
                <c:formatCode>0%</c:formatCode>
                <c:ptCount val="5"/>
                <c:pt idx="0">
                  <c:v>0.26</c:v>
                </c:pt>
                <c:pt idx="1">
                  <c:v>0.28000000000000003</c:v>
                </c:pt>
                <c:pt idx="2">
                  <c:v>0.28636021100226072</c:v>
                </c:pt>
                <c:pt idx="3">
                  <c:v>0.30309278350515462</c:v>
                </c:pt>
                <c:pt idx="4">
                  <c:v>0.27317073170731709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6-4FD9-BF33-6C9A15EDA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2992800"/>
        <c:axId val="7429937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'[UDS Review 2024.xlsx]Sheet1'!$A$120</c15:sqref>
                        </c15:formulaRef>
                      </c:ext>
                    </c:extLst>
                    <c:strCache>
                      <c:ptCount val="1"/>
                      <c:pt idx="0">
                        <c:v>Denominator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'[UDS Review 2024.xlsx]Sheet1'!$B$119:$F$119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'[UDS Review 2024.xlsx]Sheet1'!$B$120:$F$120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2896</c:v>
                      </c:pt>
                      <c:pt idx="1">
                        <c:v>2714</c:v>
                      </c:pt>
                      <c:pt idx="2">
                        <c:v>2654</c:v>
                      </c:pt>
                      <c:pt idx="3">
                        <c:v>2425</c:v>
                      </c:pt>
                      <c:pt idx="4">
                        <c:v>2665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9B6-4FD9-BF33-6C9A15EDA12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2024.xlsx]Sheet1'!$A$121</c15:sqref>
                        </c15:formulaRef>
                      </c:ext>
                    </c:extLst>
                    <c:strCache>
                      <c:ptCount val="1"/>
                      <c:pt idx="0">
                        <c:v>Missing or High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2024.xlsx]Sheet1'!$B$119:$F$119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2024.xlsx]Sheet1'!$B$121:$F$121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744</c:v>
                      </c:pt>
                      <c:pt idx="1">
                        <c:v>747</c:v>
                      </c:pt>
                      <c:pt idx="2">
                        <c:v>760</c:v>
                      </c:pt>
                      <c:pt idx="3">
                        <c:v>735</c:v>
                      </c:pt>
                      <c:pt idx="4">
                        <c:v>728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E9B6-4FD9-BF33-6C9A15EDA12D}"/>
                  </c:ext>
                </c:extLst>
              </c15:ser>
            </c15:filteredBarSeries>
          </c:ext>
        </c:extLst>
      </c:barChart>
      <c:catAx>
        <c:axId val="7429928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993784"/>
        <c:crosses val="autoZero"/>
        <c:auto val="1"/>
        <c:lblAlgn val="ctr"/>
        <c:lblOffset val="100"/>
        <c:noMultiLvlLbl val="0"/>
      </c:catAx>
      <c:valAx>
        <c:axId val="74299378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9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Hypertension (up is good)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'[UDS Review 2024.xlsx]Sheet1'!$A$115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2024.xlsx]Sheet1'!$B$112:$F$112</c:f>
              <c:strCach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strCache>
            </c:strRef>
          </c:cat>
          <c:val>
            <c:numRef>
              <c:f>'[UDS Review 2024.xlsx]Sheet1'!$B$115:$F$115</c:f>
              <c:numCache>
                <c:formatCode>0%</c:formatCode>
                <c:ptCount val="5"/>
                <c:pt idx="0">
                  <c:v>0.69</c:v>
                </c:pt>
                <c:pt idx="1">
                  <c:v>0.68</c:v>
                </c:pt>
                <c:pt idx="2">
                  <c:v>0.69237749546279492</c:v>
                </c:pt>
                <c:pt idx="3">
                  <c:v>0.65020898641588298</c:v>
                </c:pt>
                <c:pt idx="4">
                  <c:v>0.66539411632607226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3-4694-9028-C81371531A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4053936"/>
        <c:axId val="7340585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'[UDS Review 2024.xlsx]Sheet1'!$A$113</c15:sqref>
                        </c15:formulaRef>
                      </c:ext>
                    </c:extLst>
                    <c:strCache>
                      <c:ptCount val="1"/>
                      <c:pt idx="0">
                        <c:v>Denominator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'[UDS Review 2024.xlsx]Sheet1'!$B$112:$F$112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'[UDS Review 2024.xlsx]Sheet1'!$B$113:$F$113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4278</c:v>
                      </c:pt>
                      <c:pt idx="1">
                        <c:v>4159</c:v>
                      </c:pt>
                      <c:pt idx="2">
                        <c:v>4408</c:v>
                      </c:pt>
                      <c:pt idx="3">
                        <c:v>3828</c:v>
                      </c:pt>
                      <c:pt idx="4">
                        <c:v>4453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5D3-4694-9028-C81371531A3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2024.xlsx]Sheet1'!$A$114</c15:sqref>
                        </c15:formulaRef>
                      </c:ext>
                    </c:extLst>
                    <c:strCache>
                      <c:ptCount val="1"/>
                      <c:pt idx="0">
                        <c:v>Controlled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2024.xlsx]Sheet1'!$B$112:$F$112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2024.xlsx]Sheet1'!$B$114:$F$114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2956</c:v>
                      </c:pt>
                      <c:pt idx="1">
                        <c:v>2815</c:v>
                      </c:pt>
                      <c:pt idx="2">
                        <c:v>3052</c:v>
                      </c:pt>
                      <c:pt idx="3">
                        <c:v>2489</c:v>
                      </c:pt>
                      <c:pt idx="4">
                        <c:v>2963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5D3-4694-9028-C81371531A3F}"/>
                  </c:ext>
                </c:extLst>
              </c15:ser>
            </c15:filteredBarSeries>
          </c:ext>
        </c:extLst>
      </c:barChart>
      <c:catAx>
        <c:axId val="734053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58528"/>
        <c:crosses val="autoZero"/>
        <c:auto val="1"/>
        <c:lblAlgn val="ctr"/>
        <c:lblOffset val="100"/>
        <c:noMultiLvlLbl val="0"/>
      </c:catAx>
      <c:valAx>
        <c:axId val="73405852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05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</a:t>
            </a:r>
            <a:r>
              <a:rPr lang="en-US" baseline="0"/>
              <a:t> of Prenatal Patients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'[UDS Review 2024.xlsx]Sheet1'!$A$4</c:f>
              <c:strCache>
                <c:ptCount val="1"/>
                <c:pt idx="0">
                  <c:v>less than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2024.xlsx]Sheet1'!$B$3:$F$3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2024.xlsx]Sheet1'!$B$4:$F$4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A-4803-9F4F-4E9BA8E295E5}"/>
            </c:ext>
          </c:extLst>
        </c:ser>
        <c:ser>
          <c:idx val="1"/>
          <c:order val="1"/>
          <c:tx>
            <c:strRef>
              <c:f>'[UDS Review 2024.xlsx]Sheet1'!$A$5</c:f>
              <c:strCache>
                <c:ptCount val="1"/>
                <c:pt idx="0">
                  <c:v>15-19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2024.xlsx]Sheet1'!$B$3:$F$3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2024.xlsx]Sheet1'!$B$5:$F$5</c:f>
              <c:numCache>
                <c:formatCode>General</c:formatCode>
                <c:ptCount val="5"/>
                <c:pt idx="0">
                  <c:v>75</c:v>
                </c:pt>
                <c:pt idx="1">
                  <c:v>71</c:v>
                </c:pt>
                <c:pt idx="2">
                  <c:v>77</c:v>
                </c:pt>
                <c:pt idx="3">
                  <c:v>71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A-4803-9F4F-4E9BA8E295E5}"/>
            </c:ext>
          </c:extLst>
        </c:ser>
        <c:ser>
          <c:idx val="2"/>
          <c:order val="2"/>
          <c:tx>
            <c:strRef>
              <c:f>'[UDS Review 2024.xlsx]Sheet1'!$A$6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2024.xlsx]Sheet1'!$B$3:$F$3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2024.xlsx]Sheet1'!$B$6:$F$6</c:f>
              <c:numCache>
                <c:formatCode>General</c:formatCode>
                <c:ptCount val="5"/>
                <c:pt idx="0">
                  <c:v>235</c:v>
                </c:pt>
                <c:pt idx="1">
                  <c:v>203</c:v>
                </c:pt>
                <c:pt idx="2">
                  <c:v>195</c:v>
                </c:pt>
                <c:pt idx="3">
                  <c:v>212</c:v>
                </c:pt>
                <c:pt idx="4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5A-4803-9F4F-4E9BA8E295E5}"/>
            </c:ext>
          </c:extLst>
        </c:ser>
        <c:ser>
          <c:idx val="3"/>
          <c:order val="3"/>
          <c:tx>
            <c:strRef>
              <c:f>'[UDS Review 2024.xlsx]Sheet1'!$A$7</c:f>
              <c:strCache>
                <c:ptCount val="1"/>
                <c:pt idx="0">
                  <c:v>25-44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2024.xlsx]Sheet1'!$B$3:$F$3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2024.xlsx]Sheet1'!$B$7:$F$7</c:f>
              <c:numCache>
                <c:formatCode>General</c:formatCode>
                <c:ptCount val="5"/>
                <c:pt idx="0">
                  <c:v>437</c:v>
                </c:pt>
                <c:pt idx="1">
                  <c:v>400</c:v>
                </c:pt>
                <c:pt idx="2">
                  <c:v>418</c:v>
                </c:pt>
                <c:pt idx="3">
                  <c:v>494</c:v>
                </c:pt>
                <c:pt idx="4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5A-4803-9F4F-4E9BA8E295E5}"/>
            </c:ext>
          </c:extLst>
        </c:ser>
        <c:ser>
          <c:idx val="4"/>
          <c:order val="4"/>
          <c:tx>
            <c:strRef>
              <c:f>'[UDS Review 2024.xlsx]Sheet1'!$A$8</c:f>
              <c:strCache>
                <c:ptCount val="1"/>
                <c:pt idx="0">
                  <c:v>45 and over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2024.xlsx]Sheet1'!$B$3:$F$3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2024.xlsx]Sheet1'!$B$8:$F$8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5A-4803-9F4F-4E9BA8E295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6438704"/>
        <c:axId val="756441656"/>
      </c:barChart>
      <c:catAx>
        <c:axId val="75643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441656"/>
        <c:crosses val="autoZero"/>
        <c:auto val="1"/>
        <c:lblAlgn val="ctr"/>
        <c:lblOffset val="100"/>
        <c:noMultiLvlLbl val="0"/>
      </c:catAx>
      <c:valAx>
        <c:axId val="75644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43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Deliveries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'[UDS Review 2024.xlsx]Sheet1'!$A$127</c:f>
              <c:strCache>
                <c:ptCount val="1"/>
                <c:pt idx="0">
                  <c:v>Very 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2024.xlsx]Sheet1'!$B$126:$F$126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2024.xlsx]Sheet1'!$B$127:$F$127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5-4BC3-B10F-1461F61A7653}"/>
            </c:ext>
          </c:extLst>
        </c:ser>
        <c:ser>
          <c:idx val="1"/>
          <c:order val="1"/>
          <c:tx>
            <c:strRef>
              <c:f>'[UDS Review 2024.xlsx]Sheet1'!$A$128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2024.xlsx]Sheet1'!$B$126:$F$126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2024.xlsx]Sheet1'!$B$128:$F$128</c:f>
              <c:numCache>
                <c:formatCode>General</c:formatCode>
                <c:ptCount val="5"/>
                <c:pt idx="0">
                  <c:v>30</c:v>
                </c:pt>
                <c:pt idx="1">
                  <c:v>19</c:v>
                </c:pt>
                <c:pt idx="2">
                  <c:v>38</c:v>
                </c:pt>
                <c:pt idx="3">
                  <c:v>33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B5-4BC3-B10F-1461F61A7653}"/>
            </c:ext>
          </c:extLst>
        </c:ser>
        <c:ser>
          <c:idx val="2"/>
          <c:order val="2"/>
          <c:tx>
            <c:strRef>
              <c:f>'[UDS Review 2024.xlsx]Sheet1'!$A$129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2024.xlsx]Sheet1'!$B$126:$F$126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2024.xlsx]Sheet1'!$B$129:$F$129</c:f>
              <c:numCache>
                <c:formatCode>General</c:formatCode>
                <c:ptCount val="5"/>
                <c:pt idx="0">
                  <c:v>416</c:v>
                </c:pt>
                <c:pt idx="1">
                  <c:v>339</c:v>
                </c:pt>
                <c:pt idx="2">
                  <c:v>351</c:v>
                </c:pt>
                <c:pt idx="3">
                  <c:v>411</c:v>
                </c:pt>
                <c:pt idx="4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B5-4BC3-B10F-1461F61A76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174608"/>
        <c:axId val="776167720"/>
      </c:barChart>
      <c:catAx>
        <c:axId val="77617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167720"/>
        <c:crosses val="autoZero"/>
        <c:auto val="1"/>
        <c:lblAlgn val="ctr"/>
        <c:lblOffset val="100"/>
        <c:noMultiLvlLbl val="0"/>
      </c:catAx>
      <c:valAx>
        <c:axId val="776167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17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Childhood</a:t>
            </a:r>
            <a:r>
              <a:rPr lang="en-US" baseline="0"/>
              <a:t> IZ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'[UDS Review 2024.xlsx]Sheet1'!$A$16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2024.xlsx]Sheet1'!$B$13:$F$13</c:f>
              <c:strCach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strCache>
            </c:strRef>
          </c:cat>
          <c:val>
            <c:numRef>
              <c:f>'[UDS Review 2024.xlsx]Sheet1'!$B$16:$F$16</c:f>
              <c:numCache>
                <c:formatCode>0%</c:formatCode>
                <c:ptCount val="5"/>
                <c:pt idx="0">
                  <c:v>0.27</c:v>
                </c:pt>
                <c:pt idx="1">
                  <c:v>0.33</c:v>
                </c:pt>
                <c:pt idx="2">
                  <c:v>0.375</c:v>
                </c:pt>
                <c:pt idx="3">
                  <c:v>0.4</c:v>
                </c:pt>
                <c:pt idx="4">
                  <c:v>0.52363636363636368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D4-4AE2-93C3-529C1848FC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3725200"/>
        <c:axId val="3837271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'[UDS Review 2024.xlsx]Sheet1'!$A$14</c15:sqref>
                        </c15:formulaRef>
                      </c:ext>
                    </c:extLst>
                    <c:strCache>
                      <c:ptCount val="1"/>
                      <c:pt idx="0">
                        <c:v>Denominator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'[UDS Review 2024.xlsx]Sheet1'!$B$13:$F$13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'[UDS Review 2024.xlsx]Sheet1'!$B$14:$F$14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99</c:v>
                      </c:pt>
                      <c:pt idx="1">
                        <c:v>105</c:v>
                      </c:pt>
                      <c:pt idx="2">
                        <c:v>88</c:v>
                      </c:pt>
                      <c:pt idx="3">
                        <c:v>100</c:v>
                      </c:pt>
                      <c:pt idx="4">
                        <c:v>275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5D4-4AE2-93C3-529C1848FC0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2024.xlsx]Sheet1'!$A$15</c15:sqref>
                        </c15:formulaRef>
                      </c:ext>
                    </c:extLst>
                    <c:strCache>
                      <c:ptCount val="1"/>
                      <c:pt idx="0">
                        <c:v>Numerator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2024.xlsx]Sheet1'!$B$13:$F$13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2024.xlsx]Sheet1'!$B$15:$F$15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27</c:v>
                      </c:pt>
                      <c:pt idx="1">
                        <c:v>35</c:v>
                      </c:pt>
                      <c:pt idx="2">
                        <c:v>33</c:v>
                      </c:pt>
                      <c:pt idx="3">
                        <c:v>40</c:v>
                      </c:pt>
                      <c:pt idx="4">
                        <c:v>144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5D4-4AE2-93C3-529C1848FC07}"/>
                  </c:ext>
                </c:extLst>
              </c15:ser>
            </c15:filteredBarSeries>
          </c:ext>
        </c:extLst>
      </c:barChart>
      <c:dateAx>
        <c:axId val="3837252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27168"/>
        <c:crosses val="autoZero"/>
        <c:auto val="0"/>
        <c:lblOffset val="100"/>
        <c:baseTimeUnit val="days"/>
      </c:dateAx>
      <c:valAx>
        <c:axId val="3837271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2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Weight</a:t>
            </a:r>
            <a:r>
              <a:rPr lang="en-US" baseline="0"/>
              <a:t> Assessment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'[UDS Review 2024.xlsx]Sheet1'!$A$37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2024.xlsx]Sheet1'!$B$34:$F$34</c:f>
              <c:strCach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strCache>
            </c:strRef>
          </c:cat>
          <c:val>
            <c:numRef>
              <c:f>'[UDS Review 2024.xlsx]Sheet1'!$B$37:$F$37</c:f>
              <c:numCache>
                <c:formatCode>0%</c:formatCode>
                <c:ptCount val="5"/>
                <c:pt idx="0">
                  <c:v>0.79</c:v>
                </c:pt>
                <c:pt idx="1">
                  <c:v>0.81</c:v>
                </c:pt>
                <c:pt idx="2">
                  <c:v>0.3557644730331519</c:v>
                </c:pt>
                <c:pt idx="3">
                  <c:v>0.38415841584158417</c:v>
                </c:pt>
                <c:pt idx="4">
                  <c:v>0.60921248142644868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B-4A34-B60B-AA94A4E9A3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4093232"/>
        <c:axId val="7040938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'[UDS Review 2024.xlsx]Sheet1'!$A$35</c15:sqref>
                        </c15:formulaRef>
                      </c:ext>
                    </c:extLst>
                    <c:strCache>
                      <c:ptCount val="1"/>
                      <c:pt idx="0">
                        <c:v>Denominator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'[UDS Review 2024.xlsx]Sheet1'!$B$34:$F$34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'[UDS Review 2024.xlsx]Sheet1'!$B$35:$F$35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1301</c:v>
                      </c:pt>
                      <c:pt idx="1">
                        <c:v>883</c:v>
                      </c:pt>
                      <c:pt idx="2">
                        <c:v>719</c:v>
                      </c:pt>
                      <c:pt idx="3">
                        <c:v>776</c:v>
                      </c:pt>
                      <c:pt idx="4">
                        <c:v>1230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F4B-4A34-B60B-AA94A4E9A3E6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2024.xlsx]Sheet1'!$A$36</c15:sqref>
                        </c15:formulaRef>
                      </c:ext>
                    </c:extLst>
                    <c:strCache>
                      <c:ptCount val="1"/>
                      <c:pt idx="0">
                        <c:v>Numerator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2024.xlsx]Sheet1'!$B$34:$F$34</c15:sqref>
                        </c15:formulaRef>
                      </c:ext>
                    </c:extLst>
                    <c:strCache>
                      <c:ptCount val="5"/>
                      <c:pt idx="0">
                        <c:v>2023</c:v>
                      </c:pt>
                      <c:pt idx="1">
                        <c:v>2022</c:v>
                      </c:pt>
                      <c:pt idx="2">
                        <c:v>2021</c:v>
                      </c:pt>
                      <c:pt idx="3">
                        <c:v>2020</c:v>
                      </c:pt>
                      <c:pt idx="4">
                        <c:v>2019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'[UDS Review 2024.xlsx]Sheet1'!$B$36:$F$36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1026</c:v>
                      </c:pt>
                      <c:pt idx="1">
                        <c:v>716</c:v>
                      </c:pt>
                      <c:pt idx="2">
                        <c:v>594</c:v>
                      </c:pt>
                      <c:pt idx="3">
                        <c:v>539</c:v>
                      </c:pt>
                      <c:pt idx="4">
                        <c:v>739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F4B-4A34-B60B-AA94A4E9A3E6}"/>
                  </c:ext>
                </c:extLst>
              </c15:ser>
            </c15:filteredBarSeries>
          </c:ext>
        </c:extLst>
      </c:barChart>
      <c:catAx>
        <c:axId val="7040932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093888"/>
        <c:crosses val="autoZero"/>
        <c:auto val="1"/>
        <c:lblAlgn val="ctr"/>
        <c:lblOffset val="100"/>
        <c:noMultiLvlLbl val="0"/>
      </c:catAx>
      <c:valAx>
        <c:axId val="7040938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09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Cancer</a:t>
            </a:r>
            <a:r>
              <a:rPr lang="en-US" baseline="0"/>
              <a:t> Screenings Complete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'[UDS Review 2024.xlsx]Sheet1'!$L$22</c:f>
              <c:strCache>
                <c:ptCount val="1"/>
                <c:pt idx="0">
                  <c:v>Cervical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2.2222222222222223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3F-4F57-9278-25968B2DBA1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2024.xlsx]Sheet1'!$M$21:$Q$21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2024.xlsx]Sheet1'!$M$22:$Q$22</c:f>
              <c:numCache>
                <c:formatCode>0%</c:formatCode>
                <c:ptCount val="5"/>
                <c:pt idx="0">
                  <c:v>0.69</c:v>
                </c:pt>
                <c:pt idx="1">
                  <c:v>0.64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3F-4F57-9278-25968B2DBA10}"/>
            </c:ext>
          </c:extLst>
        </c:ser>
        <c:ser>
          <c:idx val="1"/>
          <c:order val="1"/>
          <c:tx>
            <c:strRef>
              <c:f>'[UDS Review 2024.xlsx]Sheet1'!$L$23</c:f>
              <c:strCache>
                <c:ptCount val="1"/>
                <c:pt idx="0">
                  <c:v>Breast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0185067526415994E-16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3F-4F57-9278-25968B2DBA1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2024.xlsx]Sheet1'!$M$21:$Q$21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2024.xlsx]Sheet1'!$M$23:$Q$23</c:f>
              <c:numCache>
                <c:formatCode>0%</c:formatCode>
                <c:ptCount val="5"/>
                <c:pt idx="1">
                  <c:v>0.7</c:v>
                </c:pt>
                <c:pt idx="2">
                  <c:v>0.74</c:v>
                </c:pt>
                <c:pt idx="3">
                  <c:v>0.7</c:v>
                </c:pt>
                <c:pt idx="4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3F-4F57-9278-25968B2DBA10}"/>
            </c:ext>
          </c:extLst>
        </c:ser>
        <c:ser>
          <c:idx val="2"/>
          <c:order val="2"/>
          <c:tx>
            <c:strRef>
              <c:f>'[UDS Review 2024.xlsx]Sheet1'!$L$24</c:f>
              <c:strCache>
                <c:ptCount val="1"/>
                <c:pt idx="0">
                  <c:v>Colorectal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3888888888888888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3F-4F57-9278-25968B2DBA1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2024.xlsx]Sheet1'!$M$21:$Q$21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2024.xlsx]Sheet1'!$M$24:$Q$24</c:f>
              <c:numCache>
                <c:formatCode>0%</c:formatCode>
                <c:ptCount val="5"/>
                <c:pt idx="0">
                  <c:v>0.56000000000000005</c:v>
                </c:pt>
                <c:pt idx="1">
                  <c:v>0.47</c:v>
                </c:pt>
                <c:pt idx="2">
                  <c:v>0.54</c:v>
                </c:pt>
                <c:pt idx="3">
                  <c:v>0.49</c:v>
                </c:pt>
                <c:pt idx="4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3F-4F57-9278-25968B2DB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8163040"/>
        <c:axId val="708161072"/>
      </c:lineChart>
      <c:catAx>
        <c:axId val="70816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161072"/>
        <c:crosses val="autoZero"/>
        <c:auto val="1"/>
        <c:lblAlgn val="ctr"/>
        <c:lblOffset val="100"/>
        <c:noMultiLvlLbl val="0"/>
      </c:catAx>
      <c:valAx>
        <c:axId val="70816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16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BMI &amp; Tobacco</a:t>
            </a:r>
          </a:p>
        </c:rich>
      </c:tx>
      <c:layout>
        <c:manualLayout>
          <c:xMode val="edge"/>
          <c:yMode val="edge"/>
          <c:x val="0.42615966754155732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'[UDS Review 2024.xlsx]Sheet1'!$L$86</c:f>
              <c:strCache>
                <c:ptCount val="1"/>
                <c:pt idx="0">
                  <c:v>BMI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2024.xlsx]Sheet1'!$M$85:$Q$85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2024.xlsx]Sheet1'!$M$86:$Q$86</c:f>
              <c:numCache>
                <c:formatCode>0%</c:formatCode>
                <c:ptCount val="5"/>
                <c:pt idx="0">
                  <c:v>0.23</c:v>
                </c:pt>
                <c:pt idx="1">
                  <c:v>0.26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28-4A39-A848-B09C5362E24A}"/>
            </c:ext>
          </c:extLst>
        </c:ser>
        <c:ser>
          <c:idx val="1"/>
          <c:order val="1"/>
          <c:tx>
            <c:strRef>
              <c:f>'[UDS Review 2024.xlsx]Sheet1'!$L$87</c:f>
              <c:strCache>
                <c:ptCount val="1"/>
                <c:pt idx="0">
                  <c:v>Tobacco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2024.xlsx]Sheet1'!$M$85:$Q$85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2024.xlsx]Sheet1'!$M$87:$Q$87</c:f>
              <c:numCache>
                <c:formatCode>0%</c:formatCode>
                <c:ptCount val="5"/>
                <c:pt idx="0">
                  <c:v>0.98</c:v>
                </c:pt>
                <c:pt idx="1">
                  <c:v>0.77</c:v>
                </c:pt>
                <c:pt idx="2">
                  <c:v>0.86</c:v>
                </c:pt>
                <c:pt idx="3">
                  <c:v>0.87</c:v>
                </c:pt>
                <c:pt idx="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28-4A39-A848-B09C5362E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2365848"/>
        <c:axId val="742375360"/>
      </c:lineChart>
      <c:catAx>
        <c:axId val="74236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375360"/>
        <c:crosses val="autoZero"/>
        <c:auto val="1"/>
        <c:lblAlgn val="ctr"/>
        <c:lblOffset val="100"/>
        <c:noMultiLvlLbl val="0"/>
      </c:catAx>
      <c:valAx>
        <c:axId val="74237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365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Asprin</a:t>
            </a:r>
            <a:r>
              <a:rPr lang="en-US" baseline="0"/>
              <a:t> for IVD &amp; Statin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'[UDS Review 2024.xlsx]Sheet1'!$N$55</c:f>
              <c:strCache>
                <c:ptCount val="1"/>
                <c:pt idx="0">
                  <c:v>IVD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4.1928721174002651E-3"/>
                  <c:y val="-2.529359346566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69-4B1B-9F21-98528FD54E42}"/>
                </c:ext>
              </c:extLst>
            </c:dLbl>
            <c:dLbl>
              <c:idx val="3"/>
              <c:layout>
                <c:manualLayout>
                  <c:x val="-1.537368683232603E-16"/>
                  <c:y val="-3.0848337374474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69-4B1B-9F21-98528FD54E4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2024.xlsx]Sheet1'!$O$54:$S$54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2024.xlsx]Sheet1'!$O$55:$S$55</c:f>
              <c:numCache>
                <c:formatCode>0%</c:formatCode>
                <c:ptCount val="5"/>
                <c:pt idx="0">
                  <c:v>0.93</c:v>
                </c:pt>
                <c:pt idx="1">
                  <c:v>0.89</c:v>
                </c:pt>
                <c:pt idx="2">
                  <c:v>0.86</c:v>
                </c:pt>
                <c:pt idx="3">
                  <c:v>0.83</c:v>
                </c:pt>
                <c:pt idx="4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69-4B1B-9F21-98528FD54E42}"/>
            </c:ext>
          </c:extLst>
        </c:ser>
        <c:ser>
          <c:idx val="1"/>
          <c:order val="1"/>
          <c:tx>
            <c:strRef>
              <c:f>'[UDS Review 2024.xlsx]Sheet1'!$N$56</c:f>
              <c:strCache>
                <c:ptCount val="1"/>
                <c:pt idx="0">
                  <c:v>Statin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0"/>
                  <c:y val="5.42005574264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69-4B1B-9F21-98528FD54E42}"/>
                </c:ext>
              </c:extLst>
            </c:dLbl>
            <c:dLbl>
              <c:idx val="3"/>
              <c:layout>
                <c:manualLayout>
                  <c:x val="-1.2578616352201411E-2"/>
                  <c:y val="5.4841488665732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69-4B1B-9F21-98528FD54E4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'[UDS Review 2024.xlsx]Sheet1'!$O$54:$S$54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'[UDS Review 2024.xlsx]Sheet1'!$O$56:$S$56</c:f>
              <c:numCache>
                <c:formatCode>0%</c:formatCode>
                <c:ptCount val="5"/>
                <c:pt idx="0">
                  <c:v>0.65</c:v>
                </c:pt>
                <c:pt idx="1">
                  <c:v>0.67</c:v>
                </c:pt>
                <c:pt idx="2">
                  <c:v>0.83</c:v>
                </c:pt>
                <c:pt idx="3">
                  <c:v>0.84</c:v>
                </c:pt>
                <c:pt idx="4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69-4B1B-9F21-98528FD54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2393480"/>
        <c:axId val="572392496"/>
      </c:lineChart>
      <c:catAx>
        <c:axId val="572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392496"/>
        <c:crosses val="autoZero"/>
        <c:auto val="1"/>
        <c:lblAlgn val="ctr"/>
        <c:lblOffset val="100"/>
        <c:noMultiLvlLbl val="0"/>
      </c:catAx>
      <c:valAx>
        <c:axId val="5723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Depression Follow 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'[UDS Review 2024.xlsx]Sheet1'!$F$84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2024.xlsx]Sheet1'!$A$85:$A$87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2024.xlsx]Sheet1'!$F$85:$F$87</c:f>
              <c:numCache>
                <c:formatCode>0%</c:formatCode>
                <c:ptCount val="1"/>
                <c:pt idx="0">
                  <c:v>0.62852367688022281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7D5-4CA4-B92B-FF32BFCA7AA2}"/>
            </c:ext>
          </c:extLst>
        </c:ser>
        <c:ser>
          <c:idx val="2"/>
          <c:order val="1"/>
          <c:tx>
            <c:strRef>
              <c:f>'[UDS Review 2024.xlsx]Sheet1'!$E$84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2024.xlsx]Sheet1'!$A$85:$A$87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2024.xlsx]Sheet1'!$E$85:$E$87</c:f>
              <c:numCache>
                <c:formatCode>0%</c:formatCode>
                <c:ptCount val="1"/>
                <c:pt idx="0">
                  <c:v>0.53506162345941355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7D5-4CA4-B92B-FF32BFCA7AA2}"/>
            </c:ext>
          </c:extLst>
        </c:ser>
        <c:ser>
          <c:idx val="1"/>
          <c:order val="2"/>
          <c:tx>
            <c:strRef>
              <c:f>'[UDS Review 2024.xlsx]Sheet1'!$D$84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2024.xlsx]Sheet1'!$A$85:$A$87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2024.xlsx]Sheet1'!$D$85:$D$87</c:f>
              <c:numCache>
                <c:formatCode>0%</c:formatCode>
                <c:ptCount val="1"/>
                <c:pt idx="0">
                  <c:v>0.65112521638776688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17D5-4CA4-B92B-FF32BFCA7AA2}"/>
            </c:ext>
          </c:extLst>
        </c:ser>
        <c:ser>
          <c:idx val="0"/>
          <c:order val="3"/>
          <c:tx>
            <c:strRef>
              <c:f>'[UDS Review 2024.xlsx]Sheet1'!$C$84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2024.xlsx]Sheet1'!$A$85:$A$87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2024.xlsx]Sheet1'!$C$85:$C$87</c:f>
              <c:numCache>
                <c:formatCode>0%</c:formatCode>
                <c:ptCount val="1"/>
                <c:pt idx="0">
                  <c:v>0.71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17D5-4CA4-B92B-FF32BFCA7AA2}"/>
            </c:ext>
          </c:extLst>
        </c:ser>
        <c:ser>
          <c:idx val="4"/>
          <c:order val="4"/>
          <c:tx>
            <c:strRef>
              <c:f>'[UDS Review 2024.xlsx]Sheet1'!$B$84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'[UDS Review 2024.xlsx]Sheet1'!$A$85:$A$87</c:f>
              <c:strCache>
                <c:ptCount val="1"/>
                <c:pt idx="0">
                  <c:v>Total</c:v>
                </c:pt>
              </c:strCache>
              <c:extLst/>
            </c:strRef>
          </c:cat>
          <c:val>
            <c:numRef>
              <c:f>'[UDS Review 2024.xlsx]Sheet1'!$B$85:$B$87</c:f>
              <c:numCache>
                <c:formatCode>0%</c:formatCode>
                <c:ptCount val="1"/>
                <c:pt idx="0">
                  <c:v>0.71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17D5-4CA4-B92B-FF32BFCA7A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9290624"/>
        <c:axId val="399291040"/>
      </c:barChart>
      <c:catAx>
        <c:axId val="3992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91040"/>
        <c:crosses val="autoZero"/>
        <c:auto val="1"/>
        <c:lblAlgn val="ctr"/>
        <c:lblOffset val="100"/>
        <c:noMultiLvlLbl val="0"/>
      </c:catAx>
      <c:valAx>
        <c:axId val="3992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29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30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6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March 20, 2024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EB4B26-C3F3-75FB-84AC-7C70B814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445BD-82B8-53ED-E2B9-F4030AED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Prenatal Measures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C448B0-82F3-446D-958E-48A98B2024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166286"/>
              </p:ext>
            </p:extLst>
          </p:nvPr>
        </p:nvGraphicFramePr>
        <p:xfrm>
          <a:off x="280564" y="1423647"/>
          <a:ext cx="5989926" cy="401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C1CA4E9-B1F4-424F-83E5-705B97DC98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791901"/>
              </p:ext>
            </p:extLst>
          </p:nvPr>
        </p:nvGraphicFramePr>
        <p:xfrm>
          <a:off x="6559721" y="1272480"/>
          <a:ext cx="5470353" cy="431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220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04E397-3FE0-0269-1993-F57B10F2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712D04-6164-4E5C-5106-33AC3F82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Childhood IZ &amp; Weight Assessment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D34662-C32D-41BB-9523-CF6EF2677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975509"/>
              </p:ext>
            </p:extLst>
          </p:nvPr>
        </p:nvGraphicFramePr>
        <p:xfrm>
          <a:off x="281875" y="1460500"/>
          <a:ext cx="5925742" cy="366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ABF4E47-83FF-406B-BA47-36C96E70D1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123869"/>
              </p:ext>
            </p:extLst>
          </p:nvPr>
        </p:nvGraphicFramePr>
        <p:xfrm>
          <a:off x="6400800" y="2586819"/>
          <a:ext cx="5612356" cy="3998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681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63EF3A-3687-B835-8EBB-32728A2EA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107CBF-9824-9CCC-7C00-DFBCF920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Screenings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1F1CD4-CE45-4986-B100-BBD592434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142094"/>
              </p:ext>
            </p:extLst>
          </p:nvPr>
        </p:nvGraphicFramePr>
        <p:xfrm>
          <a:off x="1591218" y="1325122"/>
          <a:ext cx="9009564" cy="5411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07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2F6C1A-FECD-DB18-35F7-A5092104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E4014C-FEF5-8A33-89EF-F8D52D31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BMI &amp; Tobacco Screen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AB0AB5-9A93-4836-B6EF-00E8E36355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545630"/>
              </p:ext>
            </p:extLst>
          </p:nvPr>
        </p:nvGraphicFramePr>
        <p:xfrm>
          <a:off x="1170972" y="1431585"/>
          <a:ext cx="9850055" cy="510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4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EEC56B-1010-A6DE-B808-0E72053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90680A-BCCE-0077-E2F0-C5F5ED1F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Aspirin for IVD &amp; Statin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81B0B9B-E511-467C-9B0C-AFFB1F990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582252"/>
              </p:ext>
            </p:extLst>
          </p:nvPr>
        </p:nvGraphicFramePr>
        <p:xfrm>
          <a:off x="838200" y="1360622"/>
          <a:ext cx="9903853" cy="524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057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80597A-77E2-211D-841D-5546944B5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8AA10F-A607-D3DF-462F-799E21C3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Depression Follow Up &amp; Remission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3505BA3-2BF8-C4A7-D937-5B7236855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40433"/>
              </p:ext>
            </p:extLst>
          </p:nvPr>
        </p:nvGraphicFramePr>
        <p:xfrm>
          <a:off x="344086" y="1288983"/>
          <a:ext cx="5876410" cy="428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26D78E-73A4-55BA-267B-C85D89675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197927"/>
              </p:ext>
            </p:extLst>
          </p:nvPr>
        </p:nvGraphicFramePr>
        <p:xfrm>
          <a:off x="6220497" y="1944710"/>
          <a:ext cx="5809578" cy="4776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5701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FBC87F-6673-A17F-06F3-A55356A1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0143A8-26FC-89C1-9DAE-D6EF5360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Linkage to Care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7B1696D-6A5A-4B8C-A937-25F3D97EE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65562"/>
              </p:ext>
            </p:extLst>
          </p:nvPr>
        </p:nvGraphicFramePr>
        <p:xfrm>
          <a:off x="1393117" y="1241482"/>
          <a:ext cx="9405765" cy="5479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999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BDFC97-20A5-6465-6094-68149C74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5AB273-A3BC-AC18-A45E-ECCE9819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&amp; Hypertension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F7FC48-2A01-4965-B4F1-2D7012F0A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418736"/>
              </p:ext>
            </p:extLst>
          </p:nvPr>
        </p:nvGraphicFramePr>
        <p:xfrm>
          <a:off x="346461" y="1401292"/>
          <a:ext cx="5749540" cy="495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ECB0BCF-1FB9-4208-8A7A-52447DC48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858294"/>
              </p:ext>
            </p:extLst>
          </p:nvPr>
        </p:nvGraphicFramePr>
        <p:xfrm>
          <a:off x="6513685" y="1406479"/>
          <a:ext cx="5331854" cy="498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2781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769298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February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Legislative Mandate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UDS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HRSA Site Visit prep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April 17, 2024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February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February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Patient Story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473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Legislative Mandate Review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Project Director</a:t>
            </a:r>
          </a:p>
        </p:txBody>
      </p:sp>
    </p:spTree>
    <p:extLst>
      <p:ext uri="{BB962C8B-B14F-4D97-AF65-F5344CB8AC3E}">
        <p14:creationId xmlns:p14="http://schemas.microsoft.com/office/powerpoint/2010/main" val="415630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&amp; Assurance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UDS Review</a:t>
            </a:r>
            <a:endParaRPr lang="en-US" b="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81446E-1D00-D1EA-2212-DD9F3B09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726038-89E8-45A1-DD66-C527F66B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 Seen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A9C8B7-0C29-99AD-2413-557C0A4DE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93941"/>
              </p:ext>
            </p:extLst>
          </p:nvPr>
        </p:nvGraphicFramePr>
        <p:xfrm>
          <a:off x="838200" y="1421864"/>
          <a:ext cx="9954296" cy="529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8200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278</Words>
  <Application>Microsoft Office PowerPoint</Application>
  <PresentationFormat>Widescreen</PresentationFormat>
  <Paragraphs>92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UDS Review</vt:lpstr>
      <vt:lpstr>Patients Seen</vt:lpstr>
      <vt:lpstr>Prenatal Measures</vt:lpstr>
      <vt:lpstr>Childhood IZ &amp; Weight Assessment</vt:lpstr>
      <vt:lpstr>Cancer Screenings</vt:lpstr>
      <vt:lpstr>BMI &amp; Tobacco Screen</vt:lpstr>
      <vt:lpstr>Aspirin for IVD &amp; Statin</vt:lpstr>
      <vt:lpstr>Depression Follow Up &amp; Remission</vt:lpstr>
      <vt:lpstr>HIV Linkage to Care</vt:lpstr>
      <vt:lpstr>Diabetes &amp; Hypertension</vt:lpstr>
      <vt:lpstr>PowerPoint Presentation</vt:lpstr>
      <vt:lpstr>PowerPoint Presentation</vt:lpstr>
      <vt:lpstr>PowerPoint Presentation</vt:lpstr>
      <vt:lpstr>PowerPoint Presentation</vt:lpstr>
      <vt:lpstr>NEXT MEETING Wednesday  April 17, 2024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50</cp:revision>
  <cp:lastPrinted>2023-03-31T19:23:34Z</cp:lastPrinted>
  <dcterms:created xsi:type="dcterms:W3CDTF">2023-03-20T19:11:05Z</dcterms:created>
  <dcterms:modified xsi:type="dcterms:W3CDTF">2024-03-20T19:20:12Z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