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PT Sans Narrow"/>
      <p:regular r:id="rId19"/>
      <p:bold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261BFB-322E-4B95-8C57-EE0128BE7139}">
  <a:tblStyle styleId="{B3261BFB-322E-4B95-8C57-EE0128BE713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TSansNarrow-bold.fntdata"/><Relationship Id="rId11" Type="http://schemas.openxmlformats.org/officeDocument/2006/relationships/slide" Target="slides/slide5.xml"/><Relationship Id="rId22" Type="http://schemas.openxmlformats.org/officeDocument/2006/relationships/font" Target="fonts/OpenSans-bold.fntdata"/><Relationship Id="rId10" Type="http://schemas.openxmlformats.org/officeDocument/2006/relationships/slide" Target="slides/slide4.xml"/><Relationship Id="rId21" Type="http://schemas.openxmlformats.org/officeDocument/2006/relationships/font" Target="fonts/OpenSans-regular.fntdata"/><Relationship Id="rId13" Type="http://schemas.openxmlformats.org/officeDocument/2006/relationships/slide" Target="slides/slide7.xml"/><Relationship Id="rId24" Type="http://schemas.openxmlformats.org/officeDocument/2006/relationships/font" Target="fonts/OpenSans-boldItalic.fntdata"/><Relationship Id="rId12" Type="http://schemas.openxmlformats.org/officeDocument/2006/relationships/slide" Target="slides/slide6.xml"/><Relationship Id="rId23" Type="http://schemas.openxmlformats.org/officeDocument/2006/relationships/font" Target="fonts/OpenSans-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PTSansNarrow-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c6f73a04f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c6f73a04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95924a1386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95924a1386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95924a1386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95924a1386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5924a1386_0_15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5924a138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95924a138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95924a138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95924a138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95924a1386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c6f73a04f_0_5: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c6f73a04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95924a1386_0_1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95924a1386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c6f73a04f_0_1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c6f73a04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5924a1386_0_19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95924a1386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6f73a04f_0_3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6f73a04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95924a1386_0_20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95924a138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3"/>
          <p:cNvSpPr txBox="1"/>
          <p:nvPr>
            <p:ph type="ctrTitle"/>
          </p:nvPr>
        </p:nvSpPr>
        <p:spPr>
          <a:xfrm>
            <a:off x="50" y="337375"/>
            <a:ext cx="9144000" cy="250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Indigenous Intergenerational Housing Practices and Emotional Safety</a:t>
            </a:r>
            <a:endParaRPr/>
          </a:p>
        </p:txBody>
      </p:sp>
      <p:sp>
        <p:nvSpPr>
          <p:cNvPr id="67" name="Google Shape;67;p13"/>
          <p:cNvSpPr txBox="1"/>
          <p:nvPr>
            <p:ph idx="1" type="subTitle"/>
          </p:nvPr>
        </p:nvSpPr>
        <p:spPr>
          <a:xfrm>
            <a:off x="2136750" y="2840864"/>
            <a:ext cx="4870500" cy="7926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lang="en"/>
              <a:t>Skye K. Innerarity, LMFT #104388 </a:t>
            </a:r>
            <a:endParaRPr/>
          </a:p>
          <a:p>
            <a:pPr indent="0" lvl="0" marL="0" rtl="0" algn="ctr">
              <a:spcBef>
                <a:spcPts val="0"/>
              </a:spcBef>
              <a:spcAft>
                <a:spcPts val="0"/>
              </a:spcAft>
              <a:buNone/>
            </a:pPr>
            <a:r>
              <a:rPr lang="en"/>
              <a:t>(She/Her)</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248475" y="2152800"/>
            <a:ext cx="4045200" cy="837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Learning Objectives</a:t>
            </a:r>
            <a:endParaRPr/>
          </a:p>
        </p:txBody>
      </p:sp>
      <p:sp>
        <p:nvSpPr>
          <p:cNvPr id="125" name="Google Shape;125;p22"/>
          <p:cNvSpPr txBox="1"/>
          <p:nvPr>
            <p:ph idx="2" type="body"/>
          </p:nvPr>
        </p:nvSpPr>
        <p:spPr>
          <a:xfrm>
            <a:off x="4572000" y="0"/>
            <a:ext cx="4572000" cy="4521900"/>
          </a:xfrm>
          <a:prstGeom prst="rect">
            <a:avLst/>
          </a:prstGeom>
        </p:spPr>
        <p:txBody>
          <a:bodyPr anchorCtr="0" anchor="ctr" bIns="91425" lIns="91425" spcFirstLastPara="1" rIns="91425" wrap="square" tIns="91425">
            <a:normAutofit fontScale="77500" lnSpcReduction="20000"/>
          </a:bodyPr>
          <a:lstStyle/>
          <a:p>
            <a:pPr indent="-317182" lvl="0" marL="457200" rtl="0" algn="l">
              <a:spcBef>
                <a:spcPts val="0"/>
              </a:spcBef>
              <a:spcAft>
                <a:spcPts val="0"/>
              </a:spcAft>
              <a:buClr>
                <a:srgbClr val="222222"/>
              </a:buClr>
              <a:buSzPct val="100000"/>
              <a:buAutoNum type="arabicPeriod"/>
            </a:pPr>
            <a:r>
              <a:rPr b="1" lang="en">
                <a:solidFill>
                  <a:srgbClr val="222222"/>
                </a:solidFill>
              </a:rPr>
              <a:t>Utilizing the concept of Indigenous praxis, we explored how Indigenous intergenerational housing practices promote value-guided living on the individual level and the community level alike.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Together we explored examples of Northern Sierra Miwok intergenerational housing practices, specifically what they look and feel like.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We identified how Indigenous intergenerational housing practices promote emotional safety via cultural transmission of knowledges and experiences, where people can be seen, heard, and held in softness.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Finally, we discussed how both non-Indigenous folks and Indigenous folks can acknowledge, support, and normalize Indigenous intergenerational housing practices.</a:t>
            </a:r>
            <a:endParaRPr b="1">
              <a:solidFill>
                <a:srgbClr val="22222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0" y="166200"/>
            <a:ext cx="4572000" cy="481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rgbClr val="222222"/>
                </a:solidFill>
              </a:rPr>
              <a:t>Skye is a Licensed Marriage and Family Therapist with an established private practice in Sacramento, CA, where she utilizes a genuinely warm, humorous, and direct approach to gently challenge clients and invite them to step out of their current comfort zone and step into authentic living. She advocates for culturally conscious and meaningful practices and ways of being (e.g. language revitalization, basketweaving, ceremonial practices, song and dance, traditional tattooing and piercing, etc.) as a way to actively address mental health concerns in Indigenous communities. As a Northern Sierra Miwok woman and citizen of the Ione Band of Miwok Indians, Skye intimately understands the impact of intergenerational trauma and she also understands the profound impact of clinically holding and protecting space for others to name, process, and explore their own survivance in order to further facilitate healing and growth. It is through this intersection of academic, personal, and professional experiences that Skye strives to strategically and insightfully contribute her learned and lived knowledges to her community and the individual and collective healing work ahead.</a:t>
            </a:r>
            <a:endParaRPr sz="1500">
              <a:solidFill>
                <a:srgbClr val="222222"/>
              </a:solidFill>
            </a:endParaRPr>
          </a:p>
        </p:txBody>
      </p:sp>
      <p:pic>
        <p:nvPicPr>
          <p:cNvPr id="131" name="Google Shape;131;p23"/>
          <p:cNvPicPr preferRelativeResize="0"/>
          <p:nvPr/>
        </p:nvPicPr>
        <p:blipFill rotWithShape="1">
          <a:blip r:embed="rId3">
            <a:alphaModFix/>
          </a:blip>
          <a:srcRect b="9264" l="0" r="0" t="0"/>
          <a:stretch/>
        </p:blipFill>
        <p:spPr>
          <a:xfrm>
            <a:off x="5601725" y="1062481"/>
            <a:ext cx="2625450" cy="3018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ctrTitle"/>
          </p:nvPr>
        </p:nvSpPr>
        <p:spPr>
          <a:xfrm>
            <a:off x="50" y="337375"/>
            <a:ext cx="9144000" cy="250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Indigenous Intergenerational Housing Practices and Emotional Safety</a:t>
            </a:r>
            <a:endParaRPr/>
          </a:p>
        </p:txBody>
      </p:sp>
      <p:sp>
        <p:nvSpPr>
          <p:cNvPr id="137" name="Google Shape;137;p24"/>
          <p:cNvSpPr txBox="1"/>
          <p:nvPr>
            <p:ph idx="1" type="subTitle"/>
          </p:nvPr>
        </p:nvSpPr>
        <p:spPr>
          <a:xfrm>
            <a:off x="2136750" y="2840864"/>
            <a:ext cx="4870500" cy="792600"/>
          </a:xfrm>
          <a:prstGeom prst="rect">
            <a:avLst/>
          </a:prstGeom>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lang="en"/>
              <a:t>Skye K. Innerarity, LMFT #104388 </a:t>
            </a:r>
            <a:endParaRPr/>
          </a:p>
          <a:p>
            <a:pPr indent="0" lvl="0" marL="0" rtl="0" algn="ctr">
              <a:spcBef>
                <a:spcPts val="0"/>
              </a:spcBef>
              <a:spcAft>
                <a:spcPts val="0"/>
              </a:spcAft>
              <a:buNone/>
            </a:pPr>
            <a:r>
              <a:rPr lang="en"/>
              <a:t>(She/Her)</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4"/>
          <p:cNvSpPr txBox="1"/>
          <p:nvPr>
            <p:ph type="title"/>
          </p:nvPr>
        </p:nvSpPr>
        <p:spPr>
          <a:xfrm>
            <a:off x="0" y="166200"/>
            <a:ext cx="4572000" cy="4811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500">
                <a:solidFill>
                  <a:srgbClr val="222222"/>
                </a:solidFill>
              </a:rPr>
              <a:t>Skye is a Licensed Marriage and Family Therapist with an established private practice in Sacramento, CA, where she utilizes a genuinely warm, humorous, and direct approach to gently challenge clients and invite them to step out of their current comfort zone and step into authentic living. She advocates for culturally conscious and meaningful practices and ways of being (e.g. language revitalization, basketweaving, ceremonial practices, song and dance, traditional tattooing and piercing, etc.) as a way to actively address mental health concerns in Indigenous communities. As a Northern Sierra Miwok woman and citizen of the Ione Band of Miwok Indians, Skye intimately understands the impact of intergenerational trauma and she also understands the profound impact of clinically holding and protecting space for others to name, process, and explore their own survivance in order to further facilitate healing and growth. It is through this intersection of academic, personal, and professional experiences that Skye strives to strategically and insightfully contribute her learned and lived knowledges to her community and the individual and collective healing work ahead.</a:t>
            </a:r>
            <a:endParaRPr sz="1500">
              <a:solidFill>
                <a:srgbClr val="222222"/>
              </a:solidFill>
            </a:endParaRPr>
          </a:p>
        </p:txBody>
      </p:sp>
      <p:pic>
        <p:nvPicPr>
          <p:cNvPr id="73" name="Google Shape;73;p14"/>
          <p:cNvPicPr preferRelativeResize="0"/>
          <p:nvPr/>
        </p:nvPicPr>
        <p:blipFill rotWithShape="1">
          <a:blip r:embed="rId3">
            <a:alphaModFix/>
          </a:blip>
          <a:srcRect b="9264" l="0" r="0" t="0"/>
          <a:stretch/>
        </p:blipFill>
        <p:spPr>
          <a:xfrm>
            <a:off x="5601725" y="1062481"/>
            <a:ext cx="2625450" cy="3018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248475" y="2152800"/>
            <a:ext cx="4045200" cy="837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Learning Objectives</a:t>
            </a:r>
            <a:endParaRPr/>
          </a:p>
        </p:txBody>
      </p:sp>
      <p:sp>
        <p:nvSpPr>
          <p:cNvPr id="79" name="Google Shape;79;p15"/>
          <p:cNvSpPr txBox="1"/>
          <p:nvPr>
            <p:ph idx="2" type="body"/>
          </p:nvPr>
        </p:nvSpPr>
        <p:spPr>
          <a:xfrm>
            <a:off x="4572000" y="0"/>
            <a:ext cx="4572000" cy="4521900"/>
          </a:xfrm>
          <a:prstGeom prst="rect">
            <a:avLst/>
          </a:prstGeom>
        </p:spPr>
        <p:txBody>
          <a:bodyPr anchorCtr="0" anchor="ctr" bIns="91425" lIns="91425" spcFirstLastPara="1" rIns="91425" wrap="square" tIns="91425">
            <a:normAutofit fontScale="77500" lnSpcReduction="20000"/>
          </a:bodyPr>
          <a:lstStyle/>
          <a:p>
            <a:pPr indent="-317182" lvl="0" marL="457200" rtl="0" algn="l">
              <a:spcBef>
                <a:spcPts val="0"/>
              </a:spcBef>
              <a:spcAft>
                <a:spcPts val="0"/>
              </a:spcAft>
              <a:buClr>
                <a:srgbClr val="222222"/>
              </a:buClr>
              <a:buSzPct val="100000"/>
              <a:buAutoNum type="arabicPeriod"/>
            </a:pPr>
            <a:r>
              <a:rPr b="1" lang="en">
                <a:solidFill>
                  <a:srgbClr val="222222"/>
                </a:solidFill>
              </a:rPr>
              <a:t>Utilizing the concept of Indigenous praxis, we will explore how Indigenous intergenerational housing practices promote value-guided living on the individual level and the community level alike.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Together we will explore examples of Northern Sierra Miwok intergenerational housing practices, specifically what they look and feel like.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We will identify how Indigenous intergenerational housing practices promote emotional safety via cultural transmission of knowledges and experiences, where people can be seen, heard, and held in softness. </a:t>
            </a:r>
            <a:endParaRPr b="1">
              <a:solidFill>
                <a:srgbClr val="222222"/>
              </a:solidFill>
            </a:endParaRPr>
          </a:p>
          <a:p>
            <a:pPr indent="-317182" lvl="0" marL="457200" rtl="0" algn="l">
              <a:spcBef>
                <a:spcPts val="0"/>
              </a:spcBef>
              <a:spcAft>
                <a:spcPts val="0"/>
              </a:spcAft>
              <a:buClr>
                <a:srgbClr val="222222"/>
              </a:buClr>
              <a:buSzPct val="100000"/>
              <a:buAutoNum type="arabicPeriod"/>
            </a:pPr>
            <a:r>
              <a:rPr b="1" lang="en">
                <a:solidFill>
                  <a:srgbClr val="222222"/>
                </a:solidFill>
              </a:rPr>
              <a:t>Finally, we will discuss how both non-Indigenous folks and Indigenous folks can acknowledge, support, and normalize Indigenous intergenerational housing practices.</a:t>
            </a:r>
            <a:endParaRPr b="1">
              <a:solidFill>
                <a:srgbClr val="22222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Indigenous Praxis</a:t>
            </a:r>
            <a:endParaRPr/>
          </a:p>
        </p:txBody>
      </p:sp>
      <p:sp>
        <p:nvSpPr>
          <p:cNvPr id="85" name="Google Shape;85;p16"/>
          <p:cNvSpPr txBox="1"/>
          <p:nvPr>
            <p:ph idx="4294967295" type="body"/>
          </p:nvPr>
        </p:nvSpPr>
        <p:spPr>
          <a:xfrm>
            <a:off x="2911350" y="2759075"/>
            <a:ext cx="3372000" cy="19161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222222"/>
              </a:buClr>
              <a:buSzPts val="2000"/>
              <a:buChar char="●"/>
            </a:pPr>
            <a:r>
              <a:rPr lang="en" sz="2000">
                <a:solidFill>
                  <a:srgbClr val="222222"/>
                </a:solidFill>
              </a:rPr>
              <a:t>Value-guided</a:t>
            </a:r>
            <a:endParaRPr sz="2000">
              <a:solidFill>
                <a:srgbClr val="222222"/>
              </a:solidFill>
            </a:endParaRPr>
          </a:p>
          <a:p>
            <a:pPr indent="-355600" lvl="0" marL="457200" rtl="0" algn="l">
              <a:spcBef>
                <a:spcPts val="0"/>
              </a:spcBef>
              <a:spcAft>
                <a:spcPts val="0"/>
              </a:spcAft>
              <a:buClr>
                <a:srgbClr val="222222"/>
              </a:buClr>
              <a:buSzPts val="2000"/>
              <a:buChar char="●"/>
            </a:pPr>
            <a:r>
              <a:rPr lang="en" sz="2000">
                <a:solidFill>
                  <a:srgbClr val="222222"/>
                </a:solidFill>
              </a:rPr>
              <a:t>Community-informed</a:t>
            </a:r>
            <a:endParaRPr sz="2000">
              <a:solidFill>
                <a:srgbClr val="222222"/>
              </a:solidFill>
            </a:endParaRPr>
          </a:p>
          <a:p>
            <a:pPr indent="-355600" lvl="0" marL="457200" rtl="0" algn="l">
              <a:spcBef>
                <a:spcPts val="0"/>
              </a:spcBef>
              <a:spcAft>
                <a:spcPts val="0"/>
              </a:spcAft>
              <a:buClr>
                <a:srgbClr val="222222"/>
              </a:buClr>
              <a:buSzPts val="2000"/>
              <a:buChar char="●"/>
            </a:pPr>
            <a:r>
              <a:rPr lang="en" sz="2000">
                <a:solidFill>
                  <a:srgbClr val="222222"/>
                </a:solidFill>
              </a:rPr>
              <a:t>Land-based</a:t>
            </a:r>
            <a:endParaRPr sz="2000">
              <a:solidFill>
                <a:srgbClr val="22222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814800"/>
            <a:ext cx="8571300" cy="9420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E</a:t>
            </a:r>
            <a:r>
              <a:rPr lang="en"/>
              <a:t>xamples of Northern Sierra Miwok</a:t>
            </a:r>
            <a:endParaRPr/>
          </a:p>
          <a:p>
            <a:pPr indent="0" lvl="0" marL="0" rtl="0" algn="ctr">
              <a:spcBef>
                <a:spcPts val="0"/>
              </a:spcBef>
              <a:spcAft>
                <a:spcPts val="0"/>
              </a:spcAft>
              <a:buNone/>
            </a:pPr>
            <a:r>
              <a:rPr lang="en"/>
              <a:t> Intergenerational Housing Practices</a:t>
            </a:r>
            <a:endParaRPr/>
          </a:p>
        </p:txBody>
      </p:sp>
      <p:sp>
        <p:nvSpPr>
          <p:cNvPr id="91" name="Google Shape;91;p17"/>
          <p:cNvSpPr txBox="1"/>
          <p:nvPr>
            <p:ph idx="4294967295" type="body"/>
          </p:nvPr>
        </p:nvSpPr>
        <p:spPr>
          <a:xfrm>
            <a:off x="311700" y="2571750"/>
            <a:ext cx="8571300" cy="2529300"/>
          </a:xfrm>
          <a:prstGeom prst="rect">
            <a:avLst/>
          </a:prstGeom>
        </p:spPr>
        <p:txBody>
          <a:bodyPr anchorCtr="0" anchor="t" bIns="91425" lIns="91425" spcFirstLastPara="1" rIns="91425" wrap="square" tIns="91425">
            <a:normAutofit fontScale="77500" lnSpcReduction="20000"/>
          </a:bodyPr>
          <a:lstStyle/>
          <a:p>
            <a:pPr indent="-327025" lvl="0" marL="457200" rtl="0" algn="l">
              <a:spcBef>
                <a:spcPts val="0"/>
              </a:spcBef>
              <a:spcAft>
                <a:spcPts val="0"/>
              </a:spcAft>
              <a:buClr>
                <a:srgbClr val="222222"/>
              </a:buClr>
              <a:buSzPct val="100000"/>
              <a:buChar char="●"/>
            </a:pPr>
            <a:r>
              <a:rPr b="1" lang="en" sz="2000">
                <a:solidFill>
                  <a:srgbClr val="222222"/>
                </a:solidFill>
              </a:rPr>
              <a:t>Living with Aunties, Uncles, Grandparents, Great Grandparents, Cousins, etc. in addition to or without parents and siblings</a:t>
            </a:r>
            <a:endParaRPr b="1" sz="2000">
              <a:solidFill>
                <a:srgbClr val="222222"/>
              </a:solidFill>
            </a:endParaRPr>
          </a:p>
          <a:p>
            <a:pPr indent="-327025" lvl="1" marL="914400" rtl="0" algn="l">
              <a:spcBef>
                <a:spcPts val="0"/>
              </a:spcBef>
              <a:spcAft>
                <a:spcPts val="0"/>
              </a:spcAft>
              <a:buClr>
                <a:srgbClr val="222222"/>
              </a:buClr>
              <a:buSzPct val="100000"/>
              <a:buChar char="○"/>
            </a:pPr>
            <a:r>
              <a:rPr lang="en" sz="2000">
                <a:solidFill>
                  <a:srgbClr val="222222"/>
                </a:solidFill>
              </a:rPr>
              <a:t>Looks and feels like… busy, loud, people coming and going, shared meals, group activities and gatherings, limited privacy</a:t>
            </a:r>
            <a:endParaRPr sz="2000">
              <a:solidFill>
                <a:srgbClr val="222222"/>
              </a:solidFill>
            </a:endParaRPr>
          </a:p>
          <a:p>
            <a:pPr indent="-327025" lvl="0" marL="457200" rtl="0" algn="l">
              <a:spcBef>
                <a:spcPts val="0"/>
              </a:spcBef>
              <a:spcAft>
                <a:spcPts val="0"/>
              </a:spcAft>
              <a:buClr>
                <a:srgbClr val="222222"/>
              </a:buClr>
              <a:buSzPct val="100000"/>
              <a:buChar char="●"/>
            </a:pPr>
            <a:r>
              <a:rPr b="1" lang="en" sz="2000">
                <a:solidFill>
                  <a:srgbClr val="222222"/>
                </a:solidFill>
              </a:rPr>
              <a:t>Anyone in home can fulfill parenting/caretaking roles</a:t>
            </a:r>
            <a:endParaRPr b="1" sz="2000">
              <a:solidFill>
                <a:srgbClr val="222222"/>
              </a:solidFill>
            </a:endParaRPr>
          </a:p>
          <a:p>
            <a:pPr indent="-327025" lvl="1" marL="914400" rtl="0" algn="l">
              <a:spcBef>
                <a:spcPts val="0"/>
              </a:spcBef>
              <a:spcAft>
                <a:spcPts val="0"/>
              </a:spcAft>
              <a:buClr>
                <a:srgbClr val="222222"/>
              </a:buClr>
              <a:buSzPct val="100000"/>
              <a:buChar char="○"/>
            </a:pPr>
            <a:r>
              <a:rPr lang="en" sz="2000">
                <a:solidFill>
                  <a:srgbClr val="222222"/>
                </a:solidFill>
              </a:rPr>
              <a:t>Looks and feels like… flexible roles and practices</a:t>
            </a:r>
            <a:endParaRPr sz="2000">
              <a:solidFill>
                <a:srgbClr val="222222"/>
              </a:solidFill>
            </a:endParaRPr>
          </a:p>
          <a:p>
            <a:pPr indent="-327025" lvl="0" marL="457200" rtl="0" algn="l">
              <a:spcBef>
                <a:spcPts val="0"/>
              </a:spcBef>
              <a:spcAft>
                <a:spcPts val="0"/>
              </a:spcAft>
              <a:buClr>
                <a:srgbClr val="222222"/>
              </a:buClr>
              <a:buSzPct val="100000"/>
              <a:buChar char="●"/>
            </a:pPr>
            <a:r>
              <a:rPr b="1" lang="en" sz="2000">
                <a:solidFill>
                  <a:srgbClr val="222222"/>
                </a:solidFill>
              </a:rPr>
              <a:t>Embedded transmission of cultural knowledge and practices</a:t>
            </a:r>
            <a:endParaRPr b="1" sz="2000">
              <a:solidFill>
                <a:srgbClr val="222222"/>
              </a:solidFill>
            </a:endParaRPr>
          </a:p>
          <a:p>
            <a:pPr indent="-327025" lvl="1" marL="914400" rtl="0" algn="l">
              <a:spcBef>
                <a:spcPts val="0"/>
              </a:spcBef>
              <a:spcAft>
                <a:spcPts val="0"/>
              </a:spcAft>
              <a:buClr>
                <a:srgbClr val="222222"/>
              </a:buClr>
              <a:buSzPct val="100000"/>
              <a:buChar char="○"/>
            </a:pPr>
            <a:r>
              <a:rPr lang="en" sz="2000">
                <a:solidFill>
                  <a:srgbClr val="222222"/>
                </a:solidFill>
              </a:rPr>
              <a:t>Looks and feels like… Day-to-day interactions where Elders learn from those younger than them, younger folks “catch stories” and learn thoughts/feelings/beliefs behind cultural practices</a:t>
            </a:r>
            <a:endParaRPr sz="2000">
              <a:solidFill>
                <a:srgbClr val="22222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0" y="0"/>
            <a:ext cx="9144000" cy="1152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Benefits of </a:t>
            </a:r>
            <a:r>
              <a:rPr lang="en"/>
              <a:t>Northern Sierra Miwok </a:t>
            </a:r>
            <a:endParaRPr/>
          </a:p>
          <a:p>
            <a:pPr indent="0" lvl="0" marL="0" rtl="0" algn="ctr">
              <a:spcBef>
                <a:spcPts val="0"/>
              </a:spcBef>
              <a:spcAft>
                <a:spcPts val="0"/>
              </a:spcAft>
              <a:buNone/>
            </a:pPr>
            <a:r>
              <a:rPr lang="en"/>
              <a:t>Intergenerational Housing Practices</a:t>
            </a:r>
            <a:endParaRPr/>
          </a:p>
        </p:txBody>
      </p:sp>
      <p:graphicFrame>
        <p:nvGraphicFramePr>
          <p:cNvPr id="97" name="Google Shape;97;p18"/>
          <p:cNvGraphicFramePr/>
          <p:nvPr/>
        </p:nvGraphicFramePr>
        <p:xfrm>
          <a:off x="952500" y="1152300"/>
          <a:ext cx="3000000" cy="3000000"/>
        </p:xfrm>
        <a:graphic>
          <a:graphicData uri="http://schemas.openxmlformats.org/drawingml/2006/table">
            <a:tbl>
              <a:tblPr>
                <a:noFill/>
                <a:tableStyleId>{B3261BFB-322E-4B95-8C57-EE0128BE7139}</a:tableStyleId>
              </a:tblPr>
              <a:tblGrid>
                <a:gridCol w="2413000"/>
                <a:gridCol w="2413000"/>
                <a:gridCol w="2413000"/>
              </a:tblGrid>
              <a:tr h="381000">
                <a:tc>
                  <a:txBody>
                    <a:bodyPr/>
                    <a:lstStyle/>
                    <a:p>
                      <a:pPr indent="0" lvl="0" marL="0" rtl="0" algn="ctr">
                        <a:spcBef>
                          <a:spcPts val="0"/>
                        </a:spcBef>
                        <a:spcAft>
                          <a:spcPts val="0"/>
                        </a:spcAft>
                        <a:buNone/>
                      </a:pPr>
                      <a:r>
                        <a:rPr b="1" lang="en">
                          <a:latin typeface="Open Sans"/>
                          <a:ea typeface="Open Sans"/>
                          <a:cs typeface="Open Sans"/>
                          <a:sym typeface="Open Sans"/>
                        </a:rPr>
                        <a:t>Examples of </a:t>
                      </a:r>
                      <a:r>
                        <a:rPr b="1" lang="en">
                          <a:latin typeface="Open Sans"/>
                          <a:ea typeface="Open Sans"/>
                          <a:cs typeface="Open Sans"/>
                          <a:sym typeface="Open Sans"/>
                        </a:rPr>
                        <a:t>Practices</a:t>
                      </a:r>
                      <a:endParaRPr b="1">
                        <a:latin typeface="Open Sans"/>
                        <a:ea typeface="Open Sans"/>
                        <a:cs typeface="Open Sans"/>
                        <a:sym typeface="Open Sans"/>
                      </a:endParaRPr>
                    </a:p>
                  </a:txBody>
                  <a:tcPr marT="91425" marB="91425" marR="91425" marL="91425"/>
                </a:tc>
                <a:tc>
                  <a:txBody>
                    <a:bodyPr/>
                    <a:lstStyle/>
                    <a:p>
                      <a:pPr indent="0" lvl="0" marL="0" rtl="0" algn="ctr">
                        <a:spcBef>
                          <a:spcPts val="0"/>
                        </a:spcBef>
                        <a:spcAft>
                          <a:spcPts val="0"/>
                        </a:spcAft>
                        <a:buNone/>
                      </a:pPr>
                      <a:r>
                        <a:rPr b="1" lang="en"/>
                        <a:t> Individual Benefits</a:t>
                      </a:r>
                      <a:endParaRPr b="1"/>
                    </a:p>
                  </a:txBody>
                  <a:tcPr marT="91425" marB="91425" marR="91425" marL="91425"/>
                </a:tc>
                <a:tc>
                  <a:txBody>
                    <a:bodyPr/>
                    <a:lstStyle/>
                    <a:p>
                      <a:pPr indent="0" lvl="0" marL="0" rtl="0" algn="ctr">
                        <a:spcBef>
                          <a:spcPts val="0"/>
                        </a:spcBef>
                        <a:spcAft>
                          <a:spcPts val="0"/>
                        </a:spcAft>
                        <a:buNone/>
                      </a:pPr>
                      <a:r>
                        <a:rPr b="1" lang="en"/>
                        <a:t> Community Benefits</a:t>
                      </a:r>
                      <a:endParaRPr b="1"/>
                    </a:p>
                  </a:txBody>
                  <a:tcPr marT="91425" marB="91425" marR="91425" marL="91425"/>
                </a:tc>
              </a:tr>
              <a:tr h="381000">
                <a:tc>
                  <a:txBody>
                    <a:bodyPr/>
                    <a:lstStyle/>
                    <a:p>
                      <a:pPr indent="0" lvl="0" marL="0" rtl="0" algn="l">
                        <a:spcBef>
                          <a:spcPts val="0"/>
                        </a:spcBef>
                        <a:spcAft>
                          <a:spcPts val="0"/>
                        </a:spcAft>
                        <a:buNone/>
                      </a:pPr>
                      <a:r>
                        <a:rPr lang="en"/>
                        <a:t>Living with Aunties, Uncles, Grandparents, Great Grandparents, Cousins, etc. in addition to or without parents and siblings</a:t>
                      </a:r>
                      <a:endParaRPr sz="1200"/>
                    </a:p>
                    <a:p>
                      <a:pPr indent="-304800" lvl="0" marL="457200" rtl="0" algn="l">
                        <a:spcBef>
                          <a:spcPts val="0"/>
                        </a:spcBef>
                        <a:spcAft>
                          <a:spcPts val="0"/>
                        </a:spcAft>
                        <a:buSzPts val="1200"/>
                        <a:buChar char="●"/>
                      </a:pPr>
                      <a:r>
                        <a:rPr lang="en" sz="1200"/>
                        <a:t>Going to college and living with family</a:t>
                      </a:r>
                      <a:endParaRPr sz="1200"/>
                    </a:p>
                  </a:txBody>
                  <a:tcPr marT="91425" marB="91425" marR="91425" marL="91425"/>
                </a:tc>
                <a:tc>
                  <a:txBody>
                    <a:bodyPr/>
                    <a:lstStyle/>
                    <a:p>
                      <a:pPr indent="-317500" lvl="0" marL="457200" rtl="0" algn="l">
                        <a:spcBef>
                          <a:spcPts val="0"/>
                        </a:spcBef>
                        <a:spcAft>
                          <a:spcPts val="0"/>
                        </a:spcAft>
                        <a:buSzPts val="1400"/>
                        <a:buChar char="-"/>
                      </a:pPr>
                      <a:r>
                        <a:rPr lang="en"/>
                        <a:t>Development and strengthening of </a:t>
                      </a:r>
                      <a:r>
                        <a:rPr lang="en"/>
                        <a:t>emotional</a:t>
                      </a:r>
                      <a:r>
                        <a:rPr lang="en"/>
                        <a:t> self-assessment skills, communication skills, and boundary setting </a:t>
                      </a:r>
                      <a:endParaRPr/>
                    </a:p>
                  </a:txBody>
                  <a:tcPr marT="91425" marB="91425" marR="91425" marL="91425"/>
                </a:tc>
                <a:tc>
                  <a:txBody>
                    <a:bodyPr/>
                    <a:lstStyle/>
                    <a:p>
                      <a:pPr indent="-317500" lvl="0" marL="457200" rtl="0" algn="l">
                        <a:spcBef>
                          <a:spcPts val="0"/>
                        </a:spcBef>
                        <a:spcAft>
                          <a:spcPts val="0"/>
                        </a:spcAft>
                        <a:buSzPts val="1400"/>
                        <a:buChar char="-"/>
                      </a:pPr>
                      <a:r>
                        <a:rPr lang="en"/>
                        <a:t>Increased openness and </a:t>
                      </a:r>
                      <a:r>
                        <a:rPr lang="en"/>
                        <a:t>willingness</a:t>
                      </a:r>
                      <a:r>
                        <a:rPr lang="en"/>
                        <a:t> to talk about difficult topics and situations</a:t>
                      </a:r>
                      <a:endParaRPr/>
                    </a:p>
                    <a:p>
                      <a:pPr indent="-317500" lvl="0" marL="457200" rtl="0" algn="l">
                        <a:spcBef>
                          <a:spcPts val="0"/>
                        </a:spcBef>
                        <a:spcAft>
                          <a:spcPts val="0"/>
                        </a:spcAft>
                        <a:buSzPts val="1400"/>
                        <a:buChar char="-"/>
                      </a:pPr>
                      <a:r>
                        <a:rPr lang="en"/>
                        <a:t>S</a:t>
                      </a:r>
                      <a:r>
                        <a:rPr lang="en"/>
                        <a:t>pecific relatives known for s</a:t>
                      </a:r>
                      <a:r>
                        <a:rPr lang="en"/>
                        <a:t>pecialized skills and knowledges </a:t>
                      </a:r>
                      <a:endParaRPr/>
                    </a:p>
                  </a:txBody>
                  <a:tcPr marT="91425" marB="91425" marR="91425" marL="91425"/>
                </a:tc>
              </a:tr>
              <a:tr h="381000">
                <a:tc>
                  <a:txBody>
                    <a:bodyPr/>
                    <a:lstStyle/>
                    <a:p>
                      <a:pPr indent="0" lvl="0" marL="0" rtl="0" algn="l">
                        <a:spcBef>
                          <a:spcPts val="0"/>
                        </a:spcBef>
                        <a:spcAft>
                          <a:spcPts val="0"/>
                        </a:spcAft>
                        <a:buNone/>
                      </a:pPr>
                      <a:r>
                        <a:rPr lang="en"/>
                        <a:t>Anyone in home can fulfill parenting/caretaking roles</a:t>
                      </a:r>
                      <a:endParaRPr/>
                    </a:p>
                    <a:p>
                      <a:pPr indent="-304800" lvl="0" marL="457200" rtl="0" algn="l">
                        <a:spcBef>
                          <a:spcPts val="0"/>
                        </a:spcBef>
                        <a:spcAft>
                          <a:spcPts val="0"/>
                        </a:spcAft>
                        <a:buSzPts val="1200"/>
                        <a:buChar char="●"/>
                      </a:pPr>
                      <a:r>
                        <a:rPr lang="en" sz="1200"/>
                        <a:t>Great Grandparents taking care of Great Granddaughter</a:t>
                      </a:r>
                      <a:endParaRPr sz="1200"/>
                    </a:p>
                    <a:p>
                      <a:pPr indent="-304800" lvl="0" marL="457200" rtl="0" algn="l">
                        <a:spcBef>
                          <a:spcPts val="0"/>
                        </a:spcBef>
                        <a:spcAft>
                          <a:spcPts val="0"/>
                        </a:spcAft>
                        <a:buSzPts val="1200"/>
                        <a:buChar char="●"/>
                      </a:pPr>
                      <a:r>
                        <a:rPr lang="en" sz="1200"/>
                        <a:t>Mother taking care of Great Grandma</a:t>
                      </a:r>
                      <a:endParaRPr sz="1200"/>
                    </a:p>
                  </a:txBody>
                  <a:tcPr marT="91425" marB="91425" marR="91425" marL="91425"/>
                </a:tc>
                <a:tc>
                  <a:txBody>
                    <a:bodyPr/>
                    <a:lstStyle/>
                    <a:p>
                      <a:pPr indent="-317500" lvl="0" marL="457200" rtl="0" algn="l">
                        <a:spcBef>
                          <a:spcPts val="0"/>
                        </a:spcBef>
                        <a:spcAft>
                          <a:spcPts val="0"/>
                        </a:spcAft>
                        <a:buSzPts val="1400"/>
                        <a:buChar char="-"/>
                      </a:pPr>
                      <a:r>
                        <a:rPr lang="en"/>
                        <a:t>Needs are met or exceeded</a:t>
                      </a:r>
                      <a:endParaRPr/>
                    </a:p>
                  </a:txBody>
                  <a:tcPr marT="91425" marB="91425" marR="91425" marL="91425"/>
                </a:tc>
                <a:tc>
                  <a:txBody>
                    <a:bodyPr/>
                    <a:lstStyle/>
                    <a:p>
                      <a:pPr indent="-317500" lvl="0" marL="457200" rtl="0" algn="l">
                        <a:spcBef>
                          <a:spcPts val="0"/>
                        </a:spcBef>
                        <a:spcAft>
                          <a:spcPts val="0"/>
                        </a:spcAft>
                        <a:buSzPts val="1400"/>
                        <a:buChar char="-"/>
                      </a:pPr>
                      <a:r>
                        <a:rPr lang="en"/>
                        <a:t>Increased a</a:t>
                      </a:r>
                      <a:r>
                        <a:rPr lang="en"/>
                        <a:t>ccountability and responsibility for self and others</a:t>
                      </a:r>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idx="4294967295" type="title"/>
          </p:nvPr>
        </p:nvSpPr>
        <p:spPr>
          <a:xfrm>
            <a:off x="267300" y="0"/>
            <a:ext cx="8609400" cy="2495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lt2"/>
                </a:solidFill>
              </a:rPr>
              <a:t>How can Indigenous intergenerational housing practices promote emotional safety via cultural transmission of knowledges and experiences, where people can be seen, heard, and held in softness?</a:t>
            </a:r>
            <a:endParaRPr>
              <a:solidFill>
                <a:schemeClr val="lt2"/>
              </a:solidFill>
            </a:endParaRPr>
          </a:p>
        </p:txBody>
      </p:sp>
      <p:cxnSp>
        <p:nvCxnSpPr>
          <p:cNvPr id="103" name="Google Shape;103;p19"/>
          <p:cNvCxnSpPr/>
          <p:nvPr/>
        </p:nvCxnSpPr>
        <p:spPr>
          <a:xfrm>
            <a:off x="4295550" y="2693400"/>
            <a:ext cx="552900" cy="0"/>
          </a:xfrm>
          <a:prstGeom prst="straightConnector1">
            <a:avLst/>
          </a:prstGeom>
          <a:noFill/>
          <a:ln cap="flat" cmpd="sng" w="28575">
            <a:solidFill>
              <a:schemeClr val="dk1"/>
            </a:solidFill>
            <a:prstDash val="solid"/>
            <a:round/>
            <a:headEnd len="sm" w="sm" type="none"/>
            <a:tailEnd len="sm" w="sm" type="none"/>
          </a:ln>
        </p:spPr>
      </p:cxnSp>
      <p:sp>
        <p:nvSpPr>
          <p:cNvPr id="104" name="Google Shape;104;p19"/>
          <p:cNvSpPr txBox="1"/>
          <p:nvPr>
            <p:ph idx="4294967295" type="body"/>
          </p:nvPr>
        </p:nvSpPr>
        <p:spPr>
          <a:xfrm>
            <a:off x="0" y="2891700"/>
            <a:ext cx="9144000" cy="2013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solidFill>
                  <a:srgbClr val="222222"/>
                </a:solidFill>
              </a:rPr>
              <a:t>Indigenous housing practices give people day-to-day opportunities to assess for emotional safety and opportunities to act on emotional safety by authentically opening up to gift/receive cultural </a:t>
            </a:r>
            <a:r>
              <a:rPr lang="en">
                <a:solidFill>
                  <a:srgbClr val="222222"/>
                </a:solidFill>
              </a:rPr>
              <a:t>knowledges (information and skills) and experiences (stories).</a:t>
            </a:r>
            <a:endParaRPr>
              <a:solidFill>
                <a:srgbClr val="22222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716850" y="229925"/>
            <a:ext cx="3208800" cy="833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Summary</a:t>
            </a:r>
            <a:endParaRPr/>
          </a:p>
        </p:txBody>
      </p:sp>
      <p:sp>
        <p:nvSpPr>
          <p:cNvPr id="110" name="Google Shape;110;p20"/>
          <p:cNvSpPr txBox="1"/>
          <p:nvPr>
            <p:ph idx="1" type="subTitle"/>
          </p:nvPr>
        </p:nvSpPr>
        <p:spPr>
          <a:xfrm>
            <a:off x="265500" y="1124075"/>
            <a:ext cx="4111500" cy="38748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a:t>Indigenous intergenerational housing practices are Value-guided,</a:t>
            </a:r>
            <a:endParaRPr/>
          </a:p>
          <a:p>
            <a:pPr indent="0" lvl="0" marL="0" rtl="0" algn="ctr">
              <a:spcBef>
                <a:spcPts val="0"/>
              </a:spcBef>
              <a:spcAft>
                <a:spcPts val="0"/>
              </a:spcAft>
              <a:buNone/>
            </a:pPr>
            <a:r>
              <a:rPr lang="en"/>
              <a:t>Community-informed, and</a:t>
            </a:r>
            <a:endParaRPr/>
          </a:p>
          <a:p>
            <a:pPr indent="0" lvl="0" marL="0" rtl="0" algn="ctr">
              <a:spcBef>
                <a:spcPts val="0"/>
              </a:spcBef>
              <a:spcAft>
                <a:spcPts val="0"/>
              </a:spcAft>
              <a:buNone/>
            </a:pPr>
            <a:r>
              <a:rPr lang="en"/>
              <a:t>Land-based and promote a more equitable environment where everyone has a purpose, an opportuni</a:t>
            </a:r>
            <a:r>
              <a:rPr lang="en"/>
              <a:t>ty</a:t>
            </a:r>
            <a:r>
              <a:rPr lang="en"/>
              <a:t> to contribute/feel needed and wanted, and an </a:t>
            </a:r>
            <a:r>
              <a:rPr lang="en"/>
              <a:t>opportunity to experience</a:t>
            </a:r>
            <a:r>
              <a:rPr lang="en"/>
              <a:t> both individual and community emotional safety via cultural transmission of knowledges and experiences. </a:t>
            </a:r>
            <a:endParaRPr/>
          </a:p>
        </p:txBody>
      </p:sp>
      <p:pic>
        <p:nvPicPr>
          <p:cNvPr id="111" name="Google Shape;111;p20"/>
          <p:cNvPicPr preferRelativeResize="0"/>
          <p:nvPr/>
        </p:nvPicPr>
        <p:blipFill>
          <a:blip r:embed="rId3">
            <a:alphaModFix/>
          </a:blip>
          <a:stretch>
            <a:fillRect/>
          </a:stretch>
        </p:blipFill>
        <p:spPr>
          <a:xfrm>
            <a:off x="5343925" y="229925"/>
            <a:ext cx="2995450" cy="39938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5" name="Shape 115"/>
        <p:cNvGrpSpPr/>
        <p:nvPr/>
      </p:nvGrpSpPr>
      <p:grpSpPr>
        <a:xfrm>
          <a:off x="0" y="0"/>
          <a:ext cx="0" cy="0"/>
          <a:chOff x="0" y="0"/>
          <a:chExt cx="0" cy="0"/>
        </a:xfrm>
      </p:grpSpPr>
      <p:sp>
        <p:nvSpPr>
          <p:cNvPr id="116" name="Google Shape;116;p21"/>
          <p:cNvSpPr txBox="1"/>
          <p:nvPr>
            <p:ph idx="4294967295" type="title"/>
          </p:nvPr>
        </p:nvSpPr>
        <p:spPr>
          <a:xfrm>
            <a:off x="51100" y="1243300"/>
            <a:ext cx="9093000" cy="145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40">
                <a:solidFill>
                  <a:schemeClr val="lt2"/>
                </a:solidFill>
              </a:rPr>
              <a:t>How can the rest of the community (non-Indigenous folks) acknowledge, support, and normalize Indigenous intergenerational housing practices?</a:t>
            </a:r>
            <a:endParaRPr sz="2440">
              <a:solidFill>
                <a:schemeClr val="lt2"/>
              </a:solidFill>
            </a:endParaRPr>
          </a:p>
          <a:p>
            <a:pPr indent="0" lvl="0" marL="0" rtl="0" algn="ctr">
              <a:spcBef>
                <a:spcPts val="0"/>
              </a:spcBef>
              <a:spcAft>
                <a:spcPts val="0"/>
              </a:spcAft>
              <a:buSzPts val="990"/>
              <a:buNone/>
            </a:pPr>
            <a:r>
              <a:t/>
            </a:r>
            <a:endParaRPr sz="3240">
              <a:solidFill>
                <a:schemeClr val="lt2"/>
              </a:solidFill>
            </a:endParaRPr>
          </a:p>
        </p:txBody>
      </p:sp>
      <p:cxnSp>
        <p:nvCxnSpPr>
          <p:cNvPr id="117" name="Google Shape;117;p21"/>
          <p:cNvCxnSpPr/>
          <p:nvPr/>
        </p:nvCxnSpPr>
        <p:spPr>
          <a:xfrm>
            <a:off x="4295550" y="2693400"/>
            <a:ext cx="552900" cy="0"/>
          </a:xfrm>
          <a:prstGeom prst="straightConnector1">
            <a:avLst/>
          </a:prstGeom>
          <a:noFill/>
          <a:ln cap="flat" cmpd="sng" w="28575">
            <a:solidFill>
              <a:schemeClr val="dk1"/>
            </a:solidFill>
            <a:prstDash val="solid"/>
            <a:round/>
            <a:headEnd len="sm" w="sm" type="none"/>
            <a:tailEnd len="sm" w="sm" type="none"/>
          </a:ln>
        </p:spPr>
      </p:cxnSp>
      <p:sp>
        <p:nvSpPr>
          <p:cNvPr id="118" name="Google Shape;118;p21"/>
          <p:cNvSpPr txBox="1"/>
          <p:nvPr>
            <p:ph idx="4294967295" type="body"/>
          </p:nvPr>
        </p:nvSpPr>
        <p:spPr>
          <a:xfrm>
            <a:off x="0" y="2693400"/>
            <a:ext cx="9144000" cy="2450100"/>
          </a:xfrm>
          <a:prstGeom prst="rect">
            <a:avLst/>
          </a:prstGeom>
        </p:spPr>
        <p:txBody>
          <a:bodyPr anchorCtr="0" anchor="t" bIns="91425" lIns="91425" spcFirstLastPara="1" rIns="91425" wrap="square" tIns="91425">
            <a:normAutofit lnSpcReduction="10000"/>
          </a:bodyPr>
          <a:lstStyle/>
          <a:p>
            <a:pPr indent="-342900" lvl="0" marL="457200" rtl="0" algn="l">
              <a:lnSpc>
                <a:spcPct val="100000"/>
              </a:lnSpc>
              <a:spcBef>
                <a:spcPts val="0"/>
              </a:spcBef>
              <a:spcAft>
                <a:spcPts val="0"/>
              </a:spcAft>
              <a:buClr>
                <a:srgbClr val="222222"/>
              </a:buClr>
              <a:buSzPts val="1800"/>
              <a:buChar char="●"/>
            </a:pPr>
            <a:r>
              <a:rPr lang="en">
                <a:solidFill>
                  <a:srgbClr val="222222"/>
                </a:solidFill>
              </a:rPr>
              <a:t>Remember that Indigenous intergenerational housing practices </a:t>
            </a:r>
            <a:r>
              <a:rPr lang="en">
                <a:solidFill>
                  <a:srgbClr val="222222"/>
                </a:solidFill>
              </a:rPr>
              <a:t>promote </a:t>
            </a:r>
            <a:r>
              <a:rPr b="1" lang="en">
                <a:solidFill>
                  <a:srgbClr val="222222"/>
                </a:solidFill>
              </a:rPr>
              <a:t>connection in context</a:t>
            </a:r>
            <a:r>
              <a:rPr lang="en">
                <a:solidFill>
                  <a:srgbClr val="222222"/>
                </a:solidFill>
              </a:rPr>
              <a:t> (to ancestors, living relatives, future generations, time, place, space, and “other-than-human relations” like plants and animals)!</a:t>
            </a:r>
            <a:endParaRPr>
              <a:solidFill>
                <a:srgbClr val="222222"/>
              </a:solidFill>
            </a:endParaRPr>
          </a:p>
          <a:p>
            <a:pPr indent="-342900" lvl="0" marL="457200" rtl="0" algn="l">
              <a:lnSpc>
                <a:spcPct val="100000"/>
              </a:lnSpc>
              <a:spcBef>
                <a:spcPts val="0"/>
              </a:spcBef>
              <a:spcAft>
                <a:spcPts val="0"/>
              </a:spcAft>
              <a:buClr>
                <a:srgbClr val="222222"/>
              </a:buClr>
              <a:buSzPts val="1800"/>
              <a:buChar char="●"/>
            </a:pPr>
            <a:r>
              <a:rPr lang="en">
                <a:solidFill>
                  <a:srgbClr val="222222"/>
                </a:solidFill>
              </a:rPr>
              <a:t>When in doubt, </a:t>
            </a:r>
            <a:r>
              <a:rPr b="1" lang="en">
                <a:solidFill>
                  <a:srgbClr val="222222"/>
                </a:solidFill>
              </a:rPr>
              <a:t>be compassionately curious and ask questions</a:t>
            </a:r>
            <a:r>
              <a:rPr lang="en">
                <a:solidFill>
                  <a:srgbClr val="222222"/>
                </a:solidFill>
              </a:rPr>
              <a:t>! (e.g. “What does the word ‘privacy’ mean to you?;” “What does a ‘busy day’ look and sound like in your house?”  </a:t>
            </a:r>
            <a:endParaRPr>
              <a:solidFill>
                <a:srgbClr val="222222"/>
              </a:solidFill>
            </a:endParaRPr>
          </a:p>
          <a:p>
            <a:pPr indent="-342900" lvl="0" marL="457200" rtl="0" algn="l">
              <a:lnSpc>
                <a:spcPct val="100000"/>
              </a:lnSpc>
              <a:spcBef>
                <a:spcPts val="0"/>
              </a:spcBef>
              <a:spcAft>
                <a:spcPts val="0"/>
              </a:spcAft>
              <a:buClr>
                <a:srgbClr val="222222"/>
              </a:buClr>
              <a:buSzPts val="1800"/>
              <a:buChar char="●"/>
            </a:pPr>
            <a:r>
              <a:rPr b="1" lang="en">
                <a:solidFill>
                  <a:srgbClr val="222222"/>
                </a:solidFill>
              </a:rPr>
              <a:t>Consider your own intergenerational housing practices</a:t>
            </a:r>
            <a:r>
              <a:rPr lang="en">
                <a:solidFill>
                  <a:srgbClr val="222222"/>
                </a:solidFill>
              </a:rPr>
              <a:t> and what they mean to you. How do they relate/not relate to Indigenous identities and practices?</a:t>
            </a:r>
            <a:endParaRPr>
              <a:solidFill>
                <a:srgbClr val="222222"/>
              </a:solidFill>
            </a:endParaRPr>
          </a:p>
        </p:txBody>
      </p:sp>
      <p:sp>
        <p:nvSpPr>
          <p:cNvPr id="119" name="Google Shape;119;p21"/>
          <p:cNvSpPr txBox="1"/>
          <p:nvPr>
            <p:ph idx="4294967295" type="title"/>
          </p:nvPr>
        </p:nvSpPr>
        <p:spPr>
          <a:xfrm>
            <a:off x="2691600" y="279325"/>
            <a:ext cx="3760800" cy="699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222222"/>
                </a:solidFill>
              </a:rPr>
              <a:t>Highlights &amp; Takeaways</a:t>
            </a:r>
            <a:endParaRPr>
              <a:solidFill>
                <a:srgbClr val="22222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