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21"/>
  </p:notesMasterIdLst>
  <p:handoutMasterIdLst>
    <p:handoutMasterId r:id="rId22"/>
  </p:handoutMasterIdLst>
  <p:sldIdLst>
    <p:sldId id="326" r:id="rId5"/>
    <p:sldId id="327" r:id="rId6"/>
    <p:sldId id="333" r:id="rId7"/>
    <p:sldId id="334" r:id="rId8"/>
    <p:sldId id="345" r:id="rId9"/>
    <p:sldId id="346" r:id="rId10"/>
    <p:sldId id="347" r:id="rId11"/>
    <p:sldId id="339" r:id="rId12"/>
    <p:sldId id="344" r:id="rId13"/>
    <p:sldId id="348" r:id="rId14"/>
    <p:sldId id="337" r:id="rId15"/>
    <p:sldId id="338" r:id="rId16"/>
    <p:sldId id="341" r:id="rId17"/>
    <p:sldId id="342" r:id="rId18"/>
    <p:sldId id="343" r:id="rId19"/>
    <p:sldId id="329" r:id="rId2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9" autoAdjust="0"/>
    <p:restoredTop sz="75610" autoAdjust="0"/>
  </p:normalViewPr>
  <p:slideViewPr>
    <p:cSldViewPr snapToGrid="0">
      <p:cViewPr varScale="1">
        <p:scale>
          <a:sx n="98" d="100"/>
          <a:sy n="98" d="100"/>
        </p:scale>
        <p:origin x="154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-888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17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Last Year: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for Approval of 2023 Annual Budget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Noncompetitive grant cycle renewal.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Baseline projection looking at next budget cycle.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 million coming from HRSA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 is staffing and annual dues for HCH national council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provide technical assistance throughout the year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money as last year but not enough for personnel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Comes from program income for this difference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of this other comes from WIC, state funding for testing that support homeless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Projecting an increase in homeless patients that HCH serves in the coming year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Carving out the benefits that we cannot cover through some federal funds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or 14 items like lobbying, firearms, abortions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to support fringe benefits to cover the cost of abortion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 is carved out of federally funded benefits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from the Board: You have to carve out the entire insurance cost?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easier and we don’t have enough to cover it all anyway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have a policy that states we don’t use federal funds for these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from the Board: The number that the federal government is giving us, can we make it bigger?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to apply to funding streams since it all gets rolled into the same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to apply for additional funding for substance use and mental health.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Easy to apply for the same grant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2 years we have not had the bandwidth to grow and do new funding streams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stable now and may be able to add through applications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constraint is funding and several UDS markers allow additional funding like a sharp increase in homeless patients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Occasionally they look at awards from UDS measures, but the money is based on excess funds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86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44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0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October 18, 2023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Offered MAT</a:t>
            </a:r>
          </a:p>
          <a:p>
            <a:pPr lvl="1"/>
            <a:r>
              <a:rPr lang="en-US" dirty="0"/>
              <a:t>Percent of HCH patients with an opioid use disorder that were offered buprenorphine or referred to methadone clinic during the reporting year</a:t>
            </a:r>
          </a:p>
          <a:p>
            <a:pPr lvl="2"/>
            <a:r>
              <a:rPr lang="en-US" dirty="0"/>
              <a:t>65.9% in Q1-Q2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40% in Q1-Q3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Notable Changes </a:t>
            </a:r>
            <a:r>
              <a:rPr lang="en-US" b="0" dirty="0"/>
              <a:t>(QA/QI Plan)</a:t>
            </a:r>
          </a:p>
        </p:txBody>
      </p:sp>
    </p:spTree>
    <p:extLst>
      <p:ext uri="{BB962C8B-B14F-4D97-AF65-F5344CB8AC3E}">
        <p14:creationId xmlns:p14="http://schemas.microsoft.com/office/powerpoint/2010/main" val="48133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Applicant Q &amp; A</a:t>
            </a:r>
          </a:p>
          <a:p>
            <a:pPr lvl="1"/>
            <a:r>
              <a:rPr lang="en-US" dirty="0"/>
              <a:t>JR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Applications and Q&amp;A </a:t>
            </a:r>
          </a:p>
        </p:txBody>
      </p:sp>
    </p:spTree>
    <p:extLst>
      <p:ext uri="{BB962C8B-B14F-4D97-AF65-F5344CB8AC3E}">
        <p14:creationId xmlns:p14="http://schemas.microsoft.com/office/powerpoint/2010/main" val="3868625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/>
              <a:t>October 18</a:t>
            </a:r>
            <a:r>
              <a:rPr lang="en-US" sz="3600" b="0" baseline="30000" dirty="0"/>
              <a:t>th</a:t>
            </a:r>
            <a:r>
              <a:rPr lang="en-US" sz="3600" b="0" dirty="0"/>
              <a:t> @ The Hall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  <a:endParaRPr lang="en-US" b="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164E0-E03F-BADF-6982-22BFB1E7C833}"/>
              </a:ext>
            </a:extLst>
          </p:cNvPr>
          <p:cNvSpPr txBox="1">
            <a:spLocks/>
          </p:cNvSpPr>
          <p:nvPr/>
        </p:nvSpPr>
        <p:spPr>
          <a:xfrm>
            <a:off x="844550" y="3281582"/>
            <a:ext cx="10515600" cy="2218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/>
              <a:t>November 15, </a:t>
            </a:r>
            <a:r>
              <a:rPr lang="en-US" sz="3600" dirty="0"/>
              <a:t>2023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September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Quality Improvement /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Recruitment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September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September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 &amp; 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Project Director Requests &amp;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Rachael Birch, Project Director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2024 Annual Budget</a:t>
            </a:r>
          </a:p>
        </p:txBody>
      </p:sp>
    </p:spTree>
    <p:extLst>
      <p:ext uri="{BB962C8B-B14F-4D97-AF65-F5344CB8AC3E}">
        <p14:creationId xmlns:p14="http://schemas.microsoft.com/office/powerpoint/2010/main" val="425120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Continued Federal Funding of $3,597,848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HRSA Service Area Competition Grant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9F365D0-E3AA-4282-4B35-AF0D0B831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878899"/>
              </p:ext>
            </p:extLst>
          </p:nvPr>
        </p:nvGraphicFramePr>
        <p:xfrm>
          <a:off x="1362129" y="2540716"/>
          <a:ext cx="9467741" cy="265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250">
                  <a:extLst>
                    <a:ext uri="{9D8B030D-6E8A-4147-A177-3AD203B41FA5}">
                      <a16:colId xmlns:a16="http://schemas.microsoft.com/office/drawing/2014/main" val="1647719318"/>
                    </a:ext>
                  </a:extLst>
                </a:gridCol>
                <a:gridCol w="2220506">
                  <a:extLst>
                    <a:ext uri="{9D8B030D-6E8A-4147-A177-3AD203B41FA5}">
                      <a16:colId xmlns:a16="http://schemas.microsoft.com/office/drawing/2014/main" val="3619067347"/>
                    </a:ext>
                  </a:extLst>
                </a:gridCol>
                <a:gridCol w="2383985">
                  <a:extLst>
                    <a:ext uri="{9D8B030D-6E8A-4147-A177-3AD203B41FA5}">
                      <a16:colId xmlns:a16="http://schemas.microsoft.com/office/drawing/2014/main" val="984632219"/>
                    </a:ext>
                  </a:extLst>
                </a:gridCol>
              </a:tblGrid>
              <a:tr h="394172">
                <a:tc>
                  <a:txBody>
                    <a:bodyPr/>
                    <a:lstStyle/>
                    <a:p>
                      <a:r>
                        <a:rPr lang="en-US" dirty="0"/>
                        <a:t>Budget Justification 2/1/2024-1/31/2025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Non-Federal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306747"/>
                  </a:ext>
                </a:extLst>
              </a:tr>
              <a:tr h="394172">
                <a:tc gridSpan="3">
                  <a:txBody>
                    <a:bodyPr/>
                    <a:lstStyle/>
                    <a:p>
                      <a:r>
                        <a:rPr lang="en-US" b="1" dirty="0"/>
                        <a:t>Personnel (Salaries for HCH and Choosing Change Teams)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727385"/>
                  </a:ext>
                </a:extLst>
              </a:tr>
              <a:tr h="394172">
                <a:tc>
                  <a:txBody>
                    <a:bodyPr/>
                    <a:lstStyle/>
                    <a:p>
                      <a:r>
                        <a:rPr lang="en-US" dirty="0"/>
                        <a:t>Total 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$636,646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$3,593,723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383130"/>
                  </a:ext>
                </a:extLst>
              </a:tr>
              <a:tr h="394172">
                <a:tc gridSpan="3">
                  <a:txBody>
                    <a:bodyPr/>
                    <a:lstStyle/>
                    <a:p>
                      <a:r>
                        <a:rPr lang="en-US" b="1" dirty="0"/>
                        <a:t>Other Expenses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233357"/>
                  </a:ext>
                </a:extLst>
              </a:tr>
              <a:tr h="680353">
                <a:tc>
                  <a:txBody>
                    <a:bodyPr/>
                    <a:lstStyle/>
                    <a:p>
                      <a:r>
                        <a:rPr lang="en-US" dirty="0"/>
                        <a:t>National Health Care for the Homeless Council Annual Dues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$4,125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637871"/>
                  </a:ext>
                </a:extLst>
              </a:tr>
              <a:tr h="394172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$3,597,848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560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82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93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Total Program Income of $36,706,394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Total HCH Program Budget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9F365D0-E3AA-4282-4B35-AF0D0B831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03909"/>
              </p:ext>
            </p:extLst>
          </p:nvPr>
        </p:nvGraphicFramePr>
        <p:xfrm>
          <a:off x="1362130" y="2177467"/>
          <a:ext cx="9467740" cy="454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003">
                  <a:extLst>
                    <a:ext uri="{9D8B030D-6E8A-4147-A177-3AD203B41FA5}">
                      <a16:colId xmlns:a16="http://schemas.microsoft.com/office/drawing/2014/main" val="1647719318"/>
                    </a:ext>
                  </a:extLst>
                </a:gridCol>
                <a:gridCol w="1773849">
                  <a:extLst>
                    <a:ext uri="{9D8B030D-6E8A-4147-A177-3AD203B41FA5}">
                      <a16:colId xmlns:a16="http://schemas.microsoft.com/office/drawing/2014/main" val="3619067347"/>
                    </a:ext>
                  </a:extLst>
                </a:gridCol>
                <a:gridCol w="1904444">
                  <a:extLst>
                    <a:ext uri="{9D8B030D-6E8A-4147-A177-3AD203B41FA5}">
                      <a16:colId xmlns:a16="http://schemas.microsoft.com/office/drawing/2014/main" val="984632219"/>
                    </a:ext>
                  </a:extLst>
                </a:gridCol>
                <a:gridCol w="1904444">
                  <a:extLst>
                    <a:ext uri="{9D8B030D-6E8A-4147-A177-3AD203B41FA5}">
                      <a16:colId xmlns:a16="http://schemas.microsoft.com/office/drawing/2014/main" val="2970987705"/>
                    </a:ext>
                  </a:extLst>
                </a:gridCol>
              </a:tblGrid>
              <a:tr h="39417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Justification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2/1/2024-1/31/2025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dirty="0"/>
                        <a:t>Federal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306747"/>
                  </a:ext>
                </a:extLst>
              </a:tr>
              <a:tr h="3941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Federal Grant Request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Non – Federal Resources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169238"/>
                  </a:ext>
                </a:extLst>
              </a:tr>
              <a:tr h="394172">
                <a:tc>
                  <a:txBody>
                    <a:bodyPr/>
                    <a:lstStyle/>
                    <a:p>
                      <a:r>
                        <a:rPr lang="en-US" dirty="0"/>
                        <a:t>Program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$28,572,341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$28,572,341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383130"/>
                  </a:ext>
                </a:extLst>
              </a:tr>
              <a:tr h="680353">
                <a:tc>
                  <a:txBody>
                    <a:bodyPr/>
                    <a:lstStyle/>
                    <a:p>
                      <a:r>
                        <a:rPr lang="en-US" dirty="0"/>
                        <a:t>State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$997,964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$997,964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637871"/>
                  </a:ext>
                </a:extLst>
              </a:tr>
              <a:tr h="680353">
                <a:tc>
                  <a:txBody>
                    <a:bodyPr/>
                    <a:lstStyle/>
                    <a:p>
                      <a:r>
                        <a:rPr lang="en-US" dirty="0"/>
                        <a:t>Local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$136,086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$136,086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517961"/>
                  </a:ext>
                </a:extLst>
              </a:tr>
              <a:tr h="680353">
                <a:tc>
                  <a:txBody>
                    <a:bodyPr/>
                    <a:lstStyle/>
                    <a:p>
                      <a:r>
                        <a:rPr lang="en-US" dirty="0"/>
                        <a:t>Other Federal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$3,402,155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$3,402,155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928285"/>
                  </a:ext>
                </a:extLst>
              </a:tr>
              <a:tr h="680353">
                <a:tc>
                  <a:txBody>
                    <a:bodyPr/>
                    <a:lstStyle/>
                    <a:p>
                      <a:r>
                        <a:rPr lang="en-US" dirty="0"/>
                        <a:t>Funding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$3,597,848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$3,597,848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27409"/>
                  </a:ext>
                </a:extLst>
              </a:tr>
              <a:tr h="394172">
                <a:tc>
                  <a:txBody>
                    <a:bodyPr/>
                    <a:lstStyle/>
                    <a:p>
                      <a:r>
                        <a:rPr lang="en-US" b="1" dirty="0"/>
                        <a:t>Total Revenue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$3,597,848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$33,108,546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$36,706,394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560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77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/ Assurance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90516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UDS Roster</a:t>
            </a:r>
          </a:p>
          <a:p>
            <a:pPr lvl="1"/>
            <a:r>
              <a:rPr lang="en-US" dirty="0"/>
              <a:t>Dental Sealants</a:t>
            </a:r>
          </a:p>
          <a:p>
            <a:pPr lvl="2"/>
            <a:r>
              <a:rPr lang="en-US" dirty="0"/>
              <a:t>37.5% in Q1-Q2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25% in Q1-Q3</a:t>
            </a:r>
          </a:p>
          <a:p>
            <a:r>
              <a:rPr lang="en-US" dirty="0"/>
              <a:t>HCH Roster</a:t>
            </a:r>
          </a:p>
          <a:p>
            <a:pPr lvl="1"/>
            <a:r>
              <a:rPr lang="en-US" dirty="0"/>
              <a:t>Weight assessment &amp; counseling for nutrition &amp; physical activity of children &amp; adolescents </a:t>
            </a:r>
          </a:p>
          <a:p>
            <a:pPr lvl="2"/>
            <a:r>
              <a:rPr lang="en-US" dirty="0"/>
              <a:t>53.3% in Q1-Q2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67.7% in Q1-Q3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Low Birth Weight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100% in </a:t>
            </a:r>
            <a:r>
              <a:rPr lang="en-US" dirty="0"/>
              <a:t>Q1-Q2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50% in Q1-Q3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Notable Changes </a:t>
            </a:r>
            <a:r>
              <a:rPr lang="en-US" b="0" dirty="0"/>
              <a:t>(HRSA)</a:t>
            </a:r>
          </a:p>
        </p:txBody>
      </p:sp>
    </p:spTree>
    <p:extLst>
      <p:ext uri="{BB962C8B-B14F-4D97-AF65-F5344CB8AC3E}">
        <p14:creationId xmlns:p14="http://schemas.microsoft.com/office/powerpoint/2010/main" val="20344583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700</Words>
  <Application>Microsoft Office PowerPoint</Application>
  <PresentationFormat>Widescreen</PresentationFormat>
  <Paragraphs>144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HRSA Service Area Competition Grant</vt:lpstr>
      <vt:lpstr>Total HCH Program Budget</vt:lpstr>
      <vt:lpstr>PowerPoint Presentation</vt:lpstr>
      <vt:lpstr>Notable Changes (HRSA)</vt:lpstr>
      <vt:lpstr>Notable Changes (QA/QI Plan)</vt:lpstr>
      <vt:lpstr>PowerPoint Presentation</vt:lpstr>
      <vt:lpstr>Review of Applications and Q&amp;A </vt:lpstr>
      <vt:lpstr>PowerPoint Presentation</vt:lpstr>
      <vt:lpstr>PowerPoint Presentation</vt:lpstr>
      <vt:lpstr>PowerPoint Presentation</vt:lpstr>
      <vt:lpstr>NEXT MEETING Wednesday  November 15, 2023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33</cp:revision>
  <cp:lastPrinted>2023-03-31T19:23:34Z</cp:lastPrinted>
  <dcterms:created xsi:type="dcterms:W3CDTF">2023-03-20T19:11:05Z</dcterms:created>
  <dcterms:modified xsi:type="dcterms:W3CDTF">2023-10-13T16:09:17Z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