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5" r:id="rId5"/>
    <p:sldMasterId id="2147483700" r:id="rId6"/>
    <p:sldMasterId id="2147483712" r:id="rId7"/>
    <p:sldMasterId id="2147483744" r:id="rId8"/>
    <p:sldMasterId id="2147483759" r:id="rId9"/>
  </p:sldMasterIdLst>
  <p:notesMasterIdLst>
    <p:notesMasterId r:id="rId22"/>
  </p:notesMasterIdLst>
  <p:handoutMasterIdLst>
    <p:handoutMasterId r:id="rId23"/>
  </p:handoutMasterIdLst>
  <p:sldIdLst>
    <p:sldId id="301" r:id="rId10"/>
    <p:sldId id="331" r:id="rId11"/>
    <p:sldId id="357" r:id="rId12"/>
    <p:sldId id="641" r:id="rId13"/>
    <p:sldId id="643" r:id="rId14"/>
    <p:sldId id="346" r:id="rId15"/>
    <p:sldId id="645" r:id="rId16"/>
    <p:sldId id="646" r:id="rId17"/>
    <p:sldId id="642" r:id="rId18"/>
    <p:sldId id="630" r:id="rId19"/>
    <p:sldId id="631" r:id="rId20"/>
    <p:sldId id="266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 Surges" initials="JS" lastIdx="1" clrIdx="0">
    <p:extLst>
      <p:ext uri="{19B8F6BF-5375-455C-9EA6-DF929625EA0E}">
        <p15:presenceInfo xmlns:p15="http://schemas.microsoft.com/office/powerpoint/2012/main" userId="S::jsurges@cchealth.org::2d46b77e-0538-4bc0-a432-dca4fbf25c61" providerId="AD"/>
      </p:ext>
    </p:extLst>
  </p:cmAuthor>
  <p:cmAuthor id="2" name="Linae Young" initials="LY" lastIdx="1" clrIdx="1">
    <p:extLst>
      <p:ext uri="{19B8F6BF-5375-455C-9EA6-DF929625EA0E}">
        <p15:presenceInfo xmlns:p15="http://schemas.microsoft.com/office/powerpoint/2012/main" userId="S::lyoung4@cchealth.org::40eb286e-b190-48e8-a129-084eebfcdf33" providerId="AD"/>
      </p:ext>
    </p:extLst>
  </p:cmAuthor>
  <p:cmAuthor id="3" name="Heather Cedermaz" initials="HC" lastIdx="1" clrIdx="2">
    <p:extLst>
      <p:ext uri="{19B8F6BF-5375-455C-9EA6-DF929625EA0E}">
        <p15:presenceInfo xmlns:p15="http://schemas.microsoft.com/office/powerpoint/2012/main" userId="S::HCederma@cchealth.org::f16c83b4-9fb0-4e2b-9edc-152631cac411" providerId="AD"/>
      </p:ext>
    </p:extLst>
  </p:cmAuthor>
  <p:cmAuthor id="4" name="Gabriella Quintana" initials="GQ" lastIdx="1" clrIdx="3">
    <p:extLst>
      <p:ext uri="{19B8F6BF-5375-455C-9EA6-DF929625EA0E}">
        <p15:presenceInfo xmlns:p15="http://schemas.microsoft.com/office/powerpoint/2012/main" userId="S::gquintan@cchealth.org::f0898f06-541e-4a2c-a2dd-33dd6fcc73f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00FFCC"/>
    <a:srgbClr val="E23EBF"/>
    <a:srgbClr val="FF9900"/>
    <a:srgbClr val="FF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86726" autoAdjust="0"/>
  </p:normalViewPr>
  <p:slideViewPr>
    <p:cSldViewPr>
      <p:cViewPr varScale="1">
        <p:scale>
          <a:sx n="93" d="100"/>
          <a:sy n="93" d="100"/>
        </p:scale>
        <p:origin x="58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00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7C6C78A4-6E33-4F91-9196-4E9502D06BAD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FF7772D9-4EBE-443E-BCD2-97A77D4CB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4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F91E076F-71CC-4062-8FC0-0215F135FCB3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561227"/>
            <a:ext cx="5850835" cy="4320213"/>
          </a:xfrm>
          <a:prstGeom prst="rect">
            <a:avLst/>
          </a:prstGeom>
        </p:spPr>
        <p:txBody>
          <a:bodyPr vert="horz" lIns="94851" tIns="47425" rIns="94851" bIns="474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6DCACFBE-DDAD-4CE6-847A-00578FD99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83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ACFBE-DDAD-4CE6-847A-00578FD990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11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00E1-7FDB-43EA-9D62-E0F47C1197EC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EE21FE0-1965-4EA4-958B-B4BC61DCC9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00E1-7FDB-43EA-9D62-E0F47C1197EC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1FE0-1965-4EA4-958B-B4BC61DCC93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EE21FE0-1965-4EA4-958B-B4BC61DCC9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00E1-7FDB-43EA-9D62-E0F47C1197EC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577" y="2313434"/>
            <a:ext cx="320268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577" y="3143250"/>
            <a:ext cx="3202686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190113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0268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87EE-407F-47E0-9906-A3997D846863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42D1-154A-444A-962F-5B5EBAA8568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9214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icole Shorter\Documents\Hospital\Images\shutterstock_10552783_small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600"/>
                    </a14:imgEffect>
                    <a14:imgEffect>
                      <a14:saturation sat="108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477" r="5264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704969"/>
            <a:ext cx="1323222" cy="8034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" y="1143000"/>
            <a:ext cx="9144001" cy="2819400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9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22264" y="4572000"/>
            <a:ext cx="8669337" cy="990600"/>
          </a:xfrm>
          <a:prstGeom prst="rect">
            <a:avLst/>
          </a:prstGeom>
        </p:spPr>
        <p:txBody>
          <a:bodyPr>
            <a:normAutofit/>
          </a:bodyPr>
          <a:lstStyle>
            <a:lvl1pPr marL="85725" indent="0" algn="r">
              <a:buFontTx/>
              <a:buNone/>
              <a:defRPr sz="2100" b="1" i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Name, title</a:t>
            </a:r>
          </a:p>
          <a:p>
            <a:pPr lvl="0"/>
            <a:r>
              <a:rPr lang="en-US"/>
              <a:t>Division/organization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447800"/>
            <a:ext cx="8763000" cy="2286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572" indent="0" algn="ctr">
              <a:buFontTx/>
              <a:buNone/>
              <a:defRPr sz="495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08610" indent="0">
              <a:buFontTx/>
              <a:buNone/>
              <a:defRPr/>
            </a:lvl2pPr>
            <a:lvl3pPr marL="582930" indent="0">
              <a:buFontTx/>
              <a:buNone/>
              <a:defRPr/>
            </a:lvl3pPr>
            <a:lvl4pPr marL="788670" indent="0">
              <a:buFontTx/>
              <a:buNone/>
              <a:defRPr/>
            </a:lvl4pPr>
            <a:lvl5pPr marL="994410" indent="0">
              <a:buFontTx/>
              <a:buNone/>
              <a:defRPr/>
            </a:lvl5pPr>
          </a:lstStyle>
          <a:p>
            <a:pPr lvl="0"/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229594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ord Slide -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B6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09600"/>
            <a:ext cx="8001000" cy="5638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572" indent="0" algn="r">
              <a:lnSpc>
                <a:spcPts val="6375"/>
              </a:lnSpc>
              <a:spcBef>
                <a:spcPts val="0"/>
              </a:spcBef>
              <a:buFontTx/>
              <a:buNone/>
              <a:defRPr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08610" indent="0">
              <a:buFontTx/>
              <a:buNone/>
              <a:defRPr/>
            </a:lvl2pPr>
            <a:lvl3pPr marL="582930" indent="0">
              <a:buFontTx/>
              <a:buNone/>
              <a:defRPr/>
            </a:lvl3pPr>
            <a:lvl4pPr marL="788670" indent="0">
              <a:buFontTx/>
              <a:buNone/>
              <a:defRPr/>
            </a:lvl4pPr>
            <a:lvl5pPr marL="994410" indent="0">
              <a:buFontTx/>
              <a:buNone/>
              <a:defRPr/>
            </a:lvl5pPr>
          </a:lstStyle>
          <a:p>
            <a:pPr lvl="0"/>
            <a:r>
              <a:rPr lang="en-US"/>
              <a:t>Word or </a:t>
            </a:r>
            <a:br>
              <a:rPr lang="en-US"/>
            </a:br>
            <a:r>
              <a:rPr lang="en-US"/>
              <a:t>phrase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30D6BD-3133-4BDD-AAD0-52151B5442C3}"/>
              </a:ext>
            </a:extLst>
          </p:cNvPr>
          <p:cNvSpPr txBox="1"/>
          <p:nvPr userDrawn="1"/>
        </p:nvSpPr>
        <p:spPr>
          <a:xfrm>
            <a:off x="8458200" y="6474023"/>
            <a:ext cx="571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4D6FF1B-CE18-49AE-BEB0-910C4334B383}" type="slidenum">
              <a:rPr lang="en-US" sz="1050" smtClean="0"/>
              <a:pPr algn="r"/>
              <a:t>‹#›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28988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Word Slide -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4A1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09600"/>
            <a:ext cx="8001000" cy="5638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572" indent="0" algn="r">
              <a:lnSpc>
                <a:spcPts val="6375"/>
              </a:lnSpc>
              <a:spcBef>
                <a:spcPts val="0"/>
              </a:spcBef>
              <a:buFontTx/>
              <a:buNone/>
              <a:defRPr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08610" indent="0">
              <a:buFontTx/>
              <a:buNone/>
              <a:defRPr/>
            </a:lvl2pPr>
            <a:lvl3pPr marL="582930" indent="0">
              <a:buFontTx/>
              <a:buNone/>
              <a:defRPr/>
            </a:lvl3pPr>
            <a:lvl4pPr marL="788670" indent="0">
              <a:buFontTx/>
              <a:buNone/>
              <a:defRPr/>
            </a:lvl4pPr>
            <a:lvl5pPr marL="994410" indent="0">
              <a:buFontTx/>
              <a:buNone/>
              <a:defRPr/>
            </a:lvl5pPr>
          </a:lstStyle>
          <a:p>
            <a:pPr lvl="0"/>
            <a:r>
              <a:rPr lang="en-US"/>
              <a:t>Word or </a:t>
            </a:r>
            <a:br>
              <a:rPr lang="en-US"/>
            </a:br>
            <a:r>
              <a:rPr lang="en-US"/>
              <a:t>phrase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D8C1C4-46CB-4FEB-9EDF-D847674CA536}"/>
              </a:ext>
            </a:extLst>
          </p:cNvPr>
          <p:cNvSpPr txBox="1"/>
          <p:nvPr userDrawn="1"/>
        </p:nvSpPr>
        <p:spPr>
          <a:xfrm>
            <a:off x="8458200" y="6474023"/>
            <a:ext cx="571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4D6FF1B-CE18-49AE-BEB0-910C4334B383}" type="slidenum">
              <a:rPr lang="en-US" sz="1050" smtClean="0"/>
              <a:pPr algn="r"/>
              <a:t>‹#›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239880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mounta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2" b="43535"/>
          <a:stretch/>
        </p:blipFill>
        <p:spPr>
          <a:xfrm>
            <a:off x="-8906" y="2667000"/>
            <a:ext cx="9138205" cy="419100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09600"/>
            <a:ext cx="8001000" cy="5638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7663" indent="-344091" algn="l">
              <a:lnSpc>
                <a:spcPts val="6375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4500" b="1" baseline="0">
                <a:solidFill>
                  <a:srgbClr val="5B6C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08610" indent="0">
              <a:buFontTx/>
              <a:buNone/>
              <a:defRPr/>
            </a:lvl2pPr>
            <a:lvl3pPr marL="582930" indent="0">
              <a:buFontTx/>
              <a:buNone/>
              <a:defRPr/>
            </a:lvl3pPr>
            <a:lvl4pPr marL="788670" indent="0">
              <a:buFontTx/>
              <a:buNone/>
              <a:defRPr/>
            </a:lvl4pPr>
            <a:lvl5pPr marL="994410" indent="0">
              <a:buFontTx/>
              <a:buNone/>
              <a:defRPr/>
            </a:lvl5pPr>
          </a:lstStyle>
          <a:p>
            <a:pPr lvl="0"/>
            <a:r>
              <a:rPr lang="en-US"/>
              <a:t>Word, phrase or</a:t>
            </a:r>
          </a:p>
          <a:p>
            <a:pPr lvl="0"/>
            <a:r>
              <a:rPr lang="en-US"/>
              <a:t>Short bullets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313339-EB42-48A8-8F51-4F8D34C0D5AD}"/>
              </a:ext>
            </a:extLst>
          </p:cNvPr>
          <p:cNvSpPr txBox="1"/>
          <p:nvPr userDrawn="1"/>
        </p:nvSpPr>
        <p:spPr>
          <a:xfrm>
            <a:off x="8458200" y="6474023"/>
            <a:ext cx="571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4D6FF1B-CE18-49AE-BEB0-910C4334B383}" type="slidenum">
              <a:rPr lang="en-US" sz="1050" smtClean="0"/>
              <a:pPr algn="r"/>
              <a:t>‹#›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647804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057" r="7662" b="37416"/>
          <a:stretch/>
        </p:blipFill>
        <p:spPr>
          <a:xfrm>
            <a:off x="0" y="3253839"/>
            <a:ext cx="9144000" cy="36041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5B6C3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800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2618D"/>
                </a:solidFill>
              </a:defRPr>
            </a:lvl1pPr>
            <a:lvl2pPr>
              <a:defRPr sz="1800">
                <a:solidFill>
                  <a:srgbClr val="02618D"/>
                </a:solidFill>
              </a:defRPr>
            </a:lvl2pPr>
            <a:lvl3pPr>
              <a:defRPr sz="1500">
                <a:solidFill>
                  <a:srgbClr val="02618D"/>
                </a:solidFill>
              </a:defRPr>
            </a:lvl3pPr>
            <a:lvl4pPr>
              <a:defRPr sz="1350">
                <a:solidFill>
                  <a:srgbClr val="02618D"/>
                </a:solidFill>
              </a:defRPr>
            </a:lvl4pPr>
            <a:lvl5pPr>
              <a:defRPr sz="1200">
                <a:solidFill>
                  <a:srgbClr val="02618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75B253-9F17-44A3-B3A1-73279ABA3B63}"/>
              </a:ext>
            </a:extLst>
          </p:cNvPr>
          <p:cNvSpPr txBox="1"/>
          <p:nvPr userDrawn="1"/>
        </p:nvSpPr>
        <p:spPr>
          <a:xfrm>
            <a:off x="8458200" y="6550223"/>
            <a:ext cx="571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4D6FF1B-CE18-49AE-BEB0-910C4334B383}" type="slidenum">
              <a:rPr lang="en-US" sz="1050" smtClean="0"/>
              <a:pPr algn="r"/>
              <a:t>‹#›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088285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5B6C3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800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2618D"/>
                </a:solidFill>
              </a:defRPr>
            </a:lvl1pPr>
            <a:lvl2pPr>
              <a:defRPr sz="1800">
                <a:solidFill>
                  <a:srgbClr val="02618D"/>
                </a:solidFill>
              </a:defRPr>
            </a:lvl2pPr>
            <a:lvl3pPr>
              <a:defRPr sz="1500">
                <a:solidFill>
                  <a:srgbClr val="02618D"/>
                </a:solidFill>
              </a:defRPr>
            </a:lvl3pPr>
            <a:lvl4pPr>
              <a:defRPr sz="1350">
                <a:solidFill>
                  <a:srgbClr val="02618D"/>
                </a:solidFill>
              </a:defRPr>
            </a:lvl4pPr>
            <a:lvl5pPr>
              <a:defRPr sz="1200">
                <a:solidFill>
                  <a:srgbClr val="02618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161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057" r="7662" b="37416"/>
          <a:stretch/>
        </p:blipFill>
        <p:spPr>
          <a:xfrm>
            <a:off x="0" y="3253839"/>
            <a:ext cx="9144000" cy="3604162"/>
          </a:xfrm>
          <a:prstGeom prst="rect">
            <a:avLst/>
          </a:prstGeom>
        </p:spPr>
      </p:pic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ED91DED5-6C13-40C5-8B33-B81C46FA227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71600" y="304800"/>
            <a:ext cx="6400800" cy="4572000"/>
          </a:xfrm>
          <a:prstGeom prst="rect">
            <a:avLst/>
          </a:prstGeom>
        </p:spPr>
        <p:txBody>
          <a:bodyPr anchor="ctr"/>
          <a:lstStyle>
            <a:lvl1pPr marL="85725" indent="0" algn="ctr">
              <a:buFontTx/>
              <a:buNone/>
              <a:defRPr b="1" baseline="0"/>
            </a:lvl1pPr>
          </a:lstStyle>
          <a:p>
            <a:r>
              <a:rPr lang="en-US" dirty="0"/>
              <a:t>Insert a picture, without covering the mountains.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C31BD9-3F59-4536-A279-DAA542EE617A}"/>
              </a:ext>
            </a:extLst>
          </p:cNvPr>
          <p:cNvSpPr txBox="1"/>
          <p:nvPr userDrawn="1"/>
        </p:nvSpPr>
        <p:spPr>
          <a:xfrm>
            <a:off x="8458200" y="6474023"/>
            <a:ext cx="571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4D6FF1B-CE18-49AE-BEB0-910C4334B383}" type="slidenum">
              <a:rPr lang="en-US" sz="1050" smtClean="0"/>
              <a:pPr algn="r"/>
              <a:t>‹#›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884181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00E1-7FDB-43EA-9D62-E0F47C1197EC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EE21FE0-1965-4EA4-958B-B4BC61DCC9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/>
          <a:lstStyle>
            <a:lvl1pPr marL="85725" indent="0" algn="ctr">
              <a:buFontTx/>
              <a:buNone/>
              <a:defRPr b="1" baseline="0"/>
            </a:lvl1pPr>
          </a:lstStyle>
          <a:p>
            <a:r>
              <a:rPr lang="en-US" dirty="0"/>
              <a:t>Use this layout option for full screen photos and no words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605515-B169-44F9-A165-14497666C131}"/>
              </a:ext>
            </a:extLst>
          </p:cNvPr>
          <p:cNvSpPr txBox="1"/>
          <p:nvPr userDrawn="1"/>
        </p:nvSpPr>
        <p:spPr>
          <a:xfrm>
            <a:off x="8458200" y="6474023"/>
            <a:ext cx="571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4D6FF1B-CE18-49AE-BEB0-910C4334B383}" type="slidenum">
              <a:rPr lang="en-US" sz="1050" smtClean="0"/>
              <a:pPr algn="r"/>
              <a:t>‹#›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1304157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113C0D-C82B-42FD-8E9B-53E73416672E}"/>
              </a:ext>
            </a:extLst>
          </p:cNvPr>
          <p:cNvSpPr txBox="1"/>
          <p:nvPr userDrawn="1"/>
        </p:nvSpPr>
        <p:spPr>
          <a:xfrm>
            <a:off x="8458200" y="6550223"/>
            <a:ext cx="571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4D6FF1B-CE18-49AE-BEB0-910C4334B383}" type="slidenum">
              <a:rPr lang="en-US" sz="1050" smtClean="0"/>
              <a:pPr algn="r"/>
              <a:t>‹#›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509385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vision Health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1F63D1-BF23-468B-B69C-0F10B50A8A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907237-5581-4C6A-B5DF-2C8D765879E4}"/>
              </a:ext>
            </a:extLst>
          </p:cNvPr>
          <p:cNvSpPr txBox="1"/>
          <p:nvPr userDrawn="1"/>
        </p:nvSpPr>
        <p:spPr>
          <a:xfrm>
            <a:off x="8458200" y="6400800"/>
            <a:ext cx="571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4D6FF1B-CE18-49AE-BEB0-910C4334B383}" type="slidenum">
              <a:rPr lang="en-US" sz="1050" smtClean="0"/>
              <a:pPr algn="r"/>
              <a:t>‹#›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335763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7EEE6ED-6365-49C7-A463-F3437BCE42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057" r="7662" b="37416"/>
          <a:stretch/>
        </p:blipFill>
        <p:spPr>
          <a:xfrm>
            <a:off x="0" y="3253839"/>
            <a:ext cx="9144000" cy="3604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3494B8-5BBA-406E-BA2E-A6FB56B13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5CBB0-2B90-4B3D-9271-15B931791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F94BC6-8873-4F10-A3F6-E7BC3332D551}"/>
              </a:ext>
            </a:extLst>
          </p:cNvPr>
          <p:cNvSpPr txBox="1"/>
          <p:nvPr userDrawn="1"/>
        </p:nvSpPr>
        <p:spPr>
          <a:xfrm>
            <a:off x="8458200" y="6474023"/>
            <a:ext cx="571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4D6FF1B-CE18-49AE-BEB0-910C4334B383}" type="slidenum">
              <a:rPr lang="en-US" sz="1050" smtClean="0"/>
              <a:pPr algn="r"/>
              <a:t>‹#›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168724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435346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4353464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4138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" b="11043"/>
          <a:stretch/>
        </p:blipFill>
        <p:spPr>
          <a:xfrm>
            <a:off x="-8061" y="-1"/>
            <a:ext cx="9152061" cy="685800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FE81D65-A90A-46A6-B68E-641EB0EDEF73}"/>
              </a:ext>
            </a:extLst>
          </p:cNvPr>
          <p:cNvSpPr/>
          <p:nvPr userDrawn="1"/>
        </p:nvSpPr>
        <p:spPr>
          <a:xfrm>
            <a:off x="1354307" y="295711"/>
            <a:ext cx="4800600" cy="6126480"/>
          </a:xfrm>
          <a:prstGeom prst="ellipse">
            <a:avLst/>
          </a:prstGeom>
          <a:solidFill>
            <a:srgbClr val="FFFFFF">
              <a:alpha val="43137"/>
            </a:srgbClr>
          </a:solidFill>
          <a:ln w="254000">
            <a:solidFill>
              <a:srgbClr val="F79646">
                <a:alpha val="68627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7C9CE4-FAAF-4823-B775-3C904970A7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890" y="5318851"/>
            <a:ext cx="1536193" cy="109728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72935" y="2438402"/>
            <a:ext cx="4198690" cy="974725"/>
          </a:xfrm>
        </p:spPr>
        <p:txBody>
          <a:bodyPr>
            <a:noAutofit/>
          </a:bodyPr>
          <a:lstStyle>
            <a:lvl1pPr marL="85725" indent="0" algn="r">
              <a:buFontTx/>
              <a:buNone/>
              <a:defRPr sz="45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08610" indent="0">
              <a:buFontTx/>
              <a:buNone/>
              <a:defRPr/>
            </a:lvl2pPr>
            <a:lvl3pPr marL="582930" indent="0">
              <a:buFontTx/>
              <a:buNone/>
              <a:defRPr/>
            </a:lvl3pPr>
            <a:lvl4pPr marL="788670" indent="0">
              <a:buFontTx/>
              <a:buNone/>
              <a:defRPr/>
            </a:lvl4pPr>
            <a:lvl5pPr marL="994410" indent="0">
              <a:buFontTx/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572936" y="3583907"/>
            <a:ext cx="4186106" cy="876300"/>
          </a:xfrm>
        </p:spPr>
        <p:txBody>
          <a:bodyPr>
            <a:normAutofit/>
          </a:bodyPr>
          <a:lstStyle>
            <a:lvl1pPr marL="85725" indent="0" algn="r">
              <a:buFontTx/>
              <a:buNone/>
              <a:defRPr sz="36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08610" indent="0">
              <a:buFontTx/>
              <a:buNone/>
              <a:defRPr/>
            </a:lvl2pPr>
            <a:lvl3pPr marL="582930" indent="0">
              <a:buFontTx/>
              <a:buNone/>
              <a:defRPr/>
            </a:lvl3pPr>
            <a:lvl4pPr marL="788670" indent="0">
              <a:buFontTx/>
              <a:buNone/>
              <a:defRPr/>
            </a:lvl4pPr>
            <a:lvl5pPr marL="99441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3319399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2"/>
          <a:stretch/>
        </p:blipFill>
        <p:spPr>
          <a:xfrm>
            <a:off x="0" y="0"/>
            <a:ext cx="844335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30225"/>
            <a:ext cx="7543800" cy="2593975"/>
          </a:xfrm>
        </p:spPr>
        <p:txBody>
          <a:bodyPr anchor="b"/>
          <a:lstStyle>
            <a:lvl1pPr>
              <a:defRPr sz="495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Section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766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1">
                <a:solidFill>
                  <a:srgbClr val="02618D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SECTION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385684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B6C3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>
                <a:solidFill>
                  <a:srgbClr val="02618D"/>
                </a:solidFill>
              </a:defRPr>
            </a:lvl1pPr>
            <a:lvl2pPr>
              <a:defRPr sz="1800">
                <a:solidFill>
                  <a:srgbClr val="02618D"/>
                </a:solidFill>
              </a:defRPr>
            </a:lvl2pPr>
            <a:lvl3pPr>
              <a:defRPr sz="1500">
                <a:solidFill>
                  <a:srgbClr val="02618D"/>
                </a:solidFill>
              </a:defRPr>
            </a:lvl3pPr>
            <a:lvl4pPr>
              <a:defRPr sz="1350">
                <a:solidFill>
                  <a:srgbClr val="02618D"/>
                </a:solidFill>
              </a:defRPr>
            </a:lvl4pPr>
            <a:lvl5pPr>
              <a:defRPr sz="1200">
                <a:solidFill>
                  <a:srgbClr val="02618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358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4556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1757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00E1-7FDB-43EA-9D62-E0F47C1197EC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EE21FE0-1965-4EA4-958B-B4BC61DCC93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5816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8338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8848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165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055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165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6410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6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27ACC-E112-41CE-BD94-0821E221DAD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001" y="4343400"/>
            <a:ext cx="1922554" cy="193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13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002FD6A4-03D0-4BA2-A497-6244AD32F77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740A26-273B-4597-9B63-5C8E80FFF4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06"/>
          <a:stretch/>
        </p:blipFill>
        <p:spPr>
          <a:xfrm>
            <a:off x="567811" y="388995"/>
            <a:ext cx="1373132" cy="1999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E92A06-6679-4ED8-93B8-732381F4C9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622" y="182877"/>
            <a:ext cx="6368567" cy="2673532"/>
          </a:xfrm>
        </p:spPr>
        <p:txBody>
          <a:bodyPr anchor="b">
            <a:normAutofit/>
          </a:bodyPr>
          <a:lstStyle>
            <a:lvl1pPr algn="r">
              <a:defRPr sz="5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075840-D0C0-4266-85C5-A58334D17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7372" y="2982119"/>
            <a:ext cx="6948818" cy="827881"/>
          </a:xfrm>
        </p:spPr>
        <p:txBody>
          <a:bodyPr/>
          <a:lstStyle>
            <a:lvl1pPr marL="0" indent="0" algn="r">
              <a:buNone/>
              <a:defRPr sz="18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9863-640E-4CD2-8861-73C99B0B8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9FFAB2-9EE3-4146-B88A-187D8D9F3600}" type="datetime1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8BDB0-D0EE-4E92-BD7D-18A1F755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3F7AC-E6F7-46DE-8D0C-D268FA085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0F676A-E80A-4FD0-BDA7-6DF11B8C118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7264DBA-DC7F-476A-B6EB-2C62DCD9F54E}"/>
              </a:ext>
            </a:extLst>
          </p:cNvPr>
          <p:cNvCxnSpPr>
            <a:cxnSpLocks/>
          </p:cNvCxnSpPr>
          <p:nvPr userDrawn="1"/>
        </p:nvCxnSpPr>
        <p:spPr>
          <a:xfrm>
            <a:off x="1627372" y="2913318"/>
            <a:ext cx="6948818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2954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EEC6C-D773-438E-ACB9-6EECE9BBE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AB30C-7EAB-4509-A538-A69D1A1D1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387D9-AF04-40FC-B08F-7759D78C7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3E34-2FFA-4620-BC8B-4565A8744DA2}" type="datetime1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12888-6E3B-4C3B-935A-FBCACA523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95823-B3D3-4A50-A79B-73DFEF9AD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676A-E80A-4FD0-BDA7-6DF11B8C1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65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E295E-1F10-40D7-9E4A-D615E5C0B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561686"/>
            <a:ext cx="7886700" cy="2852737"/>
          </a:xfrm>
        </p:spPr>
        <p:txBody>
          <a:bodyPr anchor="b"/>
          <a:lstStyle>
            <a:lvl1pPr>
              <a:defRPr sz="4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A7527-3E09-4968-BC1E-ED8FB66C3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AF3F5-A126-4B0A-901C-DB833B79B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9670-8FC5-478A-9F58-CF45A9AD3375}" type="datetime1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67C68-6F75-4899-B879-C832C8DC4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17927-AF2A-45F9-BB6D-9D76C54D1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676A-E80A-4FD0-BDA7-6DF11B8C118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0A7799-F845-44A8-901F-83D4F8E12051}"/>
              </a:ext>
            </a:extLst>
          </p:cNvPr>
          <p:cNvCxnSpPr>
            <a:cxnSpLocks/>
          </p:cNvCxnSpPr>
          <p:nvPr userDrawn="1"/>
        </p:nvCxnSpPr>
        <p:spPr>
          <a:xfrm>
            <a:off x="623888" y="4503203"/>
            <a:ext cx="6948818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409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314DF-9504-451E-B8FB-A72EA50ED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4FBAC-92FB-42D8-9AD7-2261E85C36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16B7BA-E3BE-4ED6-99B9-5C4C03BBB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97949-CE04-45DC-AC3A-52ACE619E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F463-56DD-4D00-8CBC-31C7A9923C2C}" type="datetime1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246C88-BCDD-44D1-B81A-1BE82C0C1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90BCA2-B2E9-4EB3-A4F7-09E95635E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676A-E80A-4FD0-BDA7-6DF11B8C1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7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E7900E1-7FDB-43EA-9D62-E0F47C1197EC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1FE0-1965-4EA4-958B-B4BC61DCC9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56C0D-F0A0-4A51-AB4A-348A4B308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D86DC-EC88-42B6-A568-0BE6E1006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B90292-2902-41E5-846C-C7552745B2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3F5504-D0E4-4BC5-9985-DE552B61BE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8471F5-9F75-4F42-896D-E09AED6708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DE6514-143D-4449-95DE-0386D2F71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9320-F5BA-4CF9-8448-CA3906396CFA}" type="datetime1">
              <a:rPr lang="en-US" smtClean="0"/>
              <a:t>4/18/2023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5A7BFB-9B80-4954-ABE8-323A1C599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599ECE-6AE6-4510-91E8-29182D939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676A-E80A-4FD0-BDA7-6DF11B8C1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944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39C30-E4C6-460D-9F4F-27F0D69F3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288CF4-77E9-47E2-850F-9FC2CCC6A6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392" y="6356351"/>
            <a:ext cx="2057400" cy="365125"/>
          </a:xfrm>
        </p:spPr>
        <p:txBody>
          <a:bodyPr/>
          <a:lstStyle/>
          <a:p>
            <a:fld id="{6F1FF89C-5DFE-4679-86EC-E4F28D026DB0}" type="datetime1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64B95-C33E-497F-84FD-A593121D1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69EE20-6E70-4830-84B5-61700C352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7938" y="6356351"/>
            <a:ext cx="2057400" cy="365125"/>
          </a:xfrm>
        </p:spPr>
        <p:txBody>
          <a:bodyPr/>
          <a:lstStyle/>
          <a:p>
            <a:fld id="{640F676A-E80A-4FD0-BDA7-6DF11B8C1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239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82F7C3-C340-4EE2-8C31-09638F4B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B5A5-DB1F-45D9-BE49-FE17786A1354}" type="datetime1">
              <a:rPr lang="en-US" smtClean="0"/>
              <a:t>4/18/2023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8F3A5A-CFA8-4255-979B-A388708C2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963C0-25D1-4D5D-9FC0-C4720707D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676A-E80A-4FD0-BDA7-6DF11B8C1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068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0640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E256-BA39-4C03-A2DB-CBB70CA7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0CF0E-1E62-4CAD-8B36-54F7FE569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D12290-87DB-44E7-A73C-6BD8BE9F7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588E31-3625-4413-B84A-00BAF0D7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253F-4826-46AE-A5C8-22BB788C89A9}" type="datetime1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5EE01C-806B-4B16-A971-0B0654C43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3677BD-CE53-4B99-B3D2-B1FA4B8C9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676A-E80A-4FD0-BDA7-6DF11B8C1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435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04A0A-CCB2-466C-840D-56CB05798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EFDFA1-D0B6-4EE0-8B43-AE8D96EC93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F630D-BB9B-4457-AA11-B30B821B3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0B4E8A-B5E4-48FB-921E-14FA98BB5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A13B-BC89-4E7A-A98B-EBBAFB551A74}" type="datetime1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03EF1-4920-4359-B148-F3F023C55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6EA31F-BD14-41AE-BCDB-8C09528E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676A-E80A-4FD0-BDA7-6DF11B8C1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408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D6343-E079-484F-A040-7EAF86338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9EE168-8232-477F-B18D-6032EE406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608AD-3E62-4C42-ACB7-5481BB875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0E56D-6B62-4E3A-B9A8-82C95FCB82D8}" type="datetime1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5373E-6D53-46D3-AB19-E3BADABD5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84969-A589-4010-B234-0361B03F2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676A-E80A-4FD0-BDA7-6DF11B8C1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474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7FD8CB-838A-4320-BBEA-1278F800A0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EB2CA1-248A-46BF-BCAD-B3E816767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21D15-011B-474C-A052-0B843F867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5BF2-F897-42EE-AFBD-127B644F9FD4}" type="datetime1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62583-068B-460D-9C7E-2D3786BD1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E6C66-ACD4-4E47-B7F4-71DEF3DE3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676A-E80A-4FD0-BDA7-6DF11B8C1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197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1F63D1-BF23-468B-B69C-0F10B50A8A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E870037-CA17-4876-BB25-18EF11C7D0E0}"/>
              </a:ext>
            </a:extLst>
          </p:cNvPr>
          <p:cNvCxnSpPr>
            <a:cxnSpLocks/>
          </p:cNvCxnSpPr>
          <p:nvPr userDrawn="1"/>
        </p:nvCxnSpPr>
        <p:spPr>
          <a:xfrm>
            <a:off x="623888" y="4503203"/>
            <a:ext cx="6948818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BB40EF-FEFF-409D-A880-A53AEB939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571720"/>
            <a:ext cx="7886700" cy="2852737"/>
          </a:xfrm>
        </p:spPr>
        <p:txBody>
          <a:bodyPr anchor="b"/>
          <a:lstStyle>
            <a:lvl1pPr>
              <a:defRPr sz="4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BE8336A-E838-4214-A750-723248E58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25643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002FD6A4-03D0-4BA2-A497-6244AD32F77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E92A06-6679-4ED8-93B8-732381F4C9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622" y="182877"/>
            <a:ext cx="6368567" cy="2673532"/>
          </a:xfrm>
        </p:spPr>
        <p:txBody>
          <a:bodyPr anchor="b">
            <a:normAutofit/>
          </a:bodyPr>
          <a:lstStyle>
            <a:lvl1pPr algn="r">
              <a:defRPr sz="49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075840-D0C0-4266-85C5-A58334D17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8189" y="3043082"/>
            <a:ext cx="6858000" cy="827881"/>
          </a:xfrm>
        </p:spPr>
        <p:txBody>
          <a:bodyPr/>
          <a:lstStyle>
            <a:lvl1pPr marL="0" indent="0" algn="r">
              <a:buNone/>
              <a:defRPr sz="18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9863-640E-4CD2-8861-73C99B0B8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9A8771-93B7-498D-A97B-CC10667CEB6A}" type="datetime1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8BDB0-D0EE-4E92-BD7D-18A1F755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3F7AC-E6F7-46DE-8D0C-D268FA085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0F676A-E80A-4FD0-BDA7-6DF11B8C118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2F4399-7402-48C2-B180-25633FA6DE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27" y="649803"/>
            <a:ext cx="2005966" cy="128016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DDF405-2F4B-490F-BF97-E203D1A3E230}"/>
              </a:ext>
            </a:extLst>
          </p:cNvPr>
          <p:cNvCxnSpPr>
            <a:cxnSpLocks/>
          </p:cNvCxnSpPr>
          <p:nvPr userDrawn="1"/>
        </p:nvCxnSpPr>
        <p:spPr>
          <a:xfrm>
            <a:off x="1627372" y="2979203"/>
            <a:ext cx="6948818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463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00E1-7FDB-43EA-9D62-E0F47C1197EC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EE21FE0-1965-4EA4-958B-B4BC61DCC93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hillside&#10;&#10;Description automatically generated">
            <a:extLst>
              <a:ext uri="{FF2B5EF4-FFF2-40B4-BE49-F238E27FC236}">
                <a16:creationId xmlns:a16="http://schemas.microsoft.com/office/drawing/2014/main" id="{F1056ECD-B074-4680-9975-FD5FE048D5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A3036C-42C2-4EBD-9C8E-7B7F3A089DFA}"/>
              </a:ext>
            </a:extLst>
          </p:cNvPr>
          <p:cNvSpPr txBox="1"/>
          <p:nvPr/>
        </p:nvSpPr>
        <p:spPr>
          <a:xfrm>
            <a:off x="886696" y="1690258"/>
            <a:ext cx="3650672" cy="813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625"/>
              </a:lnSpc>
            </a:pPr>
            <a:r>
              <a:rPr lang="en-US" sz="5400" b="1">
                <a:latin typeface="+mj-lt"/>
              </a:rPr>
              <a:t>THANK YOU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F5AAB11-65B1-4B7E-B747-AD18A604E5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16129" y="985838"/>
            <a:ext cx="2796778" cy="244316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Add logo(s)</a:t>
            </a:r>
          </a:p>
        </p:txBody>
      </p:sp>
    </p:spTree>
    <p:extLst>
      <p:ext uri="{BB962C8B-B14F-4D97-AF65-F5344CB8AC3E}">
        <p14:creationId xmlns:p14="http://schemas.microsoft.com/office/powerpoint/2010/main" val="41661410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hank You CCH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hillside&#10;&#10;Description automatically generated">
            <a:extLst>
              <a:ext uri="{FF2B5EF4-FFF2-40B4-BE49-F238E27FC236}">
                <a16:creationId xmlns:a16="http://schemas.microsoft.com/office/drawing/2014/main" id="{F1056ECD-B074-4680-9975-FD5FE048D5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A3036C-42C2-4EBD-9C8E-7B7F3A089DFA}"/>
              </a:ext>
            </a:extLst>
          </p:cNvPr>
          <p:cNvSpPr txBox="1"/>
          <p:nvPr/>
        </p:nvSpPr>
        <p:spPr>
          <a:xfrm>
            <a:off x="886696" y="1690258"/>
            <a:ext cx="3650672" cy="813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625"/>
              </a:lnSpc>
            </a:pPr>
            <a:r>
              <a:rPr lang="en-US" sz="5400" b="1">
                <a:latin typeface="+mj-lt"/>
              </a:rPr>
              <a:t>THANK YOU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C0AB48-E9CD-40B7-97A3-5C61BA84E5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064" y="922160"/>
            <a:ext cx="2407163" cy="153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638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610ED9-20A1-4574-851D-B1AB5FF67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04800"/>
            <a:ext cx="8610600" cy="838200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1" kern="1200" baseline="0" dirty="0">
                <a:solidFill>
                  <a:srgbClr val="02618D"/>
                </a:solidFill>
                <a:effectLst/>
                <a:latin typeface="+mj-lt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04800" y="1362077"/>
            <a:ext cx="8610600" cy="4810125"/>
          </a:xfrm>
        </p:spPr>
        <p:txBody>
          <a:bodyPr numCol="2">
            <a:normAutofit/>
          </a:bodyPr>
          <a:lstStyle>
            <a:lvl1pPr>
              <a:defRPr sz="27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66840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0578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icole Shorter\Documents\Hospital\Images\shutterstock_10552783_small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600"/>
                    </a14:imgEffect>
                    <a14:imgEffect>
                      <a14:saturation sat="108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477" r="5264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704969"/>
            <a:ext cx="1323222" cy="8034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" y="1143000"/>
            <a:ext cx="9144001" cy="2819400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9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22264" y="4572000"/>
            <a:ext cx="8669337" cy="990600"/>
          </a:xfrm>
          <a:prstGeom prst="rect">
            <a:avLst/>
          </a:prstGeom>
        </p:spPr>
        <p:txBody>
          <a:bodyPr>
            <a:normAutofit/>
          </a:bodyPr>
          <a:lstStyle>
            <a:lvl1pPr marL="85725" indent="0" algn="r">
              <a:buFontTx/>
              <a:buNone/>
              <a:defRPr sz="2100" b="1" i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Name, title</a:t>
            </a:r>
          </a:p>
          <a:p>
            <a:pPr lvl="0"/>
            <a:r>
              <a:rPr lang="en-US"/>
              <a:t>Division/organization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447800"/>
            <a:ext cx="8763000" cy="2286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572" indent="0" algn="ctr">
              <a:buFontTx/>
              <a:buNone/>
              <a:defRPr sz="495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08610" indent="0">
              <a:buFontTx/>
              <a:buNone/>
              <a:defRPr/>
            </a:lvl2pPr>
            <a:lvl3pPr marL="582930" indent="0">
              <a:buFontTx/>
              <a:buNone/>
              <a:defRPr/>
            </a:lvl3pPr>
            <a:lvl4pPr marL="788670" indent="0">
              <a:buFontTx/>
              <a:buNone/>
              <a:defRPr/>
            </a:lvl4pPr>
            <a:lvl5pPr marL="994410" indent="0">
              <a:buFontTx/>
              <a:buNone/>
              <a:defRPr/>
            </a:lvl5pPr>
          </a:lstStyle>
          <a:p>
            <a:pPr lvl="0"/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472330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ord Slide -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B6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09600"/>
            <a:ext cx="8001000" cy="5638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572" indent="0" algn="r">
              <a:lnSpc>
                <a:spcPts val="6375"/>
              </a:lnSpc>
              <a:spcBef>
                <a:spcPts val="0"/>
              </a:spcBef>
              <a:buFontTx/>
              <a:buNone/>
              <a:defRPr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08610" indent="0">
              <a:buFontTx/>
              <a:buNone/>
              <a:defRPr/>
            </a:lvl2pPr>
            <a:lvl3pPr marL="582930" indent="0">
              <a:buFontTx/>
              <a:buNone/>
              <a:defRPr/>
            </a:lvl3pPr>
            <a:lvl4pPr marL="788670" indent="0">
              <a:buFontTx/>
              <a:buNone/>
              <a:defRPr/>
            </a:lvl4pPr>
            <a:lvl5pPr marL="994410" indent="0">
              <a:buFontTx/>
              <a:buNone/>
              <a:defRPr/>
            </a:lvl5pPr>
          </a:lstStyle>
          <a:p>
            <a:pPr lvl="0"/>
            <a:r>
              <a:rPr lang="en-US"/>
              <a:t>Word or </a:t>
            </a:r>
            <a:br>
              <a:rPr lang="en-US"/>
            </a:br>
            <a:r>
              <a:rPr lang="en-US"/>
              <a:t>phrase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30D6BD-3133-4BDD-AAD0-52151B5442C3}"/>
              </a:ext>
            </a:extLst>
          </p:cNvPr>
          <p:cNvSpPr txBox="1"/>
          <p:nvPr userDrawn="1"/>
        </p:nvSpPr>
        <p:spPr>
          <a:xfrm>
            <a:off x="8458200" y="6474023"/>
            <a:ext cx="571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4D6FF1B-CE18-49AE-BEB0-910C4334B383}" type="slidenum">
              <a:rPr lang="en-US" sz="1050" smtClean="0"/>
              <a:pPr algn="r"/>
              <a:t>‹#›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8098587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Word Slide -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4A1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09600"/>
            <a:ext cx="8001000" cy="5638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572" indent="0" algn="r">
              <a:lnSpc>
                <a:spcPts val="6375"/>
              </a:lnSpc>
              <a:spcBef>
                <a:spcPts val="0"/>
              </a:spcBef>
              <a:buFontTx/>
              <a:buNone/>
              <a:defRPr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08610" indent="0">
              <a:buFontTx/>
              <a:buNone/>
              <a:defRPr/>
            </a:lvl2pPr>
            <a:lvl3pPr marL="582930" indent="0">
              <a:buFontTx/>
              <a:buNone/>
              <a:defRPr/>
            </a:lvl3pPr>
            <a:lvl4pPr marL="788670" indent="0">
              <a:buFontTx/>
              <a:buNone/>
              <a:defRPr/>
            </a:lvl4pPr>
            <a:lvl5pPr marL="994410" indent="0">
              <a:buFontTx/>
              <a:buNone/>
              <a:defRPr/>
            </a:lvl5pPr>
          </a:lstStyle>
          <a:p>
            <a:pPr lvl="0"/>
            <a:r>
              <a:rPr lang="en-US"/>
              <a:t>Word or </a:t>
            </a:r>
            <a:br>
              <a:rPr lang="en-US"/>
            </a:br>
            <a:r>
              <a:rPr lang="en-US"/>
              <a:t>phrase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D8C1C4-46CB-4FEB-9EDF-D847674CA536}"/>
              </a:ext>
            </a:extLst>
          </p:cNvPr>
          <p:cNvSpPr txBox="1"/>
          <p:nvPr userDrawn="1"/>
        </p:nvSpPr>
        <p:spPr>
          <a:xfrm>
            <a:off x="8458200" y="6474023"/>
            <a:ext cx="571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4D6FF1B-CE18-49AE-BEB0-910C4334B383}" type="slidenum">
              <a:rPr lang="en-US" sz="1050" smtClean="0"/>
              <a:pPr algn="r"/>
              <a:t>‹#›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9545449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mounta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2" b="43535"/>
          <a:stretch/>
        </p:blipFill>
        <p:spPr>
          <a:xfrm>
            <a:off x="-8906" y="2667000"/>
            <a:ext cx="9138205" cy="419100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09600"/>
            <a:ext cx="8001000" cy="5638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7663" indent="-344091" algn="l">
              <a:lnSpc>
                <a:spcPts val="6375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4500" b="1" baseline="0">
                <a:solidFill>
                  <a:srgbClr val="5B6C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08610" indent="0">
              <a:buFontTx/>
              <a:buNone/>
              <a:defRPr/>
            </a:lvl2pPr>
            <a:lvl3pPr marL="582930" indent="0">
              <a:buFontTx/>
              <a:buNone/>
              <a:defRPr/>
            </a:lvl3pPr>
            <a:lvl4pPr marL="788670" indent="0">
              <a:buFontTx/>
              <a:buNone/>
              <a:defRPr/>
            </a:lvl4pPr>
            <a:lvl5pPr marL="994410" indent="0">
              <a:buFontTx/>
              <a:buNone/>
              <a:defRPr/>
            </a:lvl5pPr>
          </a:lstStyle>
          <a:p>
            <a:pPr lvl="0"/>
            <a:r>
              <a:rPr lang="en-US"/>
              <a:t>Word, phrase or</a:t>
            </a:r>
          </a:p>
          <a:p>
            <a:pPr lvl="0"/>
            <a:r>
              <a:rPr lang="en-US"/>
              <a:t>Short bullets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313339-EB42-48A8-8F51-4F8D34C0D5AD}"/>
              </a:ext>
            </a:extLst>
          </p:cNvPr>
          <p:cNvSpPr txBox="1"/>
          <p:nvPr userDrawn="1"/>
        </p:nvSpPr>
        <p:spPr>
          <a:xfrm>
            <a:off x="8458200" y="6474023"/>
            <a:ext cx="571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4D6FF1B-CE18-49AE-BEB0-910C4334B383}" type="slidenum">
              <a:rPr lang="en-US" sz="1050" smtClean="0"/>
              <a:pPr algn="r"/>
              <a:t>‹#›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8441267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057" r="7662" b="37416"/>
          <a:stretch/>
        </p:blipFill>
        <p:spPr>
          <a:xfrm>
            <a:off x="0" y="3253839"/>
            <a:ext cx="9144000" cy="36041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5B6C3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800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2618D"/>
                </a:solidFill>
              </a:defRPr>
            </a:lvl1pPr>
            <a:lvl2pPr>
              <a:defRPr sz="1800">
                <a:solidFill>
                  <a:srgbClr val="02618D"/>
                </a:solidFill>
              </a:defRPr>
            </a:lvl2pPr>
            <a:lvl3pPr>
              <a:defRPr sz="1500">
                <a:solidFill>
                  <a:srgbClr val="02618D"/>
                </a:solidFill>
              </a:defRPr>
            </a:lvl3pPr>
            <a:lvl4pPr>
              <a:defRPr sz="1350">
                <a:solidFill>
                  <a:srgbClr val="02618D"/>
                </a:solidFill>
              </a:defRPr>
            </a:lvl4pPr>
            <a:lvl5pPr>
              <a:defRPr sz="1200">
                <a:solidFill>
                  <a:srgbClr val="02618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75B253-9F17-44A3-B3A1-73279ABA3B63}"/>
              </a:ext>
            </a:extLst>
          </p:cNvPr>
          <p:cNvSpPr txBox="1"/>
          <p:nvPr userDrawn="1"/>
        </p:nvSpPr>
        <p:spPr>
          <a:xfrm>
            <a:off x="8458200" y="6550223"/>
            <a:ext cx="571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4D6FF1B-CE18-49AE-BEB0-910C4334B383}" type="slidenum">
              <a:rPr lang="en-US" sz="1050" smtClean="0"/>
              <a:pPr algn="r"/>
              <a:t>‹#›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8084111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5B6C3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800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02618D"/>
                </a:solidFill>
              </a:defRPr>
            </a:lvl1pPr>
            <a:lvl2pPr>
              <a:defRPr sz="1800">
                <a:solidFill>
                  <a:srgbClr val="02618D"/>
                </a:solidFill>
              </a:defRPr>
            </a:lvl2pPr>
            <a:lvl3pPr>
              <a:defRPr sz="1500">
                <a:solidFill>
                  <a:srgbClr val="02618D"/>
                </a:solidFill>
              </a:defRPr>
            </a:lvl3pPr>
            <a:lvl4pPr>
              <a:defRPr sz="1350">
                <a:solidFill>
                  <a:srgbClr val="02618D"/>
                </a:solidFill>
              </a:defRPr>
            </a:lvl4pPr>
            <a:lvl5pPr>
              <a:defRPr sz="1200">
                <a:solidFill>
                  <a:srgbClr val="02618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0071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00E1-7FDB-43EA-9D62-E0F47C1197EC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EE21FE0-1965-4EA4-958B-B4BC61DCC9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057" r="7662" b="37416"/>
          <a:stretch/>
        </p:blipFill>
        <p:spPr>
          <a:xfrm>
            <a:off x="0" y="3253839"/>
            <a:ext cx="9144000" cy="3604162"/>
          </a:xfrm>
          <a:prstGeom prst="rect">
            <a:avLst/>
          </a:prstGeom>
        </p:spPr>
      </p:pic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ED91DED5-6C13-40C5-8B33-B81C46FA227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71600" y="304800"/>
            <a:ext cx="6400800" cy="4572000"/>
          </a:xfrm>
          <a:prstGeom prst="rect">
            <a:avLst/>
          </a:prstGeom>
        </p:spPr>
        <p:txBody>
          <a:bodyPr anchor="ctr"/>
          <a:lstStyle>
            <a:lvl1pPr marL="85725" indent="0" algn="ctr">
              <a:buFontTx/>
              <a:buNone/>
              <a:defRPr b="1" baseline="0"/>
            </a:lvl1pPr>
          </a:lstStyle>
          <a:p>
            <a:r>
              <a:rPr lang="en-US" dirty="0"/>
              <a:t>Insert a picture, without covering the mountains.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C31BD9-3F59-4536-A279-DAA542EE617A}"/>
              </a:ext>
            </a:extLst>
          </p:cNvPr>
          <p:cNvSpPr txBox="1"/>
          <p:nvPr userDrawn="1"/>
        </p:nvSpPr>
        <p:spPr>
          <a:xfrm>
            <a:off x="8458200" y="6474023"/>
            <a:ext cx="571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4D6FF1B-CE18-49AE-BEB0-910C4334B383}" type="slidenum">
              <a:rPr lang="en-US" sz="1050" smtClean="0"/>
              <a:pPr algn="r"/>
              <a:t>‹#›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9501061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/>
          <a:lstStyle>
            <a:lvl1pPr marL="85725" indent="0" algn="ctr">
              <a:buFontTx/>
              <a:buNone/>
              <a:defRPr b="1" baseline="0"/>
            </a:lvl1pPr>
          </a:lstStyle>
          <a:p>
            <a:r>
              <a:rPr lang="en-US" dirty="0"/>
              <a:t>Use this layout option for full screen photos and no words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605515-B169-44F9-A165-14497666C131}"/>
              </a:ext>
            </a:extLst>
          </p:cNvPr>
          <p:cNvSpPr txBox="1"/>
          <p:nvPr userDrawn="1"/>
        </p:nvSpPr>
        <p:spPr>
          <a:xfrm>
            <a:off x="8458200" y="6474023"/>
            <a:ext cx="571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4D6FF1B-CE18-49AE-BEB0-910C4334B383}" type="slidenum">
              <a:rPr lang="en-US" sz="1050" smtClean="0"/>
              <a:pPr algn="r"/>
              <a:t>‹#›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6047701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113C0D-C82B-42FD-8E9B-53E73416672E}"/>
              </a:ext>
            </a:extLst>
          </p:cNvPr>
          <p:cNvSpPr txBox="1"/>
          <p:nvPr userDrawn="1"/>
        </p:nvSpPr>
        <p:spPr>
          <a:xfrm>
            <a:off x="8458200" y="6550223"/>
            <a:ext cx="571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4D6FF1B-CE18-49AE-BEB0-910C4334B383}" type="slidenum">
              <a:rPr lang="en-US" sz="1050" smtClean="0"/>
              <a:pPr algn="r"/>
              <a:t>‹#›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2238571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vision Health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1F63D1-BF23-468B-B69C-0F10B50A8A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907237-5581-4C6A-B5DF-2C8D765879E4}"/>
              </a:ext>
            </a:extLst>
          </p:cNvPr>
          <p:cNvSpPr txBox="1"/>
          <p:nvPr userDrawn="1"/>
        </p:nvSpPr>
        <p:spPr>
          <a:xfrm>
            <a:off x="8458200" y="6400800"/>
            <a:ext cx="571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4D6FF1B-CE18-49AE-BEB0-910C4334B383}" type="slidenum">
              <a:rPr lang="en-US" sz="1050" smtClean="0"/>
              <a:pPr algn="r"/>
              <a:t>‹#›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844495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A1864-81B8-464A-880E-0E1F56C3E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rgbClr val="5B6C30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B1F13-6208-47DA-9AAF-0FA540313E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40576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586650-4708-4D3A-A72F-595D58703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0576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D28BBDF-1454-427E-8E3A-66E33B6CEA35}"/>
              </a:ext>
            </a:extLst>
          </p:cNvPr>
          <p:cNvSpPr txBox="1">
            <a:spLocks/>
          </p:cNvSpPr>
          <p:nvPr userDrawn="1"/>
        </p:nvSpPr>
        <p:spPr>
          <a:xfrm>
            <a:off x="457200" y="274638"/>
            <a:ext cx="8305800" cy="114300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b="1" kern="1200" cap="none" spc="-100" baseline="0">
                <a:ln>
                  <a:noFill/>
                </a:ln>
                <a:solidFill>
                  <a:srgbClr val="02618D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en-US" sz="3450" dirty="0"/>
          </a:p>
        </p:txBody>
      </p:sp>
    </p:spTree>
    <p:extLst>
      <p:ext uri="{BB962C8B-B14F-4D97-AF65-F5344CB8AC3E}">
        <p14:creationId xmlns:p14="http://schemas.microsoft.com/office/powerpoint/2010/main" val="21786998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7EEE6ED-6365-49C7-A463-F3437BCE42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057" r="7662" b="37416"/>
          <a:stretch/>
        </p:blipFill>
        <p:spPr>
          <a:xfrm>
            <a:off x="0" y="3253839"/>
            <a:ext cx="9144000" cy="3604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3494B8-5BBA-406E-BA2E-A6FB56B13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5CBB0-2B90-4B3D-9271-15B931791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F94BC6-8873-4F10-A3F6-E7BC3332D551}"/>
              </a:ext>
            </a:extLst>
          </p:cNvPr>
          <p:cNvSpPr txBox="1"/>
          <p:nvPr userDrawn="1"/>
        </p:nvSpPr>
        <p:spPr>
          <a:xfrm>
            <a:off x="8458200" y="6474023"/>
            <a:ext cx="571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4D6FF1B-CE18-49AE-BEB0-910C4334B383}" type="slidenum">
              <a:rPr lang="en-US" sz="1050" smtClean="0"/>
              <a:pPr algn="r"/>
              <a:t>‹#›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685934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81A9B-0D4D-4AA9-91B0-4B232FE06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rgbClr val="5B6C3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7719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435346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4353464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2673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" b="11043"/>
          <a:stretch/>
        </p:blipFill>
        <p:spPr>
          <a:xfrm>
            <a:off x="-8061" y="-1"/>
            <a:ext cx="9152061" cy="685800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FE81D65-A90A-46A6-B68E-641EB0EDEF73}"/>
              </a:ext>
            </a:extLst>
          </p:cNvPr>
          <p:cNvSpPr/>
          <p:nvPr userDrawn="1"/>
        </p:nvSpPr>
        <p:spPr>
          <a:xfrm>
            <a:off x="1354307" y="295711"/>
            <a:ext cx="4800600" cy="6126480"/>
          </a:xfrm>
          <a:prstGeom prst="ellipse">
            <a:avLst/>
          </a:prstGeom>
          <a:solidFill>
            <a:srgbClr val="FFFFFF">
              <a:alpha val="43137"/>
            </a:srgbClr>
          </a:solidFill>
          <a:ln w="254000">
            <a:solidFill>
              <a:srgbClr val="F79646">
                <a:alpha val="68627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7C9CE4-FAAF-4823-B775-3C904970A7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890" y="5318851"/>
            <a:ext cx="1536193" cy="109728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72935" y="2438402"/>
            <a:ext cx="4198690" cy="974725"/>
          </a:xfrm>
        </p:spPr>
        <p:txBody>
          <a:bodyPr>
            <a:noAutofit/>
          </a:bodyPr>
          <a:lstStyle>
            <a:lvl1pPr marL="85725" indent="0" algn="r">
              <a:buFontTx/>
              <a:buNone/>
              <a:defRPr sz="45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08610" indent="0">
              <a:buFontTx/>
              <a:buNone/>
              <a:defRPr/>
            </a:lvl2pPr>
            <a:lvl3pPr marL="582930" indent="0">
              <a:buFontTx/>
              <a:buNone/>
              <a:defRPr/>
            </a:lvl3pPr>
            <a:lvl4pPr marL="788670" indent="0">
              <a:buFontTx/>
              <a:buNone/>
              <a:defRPr/>
            </a:lvl4pPr>
            <a:lvl5pPr marL="994410" indent="0">
              <a:buFontTx/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572936" y="3583907"/>
            <a:ext cx="4186106" cy="876300"/>
          </a:xfrm>
        </p:spPr>
        <p:txBody>
          <a:bodyPr>
            <a:normAutofit/>
          </a:bodyPr>
          <a:lstStyle>
            <a:lvl1pPr marL="85725" indent="0" algn="r">
              <a:buFontTx/>
              <a:buNone/>
              <a:defRPr sz="3600" b="1" i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08610" indent="0">
              <a:buFontTx/>
              <a:buNone/>
              <a:defRPr/>
            </a:lvl2pPr>
            <a:lvl3pPr marL="582930" indent="0">
              <a:buFontTx/>
              <a:buNone/>
              <a:defRPr/>
            </a:lvl3pPr>
            <a:lvl4pPr marL="788670" indent="0">
              <a:buFontTx/>
              <a:buNone/>
              <a:defRPr/>
            </a:lvl4pPr>
            <a:lvl5pPr marL="99441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3659978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2"/>
          <a:stretch/>
        </p:blipFill>
        <p:spPr>
          <a:xfrm>
            <a:off x="0" y="0"/>
            <a:ext cx="844335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30225"/>
            <a:ext cx="7543800" cy="2593975"/>
          </a:xfrm>
        </p:spPr>
        <p:txBody>
          <a:bodyPr anchor="b"/>
          <a:lstStyle>
            <a:lvl1pPr>
              <a:defRPr sz="495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Section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766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1">
                <a:solidFill>
                  <a:srgbClr val="02618D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SECTION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0699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00E1-7FDB-43EA-9D62-E0F47C1197EC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E21FE0-1965-4EA4-958B-B4BC61DCC9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B6C3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>
                <a:solidFill>
                  <a:srgbClr val="02618D"/>
                </a:solidFill>
              </a:defRPr>
            </a:lvl1pPr>
            <a:lvl2pPr>
              <a:defRPr sz="1800">
                <a:solidFill>
                  <a:srgbClr val="02618D"/>
                </a:solidFill>
              </a:defRPr>
            </a:lvl2pPr>
            <a:lvl3pPr>
              <a:defRPr sz="1500">
                <a:solidFill>
                  <a:srgbClr val="02618D"/>
                </a:solidFill>
              </a:defRPr>
            </a:lvl3pPr>
            <a:lvl4pPr>
              <a:defRPr sz="1350">
                <a:solidFill>
                  <a:srgbClr val="02618D"/>
                </a:solidFill>
              </a:defRPr>
            </a:lvl4pPr>
            <a:lvl5pPr>
              <a:defRPr sz="1200">
                <a:solidFill>
                  <a:srgbClr val="02618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2026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0591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76062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98818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08524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1344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165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92270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165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79131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6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27ACC-E112-41CE-BD94-0821E221DAD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001" y="4343400"/>
            <a:ext cx="1922554" cy="193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8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EE21FE0-1965-4EA4-958B-B4BC61DCC93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00E1-7FDB-43EA-9D62-E0F47C1197EC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EE21FE0-1965-4EA4-958B-B4BC61DCC93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E7900E1-7FDB-43EA-9D62-E0F47C1197EC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NUL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image" Target="NUL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E7900E1-7FDB-43EA-9D62-E0F47C1197EC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EE21FE0-1965-4EA4-958B-B4BC61DCC939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71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93623D9-116D-4381-9104-E3E119301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7C1DBD5-9684-4A2C-B937-A21C315E1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D98D14-933E-4F04-A0F2-B2E5660B6EF3}"/>
              </a:ext>
            </a:extLst>
          </p:cNvPr>
          <p:cNvSpPr txBox="1"/>
          <p:nvPr userDrawn="1"/>
        </p:nvSpPr>
        <p:spPr>
          <a:xfrm>
            <a:off x="8458200" y="6474023"/>
            <a:ext cx="571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4D6FF1B-CE18-49AE-BEB0-910C4334B383}" type="slidenum">
              <a:rPr lang="en-US" sz="1050" smtClean="0"/>
              <a:pPr algn="r"/>
              <a:t>‹#›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52223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7" r:id="rId11"/>
    <p:sldLayoutId id="2147483699" r:id="rId12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450" b="0" kern="1200" cap="none" spc="-75" baseline="0" dirty="0">
          <a:ln>
            <a:noFill/>
          </a:ln>
          <a:solidFill>
            <a:srgbClr val="5B6C30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61938" indent="-261938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02618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80060" indent="-17145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100" kern="1200">
          <a:solidFill>
            <a:srgbClr val="02618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754380" indent="-171450" algn="l" defTabSz="6858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rgbClr val="02618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960120" indent="-171450" algn="l" defTabSz="6858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500" kern="1200">
          <a:solidFill>
            <a:srgbClr val="02618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165860" indent="-171450" algn="l" defTabSz="6858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350" kern="1200" baseline="0">
          <a:solidFill>
            <a:srgbClr val="02618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30302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577340" indent="-137160" algn="l" defTabSz="6858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37160" algn="l" defTabSz="6858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75438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458200" y="5257800"/>
            <a:ext cx="75438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901B66C3-7D0C-499D-8B5F-3A23789D945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000" y="5404057"/>
            <a:ext cx="768096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3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3450" kern="1200" cap="none" spc="-75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57175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7145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indent="-171450" algn="l" defTabSz="6858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71450" algn="l" defTabSz="6858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indent="-171450" algn="l" defTabSz="6858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577340" indent="-137160" algn="l" defTabSz="6858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37160" algn="l" defTabSz="6858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2588BF-AB06-4AE8-80EA-4C142D34A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9EE878-C26F-4F2D-8C3D-C8F5282FF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D6512-EE0A-41AC-9CA2-6D274AE591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89912-C011-4C07-BD62-F212ABDF22DC}" type="datetime1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537EF-8EDF-4F9D-8450-1C4781295A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59429-0029-4821-91EB-6E36E8640B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F676A-E80A-4FD0-BDA7-6DF11B8C118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F14C6A-124C-49BA-97F1-58C1ECB0582E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8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93623D9-116D-4381-9104-E3E119301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7C1DBD5-9684-4A2C-B937-A21C315E1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D98D14-933E-4F04-A0F2-B2E5660B6EF3}"/>
              </a:ext>
            </a:extLst>
          </p:cNvPr>
          <p:cNvSpPr txBox="1"/>
          <p:nvPr userDrawn="1"/>
        </p:nvSpPr>
        <p:spPr>
          <a:xfrm>
            <a:off x="8458200" y="6474023"/>
            <a:ext cx="571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4D6FF1B-CE18-49AE-BEB0-910C4334B383}" type="slidenum">
              <a:rPr lang="en-US" sz="1050" smtClean="0"/>
              <a:pPr algn="r"/>
              <a:t>‹#›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91844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450" b="0" kern="1200" cap="none" spc="-75" baseline="0" dirty="0">
          <a:ln>
            <a:noFill/>
          </a:ln>
          <a:solidFill>
            <a:srgbClr val="5B6C30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61938" indent="-261938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02618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80060" indent="-17145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100" kern="1200">
          <a:solidFill>
            <a:srgbClr val="02618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754380" indent="-171450" algn="l" defTabSz="6858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rgbClr val="02618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960120" indent="-171450" algn="l" defTabSz="6858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500" kern="1200">
          <a:solidFill>
            <a:srgbClr val="02618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165860" indent="-171450" algn="l" defTabSz="6858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350" kern="1200" baseline="0">
          <a:solidFill>
            <a:srgbClr val="02618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30302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577340" indent="-137160" algn="l" defTabSz="6858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37160" algn="l" defTabSz="6858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75438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458200" y="5257800"/>
            <a:ext cx="75438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901B66C3-7D0C-499D-8B5F-3A23789D945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000" y="5404057"/>
            <a:ext cx="768096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2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3450" kern="1200" cap="none" spc="-75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57175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7145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indent="-171450" algn="l" defTabSz="6858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71450" algn="l" defTabSz="6858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indent="-171450" algn="l" defTabSz="6858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577340" indent="-137160" algn="l" defTabSz="6858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37160" algn="l" defTabSz="6858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9200" y="2819400"/>
            <a:ext cx="6705600" cy="3505200"/>
          </a:xfrm>
        </p:spPr>
        <p:txBody>
          <a:bodyPr>
            <a:normAutofit/>
          </a:bodyPr>
          <a:lstStyle/>
          <a:p>
            <a:r>
              <a:rPr lang="en-US" sz="6300" dirty="0">
                <a:solidFill>
                  <a:schemeClr val="tx1"/>
                </a:solidFill>
              </a:rPr>
              <a:t>Welcome</a:t>
            </a:r>
          </a:p>
          <a:p>
            <a:r>
              <a:rPr lang="en-US" sz="2200" dirty="0"/>
              <a:t>Wednesday, April 19</a:t>
            </a:r>
            <a:r>
              <a:rPr lang="en-US" sz="2200" baseline="30000" dirty="0"/>
              <a:t>th</a:t>
            </a:r>
            <a:r>
              <a:rPr lang="en-US" sz="2200" dirty="0"/>
              <a:t>, 2023,  </a:t>
            </a:r>
            <a:r>
              <a:rPr lang="en-US" sz="2900" dirty="0"/>
              <a:t>11:00-12:30pm</a:t>
            </a:r>
          </a:p>
          <a:p>
            <a:endParaRPr lang="en-US" sz="2900" dirty="0"/>
          </a:p>
          <a:p>
            <a:r>
              <a:rPr lang="en-US" sz="2600" dirty="0"/>
              <a:t>Board Member &amp; Public </a:t>
            </a:r>
            <a:br>
              <a:rPr lang="en-US" sz="2600" dirty="0"/>
            </a:br>
            <a:r>
              <a:rPr lang="en-US" sz="2600" dirty="0"/>
              <a:t>Attendee Introductions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Health Care for the Homeless</a:t>
            </a:r>
            <a:br>
              <a:rPr lang="en-US" dirty="0"/>
            </a:br>
            <a:r>
              <a:rPr lang="en-US" dirty="0"/>
              <a:t>Co-Applicant Governing Board</a:t>
            </a:r>
          </a:p>
        </p:txBody>
      </p:sp>
    </p:spTree>
    <p:extLst>
      <p:ext uri="{BB962C8B-B14F-4D97-AF65-F5344CB8AC3E}">
        <p14:creationId xmlns:p14="http://schemas.microsoft.com/office/powerpoint/2010/main" val="1262241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04E371-2F69-4107-8FF6-D1224175BA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Health Care for the Homeless</a:t>
            </a:r>
            <a:br>
              <a:rPr lang="en-US" dirty="0"/>
            </a:br>
            <a:r>
              <a:rPr lang="en-US" dirty="0"/>
              <a:t>Co-Applicant Governing Board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01FED6D9-B156-499A-A259-14E20E8EB2C2}"/>
              </a:ext>
            </a:extLst>
          </p:cNvPr>
          <p:cNvSpPr txBox="1">
            <a:spLocks/>
          </p:cNvSpPr>
          <p:nvPr/>
        </p:nvSpPr>
        <p:spPr>
          <a:xfrm>
            <a:off x="685800" y="2590800"/>
            <a:ext cx="7924800" cy="403860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3000" dirty="0">
                <a:solidFill>
                  <a:schemeClr val="tx1"/>
                </a:solidFill>
              </a:rPr>
              <a:t>Standing ITEM:</a:t>
            </a:r>
            <a:endParaRPr lang="en-US" sz="3000" dirty="0"/>
          </a:p>
          <a:p>
            <a:r>
              <a:rPr lang="en-US" sz="3200" dirty="0"/>
              <a:t>Community Updates</a:t>
            </a:r>
          </a:p>
          <a:p>
            <a:b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all</a:t>
            </a:r>
            <a:b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b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sz="2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3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6F25A-1028-473B-A7AA-CA2BD2B6B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0058F-4473-43C0-919D-3DA98D925D1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Sliding Fee Discount Policy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637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HCH Co-Applicant Governing 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1429" y="1676400"/>
            <a:ext cx="8503920" cy="4572000"/>
          </a:xfrm>
        </p:spPr>
        <p:txBody>
          <a:bodyPr>
            <a:normAutofit/>
          </a:bodyPr>
          <a:lstStyle/>
          <a:p>
            <a:pPr marL="0" lvl="0" indent="0" algn="ctr">
              <a:buClr>
                <a:srgbClr val="798E4C"/>
              </a:buClr>
              <a:buNone/>
            </a:pPr>
            <a:r>
              <a:rPr lang="en-US" sz="6000" dirty="0">
                <a:solidFill>
                  <a:prstClr val="black"/>
                </a:solidFill>
              </a:rPr>
              <a:t>Next Meeting</a:t>
            </a:r>
          </a:p>
          <a:p>
            <a:pPr marL="0" lvl="0" indent="0" algn="ctr">
              <a:buClr>
                <a:srgbClr val="798E4C"/>
              </a:buClr>
              <a:buNone/>
            </a:pPr>
            <a:r>
              <a:rPr lang="en-US" sz="4400" dirty="0">
                <a:solidFill>
                  <a:srgbClr val="798E4C"/>
                </a:solidFill>
              </a:rPr>
              <a:t>Wednesday, May 17, 2023</a:t>
            </a:r>
          </a:p>
          <a:p>
            <a:pPr marL="0" lvl="0" indent="0" algn="ctr">
              <a:buClr>
                <a:srgbClr val="798E4C"/>
              </a:buClr>
              <a:buNone/>
            </a:pPr>
            <a:r>
              <a:rPr lang="en-US" sz="4400" dirty="0">
                <a:solidFill>
                  <a:srgbClr val="798E4C"/>
                </a:solidFill>
              </a:rPr>
              <a:t>11:00 – 12:30pm </a:t>
            </a:r>
          </a:p>
          <a:p>
            <a:pPr marL="0" lvl="0" indent="0" algn="ctr">
              <a:buClr>
                <a:srgbClr val="798E4C"/>
              </a:buClr>
              <a:buNone/>
            </a:pPr>
            <a:r>
              <a:rPr lang="en-US" sz="3600" b="1" dirty="0">
                <a:solidFill>
                  <a:srgbClr val="FFC000"/>
                </a:solidFill>
              </a:rPr>
              <a:t>In Person</a:t>
            </a:r>
            <a:br>
              <a:rPr lang="en-US" sz="4400" dirty="0">
                <a:solidFill>
                  <a:srgbClr val="798E4C"/>
                </a:solidFill>
              </a:rPr>
            </a:br>
            <a:endParaRPr lang="en-US" sz="4400" dirty="0">
              <a:solidFill>
                <a:srgbClr val="798E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690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Health Care for the Homeless</a:t>
            </a:r>
            <a:br>
              <a:rPr lang="en-US" dirty="0"/>
            </a:br>
            <a:r>
              <a:rPr lang="en-US" dirty="0"/>
              <a:t>Co-Applicant Governing Board</a:t>
            </a:r>
          </a:p>
        </p:txBody>
      </p:sp>
      <p:sp>
        <p:nvSpPr>
          <p:cNvPr id="7" name="Subtitle 4"/>
          <p:cNvSpPr>
            <a:spLocks noGrp="1"/>
          </p:cNvSpPr>
          <p:nvPr>
            <p:ph type="subTitle" idx="1"/>
          </p:nvPr>
        </p:nvSpPr>
        <p:spPr>
          <a:xfrm>
            <a:off x="609600" y="2895600"/>
            <a:ext cx="7848600" cy="297180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Action ITEM:</a:t>
            </a:r>
            <a:endParaRPr lang="en-US" sz="3000" dirty="0"/>
          </a:p>
          <a:p>
            <a:r>
              <a:rPr lang="en-US" sz="2800" dirty="0"/>
              <a:t>Request for Approval </a:t>
            </a:r>
            <a:br>
              <a:rPr lang="en-US" sz="2800" dirty="0"/>
            </a:br>
            <a:r>
              <a:rPr lang="en-US" sz="2800" dirty="0"/>
              <a:t>February Meeting Minutes</a:t>
            </a:r>
          </a:p>
          <a:p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Jonathan </a:t>
            </a:r>
            <a:r>
              <a:rPr lang="en-US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russell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HCH Board vice Chair</a:t>
            </a:r>
          </a:p>
          <a:p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Attachments: march Meeting Minutes</a:t>
            </a:r>
          </a:p>
        </p:txBody>
      </p:sp>
    </p:spTree>
    <p:extLst>
      <p:ext uri="{BB962C8B-B14F-4D97-AF65-F5344CB8AC3E}">
        <p14:creationId xmlns:p14="http://schemas.microsoft.com/office/powerpoint/2010/main" val="3503881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3B5B7BF-3BE1-4C3E-8CFB-FF7BA51F5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31242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Standing ITEM:</a:t>
            </a:r>
            <a:br>
              <a:rPr lang="en-US" sz="3200" dirty="0"/>
            </a:br>
            <a:r>
              <a:rPr lang="en-US" sz="3200" dirty="0"/>
              <a:t>HCH Services Update</a:t>
            </a:r>
          </a:p>
          <a:p>
            <a:br>
              <a:rPr lang="en-US" sz="2800" i="1" dirty="0"/>
            </a:b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Heather Cedermaz, HCH Lead Provider &amp; Mia Fairbanks, HCH Nurse manager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7D02D1-8041-4B9C-B92B-7D1998EE59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Health Care for the Homeless</a:t>
            </a:r>
            <a:br>
              <a:rPr lang="en-US" dirty="0"/>
            </a:br>
            <a:r>
              <a:rPr lang="en-US" dirty="0"/>
              <a:t>Co-Applicant Governing Board</a:t>
            </a:r>
          </a:p>
        </p:txBody>
      </p:sp>
    </p:spTree>
    <p:extLst>
      <p:ext uri="{BB962C8B-B14F-4D97-AF65-F5344CB8AC3E}">
        <p14:creationId xmlns:p14="http://schemas.microsoft.com/office/powerpoint/2010/main" val="3068727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3B5B7BF-3BE1-4C3E-8CFB-FF7BA51F5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3124200"/>
          </a:xfrm>
        </p:spPr>
        <p:txBody>
          <a:bodyPr>
            <a:normAutofit/>
          </a:bodyPr>
          <a:lstStyle/>
          <a:p>
            <a:r>
              <a:rPr lang="en-US" sz="3200" dirty="0"/>
              <a:t>Board Member Recruitment &amp; Training</a:t>
            </a:r>
          </a:p>
          <a:p>
            <a:br>
              <a:rPr lang="en-US" sz="2800" i="1" dirty="0"/>
            </a:b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all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7D02D1-8041-4B9C-B92B-7D1998EE59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Health Care for the Homeless</a:t>
            </a:r>
            <a:br>
              <a:rPr lang="en-US" dirty="0"/>
            </a:br>
            <a:r>
              <a:rPr lang="en-US" dirty="0"/>
              <a:t>Co-Applicant Governing Board</a:t>
            </a:r>
          </a:p>
        </p:txBody>
      </p:sp>
    </p:spTree>
    <p:extLst>
      <p:ext uri="{BB962C8B-B14F-4D97-AF65-F5344CB8AC3E}">
        <p14:creationId xmlns:p14="http://schemas.microsoft.com/office/powerpoint/2010/main" val="821839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8DE31-0B95-B412-FE7B-72CFED6D0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Applicants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6E03F-2D58-CBB2-8825-B0EC369692F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current applicants</a:t>
            </a:r>
          </a:p>
          <a:p>
            <a:pPr marL="27432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997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04E371-2F69-4107-8FF6-D1224175BA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Health Care for the Homeless</a:t>
            </a:r>
            <a:br>
              <a:rPr lang="en-US" dirty="0"/>
            </a:br>
            <a:r>
              <a:rPr lang="en-US" dirty="0"/>
              <a:t>Co-Applicant Governing Board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01FED6D9-B156-499A-A259-14E20E8EB2C2}"/>
              </a:ext>
            </a:extLst>
          </p:cNvPr>
          <p:cNvSpPr txBox="1">
            <a:spLocks/>
          </p:cNvSpPr>
          <p:nvPr/>
        </p:nvSpPr>
        <p:spPr>
          <a:xfrm>
            <a:off x="685800" y="2590800"/>
            <a:ext cx="7924800" cy="403860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3000" dirty="0">
                <a:solidFill>
                  <a:schemeClr val="tx1"/>
                </a:solidFill>
              </a:rPr>
              <a:t>Standing ITEM:</a:t>
            </a:r>
            <a:endParaRPr lang="en-US" sz="3000" dirty="0"/>
          </a:p>
          <a:p>
            <a:r>
              <a:rPr lang="en-US" sz="3200" dirty="0"/>
              <a:t>Quality improvement/ assurance</a:t>
            </a:r>
            <a:br>
              <a:rPr lang="en-US" sz="3200" dirty="0"/>
            </a:br>
            <a:endParaRPr lang="en-US" sz="3200" dirty="0"/>
          </a:p>
          <a:p>
            <a:b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Gabriella Quintana, HCH QI Team </a:t>
            </a:r>
          </a:p>
        </p:txBody>
      </p:sp>
    </p:spTree>
    <p:extLst>
      <p:ext uri="{BB962C8B-B14F-4D97-AF65-F5344CB8AC3E}">
        <p14:creationId xmlns:p14="http://schemas.microsoft.com/office/powerpoint/2010/main" val="3097057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B582B-F13C-9AFA-7634-4199B0F53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 Advisory 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4BB9E-EBAE-5009-485C-4553615CA65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Calibri" panose="020F0502020204030204" pitchFamily="34" charset="0"/>
              </a:rPr>
              <a:t>Update on CAB progress</a:t>
            </a:r>
          </a:p>
          <a:p>
            <a:r>
              <a:rPr lang="en-US" dirty="0">
                <a:effectLst/>
                <a:ea typeface="Calibri" panose="020F0502020204030204" pitchFamily="34" charset="0"/>
              </a:rPr>
              <a:t>Set 2 meeting dates </a:t>
            </a:r>
          </a:p>
          <a:p>
            <a:r>
              <a:rPr lang="en-US" dirty="0">
                <a:ea typeface="Calibri" panose="020F0502020204030204" pitchFamily="34" charset="0"/>
              </a:rPr>
              <a:t>TBD:</a:t>
            </a:r>
          </a:p>
          <a:p>
            <a:pPr lvl="1"/>
            <a:r>
              <a:rPr lang="en-US" sz="2700" dirty="0">
                <a:effectLst/>
                <a:ea typeface="Calibri" panose="020F0502020204030204" pitchFamily="34" charset="0"/>
              </a:rPr>
              <a:t>Location</a:t>
            </a:r>
          </a:p>
          <a:p>
            <a:pPr lvl="1"/>
            <a:r>
              <a:rPr lang="en-US" sz="2700" dirty="0">
                <a:ea typeface="Calibri" panose="020F0502020204030204" pitchFamily="34" charset="0"/>
              </a:rPr>
              <a:t>Food</a:t>
            </a:r>
          </a:p>
          <a:p>
            <a:pPr lvl="1"/>
            <a:r>
              <a:rPr lang="en-US" sz="2700" dirty="0">
                <a:effectLst/>
                <a:ea typeface="Calibri" panose="020F0502020204030204" pitchFamily="34" charset="0"/>
              </a:rPr>
              <a:t>Topic of Interest</a:t>
            </a:r>
          </a:p>
          <a:p>
            <a:pPr lvl="1"/>
            <a:endParaRPr lang="en-US" sz="2700" dirty="0">
              <a:effectLst/>
              <a:ea typeface="Calibri" panose="020F0502020204030204" pitchFamily="34" charset="0"/>
            </a:endParaRPr>
          </a:p>
          <a:p>
            <a:endParaRPr lang="en-US" dirty="0"/>
          </a:p>
          <a:p>
            <a:pPr lvl="1"/>
            <a:endParaRPr lang="en-US" sz="2700" dirty="0"/>
          </a:p>
          <a:p>
            <a:pPr lvl="1"/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674915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D0D30-8161-5B38-3C05-31A40914A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Letter Writing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4E817-AC40-C999-1834-AB1A62790E7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Draft a letter communicating concerns for Brown Act In Person Requirements</a:t>
            </a:r>
          </a:p>
        </p:txBody>
      </p:sp>
    </p:spTree>
    <p:extLst>
      <p:ext uri="{BB962C8B-B14F-4D97-AF65-F5344CB8AC3E}">
        <p14:creationId xmlns:p14="http://schemas.microsoft.com/office/powerpoint/2010/main" val="2705706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04E371-2F69-4107-8FF6-D1224175BA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Health Care for the Homeless</a:t>
            </a:r>
            <a:br>
              <a:rPr lang="en-US" dirty="0"/>
            </a:br>
            <a:r>
              <a:rPr lang="en-US" dirty="0"/>
              <a:t>Co-Applicant Governing Board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01FED6D9-B156-499A-A259-14E20E8EB2C2}"/>
              </a:ext>
            </a:extLst>
          </p:cNvPr>
          <p:cNvSpPr txBox="1">
            <a:spLocks/>
          </p:cNvSpPr>
          <p:nvPr/>
        </p:nvSpPr>
        <p:spPr>
          <a:xfrm>
            <a:off x="685800" y="2590800"/>
            <a:ext cx="7924800" cy="403860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3000" dirty="0">
                <a:solidFill>
                  <a:schemeClr val="tx1"/>
                </a:solidFill>
              </a:rPr>
              <a:t>Standing ITEM:</a:t>
            </a:r>
            <a:endParaRPr lang="en-US" sz="3000" dirty="0"/>
          </a:p>
          <a:p>
            <a:r>
              <a:rPr lang="en-US" sz="3200" dirty="0"/>
              <a:t>Field Trips</a:t>
            </a:r>
          </a:p>
          <a:p>
            <a:b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all</a:t>
            </a:r>
          </a:p>
        </p:txBody>
      </p:sp>
    </p:spTree>
    <p:extLst>
      <p:ext uri="{BB962C8B-B14F-4D97-AF65-F5344CB8AC3E}">
        <p14:creationId xmlns:p14="http://schemas.microsoft.com/office/powerpoint/2010/main" val="33832385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ustom 2">
      <a:dk1>
        <a:sysClr val="windowText" lastClr="000000"/>
      </a:dk1>
      <a:lt1>
        <a:sysClr val="window" lastClr="FFFFFF"/>
      </a:lt1>
      <a:dk2>
        <a:srgbClr val="74735D"/>
      </a:dk2>
      <a:lt2>
        <a:srgbClr val="DFE6D0"/>
      </a:lt2>
      <a:accent1>
        <a:srgbClr val="798E4C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1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CRMC PP template_3-16-2016">
  <a:themeElements>
    <a:clrScheme name="CCRMC colors">
      <a:dk1>
        <a:srgbClr val="02618D"/>
      </a:dk1>
      <a:lt1>
        <a:srgbClr val="FFFFFF"/>
      </a:lt1>
      <a:dk2>
        <a:srgbClr val="5B6C30"/>
      </a:dk2>
      <a:lt2>
        <a:srgbClr val="A4A154"/>
      </a:lt2>
      <a:accent1>
        <a:srgbClr val="A4A154"/>
      </a:accent1>
      <a:accent2>
        <a:srgbClr val="0097C4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CCRMC custom">
      <a:majorFont>
        <a:latin typeface="Century Gothic"/>
        <a:ea typeface=""/>
        <a:cs typeface=""/>
      </a:majorFont>
      <a:minorFont>
        <a:latin typeface="Myriad Pro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CRMC PP template_3-16-2016">
  <a:themeElements>
    <a:clrScheme name="CCRMC colors">
      <a:dk1>
        <a:srgbClr val="02618D"/>
      </a:dk1>
      <a:lt1>
        <a:srgbClr val="FFFFFF"/>
      </a:lt1>
      <a:dk2>
        <a:srgbClr val="5B6C30"/>
      </a:dk2>
      <a:lt2>
        <a:srgbClr val="A4A154"/>
      </a:lt2>
      <a:accent1>
        <a:srgbClr val="A4A154"/>
      </a:accent1>
      <a:accent2>
        <a:srgbClr val="0097C4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CCRMC custom">
      <a:majorFont>
        <a:latin typeface="Century Gothic"/>
        <a:ea typeface=""/>
        <a:cs typeface=""/>
      </a:majorFont>
      <a:minorFont>
        <a:latin typeface="Myriad Pro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CCHS">
      <a:dk1>
        <a:srgbClr val="02618D"/>
      </a:dk1>
      <a:lt1>
        <a:srgbClr val="FFFFFF"/>
      </a:lt1>
      <a:dk2>
        <a:srgbClr val="5B6C30"/>
      </a:dk2>
      <a:lt2>
        <a:srgbClr val="A4A154"/>
      </a:lt2>
      <a:accent1>
        <a:srgbClr val="A4A154"/>
      </a:accent1>
      <a:accent2>
        <a:srgbClr val="0097C4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CRMC PP template_3-16-2016">
  <a:themeElements>
    <a:clrScheme name="CCRMC colors">
      <a:dk1>
        <a:srgbClr val="02618D"/>
      </a:dk1>
      <a:lt1>
        <a:srgbClr val="FFFFFF"/>
      </a:lt1>
      <a:dk2>
        <a:srgbClr val="5B6C30"/>
      </a:dk2>
      <a:lt2>
        <a:srgbClr val="A4A154"/>
      </a:lt2>
      <a:accent1>
        <a:srgbClr val="A4A154"/>
      </a:accent1>
      <a:accent2>
        <a:srgbClr val="0097C4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CCRMC custom">
      <a:majorFont>
        <a:latin typeface="Century Gothic"/>
        <a:ea typeface=""/>
        <a:cs typeface=""/>
      </a:majorFont>
      <a:minorFont>
        <a:latin typeface="Myriad Pro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CCRMC PP template_3-16-2016">
  <a:themeElements>
    <a:clrScheme name="CCRMC colors">
      <a:dk1>
        <a:srgbClr val="02618D"/>
      </a:dk1>
      <a:lt1>
        <a:srgbClr val="FFFFFF"/>
      </a:lt1>
      <a:dk2>
        <a:srgbClr val="5B6C30"/>
      </a:dk2>
      <a:lt2>
        <a:srgbClr val="A4A154"/>
      </a:lt2>
      <a:accent1>
        <a:srgbClr val="A4A154"/>
      </a:accent1>
      <a:accent2>
        <a:srgbClr val="0097C4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CCRMC custom">
      <a:majorFont>
        <a:latin typeface="Century Gothic"/>
        <a:ea typeface=""/>
        <a:cs typeface=""/>
      </a:majorFont>
      <a:minorFont>
        <a:latin typeface="Myriad Pro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73941309185C4D9705FA9E37A25A79" ma:contentTypeVersion="14" ma:contentTypeDescription="Create a new document." ma:contentTypeScope="" ma:versionID="7e5bbd10e908265388fc69719d2aacee">
  <xsd:schema xmlns:xsd="http://www.w3.org/2001/XMLSchema" xmlns:xs="http://www.w3.org/2001/XMLSchema" xmlns:p="http://schemas.microsoft.com/office/2006/metadata/properties" xmlns:ns1="http://schemas.microsoft.com/sharepoint/v3" xmlns:ns3="23911e03-26cf-4480-83f4-e15f1be43dff" xmlns:ns4="c9b0eafd-6906-4ac5-9229-e975d97cd39d" targetNamespace="http://schemas.microsoft.com/office/2006/metadata/properties" ma:root="true" ma:fieldsID="b3101cd98d0606dc98c613253009090a" ns1:_="" ns3:_="" ns4:_="">
    <xsd:import namespace="http://schemas.microsoft.com/sharepoint/v3"/>
    <xsd:import namespace="23911e03-26cf-4480-83f4-e15f1be43dff"/>
    <xsd:import namespace="c9b0eafd-6906-4ac5-9229-e975d97cd39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911e03-26cf-4480-83f4-e15f1be43d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b0eafd-6906-4ac5-9229-e975d97cd39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F9A09F-2D86-4FAF-8B8B-62A5E175202E}">
  <ds:schemaRefs>
    <ds:schemaRef ds:uri="http://schemas.microsoft.com/sharepoint/v3"/>
    <ds:schemaRef ds:uri="http://schemas.microsoft.com/office/infopath/2007/PartnerControls"/>
    <ds:schemaRef ds:uri="http://purl.org/dc/dcmitype/"/>
    <ds:schemaRef ds:uri="23911e03-26cf-4480-83f4-e15f1be43dff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c9b0eafd-6906-4ac5-9229-e975d97cd39d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E384676-963C-4388-922F-F8ED167A94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3911e03-26cf-4480-83f4-e15f1be43dff"/>
    <ds:schemaRef ds:uri="c9b0eafd-6906-4ac5-9229-e975d97cd3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6ACC4B1-D884-4F62-97CD-9DFAF491D2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CGB Presentation 11.20.2019</Template>
  <TotalTime>39347</TotalTime>
  <Words>222</Words>
  <Application>Microsoft Office PowerPoint</Application>
  <PresentationFormat>On-screen Show (4:3)</PresentationFormat>
  <Paragraphs>59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Georgia</vt:lpstr>
      <vt:lpstr>Myriad Pro</vt:lpstr>
      <vt:lpstr>Wingdings</vt:lpstr>
      <vt:lpstr>Wingdings 2</vt:lpstr>
      <vt:lpstr>Civic</vt:lpstr>
      <vt:lpstr>1_CCRMC PP template_3-16-2016</vt:lpstr>
      <vt:lpstr>CCRMC PP template_3-16-2016</vt:lpstr>
      <vt:lpstr>1_Office Theme</vt:lpstr>
      <vt:lpstr>2_CCRMC PP template_3-16-2016</vt:lpstr>
      <vt:lpstr>3_CCRMC PP template_3-16-2016</vt:lpstr>
      <vt:lpstr>Health Care for the Homeless Co-Applicant Governing Board</vt:lpstr>
      <vt:lpstr>Health Care for the Homeless Co-Applicant Governing Board</vt:lpstr>
      <vt:lpstr>Health Care for the Homeless Co-Applicant Governing Board</vt:lpstr>
      <vt:lpstr>Health Care for the Homeless Co-Applicant Governing Board</vt:lpstr>
      <vt:lpstr>Board Applicants</vt:lpstr>
      <vt:lpstr>Health Care for the Homeless Co-Applicant Governing Board</vt:lpstr>
      <vt:lpstr>Consumer Advisory Board</vt:lpstr>
      <vt:lpstr>Letter Writing Session</vt:lpstr>
      <vt:lpstr>Health Care for the Homeless Co-Applicant Governing Board</vt:lpstr>
      <vt:lpstr>Health Care for the Homeless Co-Applicant Governing Board</vt:lpstr>
      <vt:lpstr>Future Matters</vt:lpstr>
      <vt:lpstr>HCH Co-Applicant Governing Board</vt:lpstr>
    </vt:vector>
  </TitlesOfParts>
  <Company>Contra Costa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Care for the Homeless Co-Applicant Governing Board</dc:title>
  <dc:creator>Linae Young</dc:creator>
  <cp:lastModifiedBy>Gabriella Quintana</cp:lastModifiedBy>
  <cp:revision>302</cp:revision>
  <cp:lastPrinted>2022-10-19T15:54:32Z</cp:lastPrinted>
  <dcterms:created xsi:type="dcterms:W3CDTF">2019-11-05T18:18:25Z</dcterms:created>
  <dcterms:modified xsi:type="dcterms:W3CDTF">2023-04-18T16:26:39Z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0x010100B673941309185C4D9705FA9E37A25A79</vt:lpwstr>
  </property>
</Properties>
</file>