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700" r:id="rId6"/>
    <p:sldMasterId id="2147483712" r:id="rId7"/>
    <p:sldMasterId id="2147483744" r:id="rId8"/>
    <p:sldMasterId id="2147483759" r:id="rId9"/>
  </p:sldMasterIdLst>
  <p:notesMasterIdLst>
    <p:notesMasterId r:id="rId26"/>
  </p:notesMasterIdLst>
  <p:handoutMasterIdLst>
    <p:handoutMasterId r:id="rId27"/>
  </p:handoutMasterIdLst>
  <p:sldIdLst>
    <p:sldId id="301" r:id="rId10"/>
    <p:sldId id="331" r:id="rId11"/>
    <p:sldId id="357" r:id="rId12"/>
    <p:sldId id="641" r:id="rId13"/>
    <p:sldId id="643" r:id="rId14"/>
    <p:sldId id="346" r:id="rId15"/>
    <p:sldId id="645" r:id="rId16"/>
    <p:sldId id="647" r:id="rId17"/>
    <p:sldId id="648" r:id="rId18"/>
    <p:sldId id="649" r:id="rId19"/>
    <p:sldId id="650" r:id="rId20"/>
    <p:sldId id="651" r:id="rId21"/>
    <p:sldId id="642" r:id="rId22"/>
    <p:sldId id="630" r:id="rId23"/>
    <p:sldId id="631" r:id="rId24"/>
    <p:sldId id="266"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urges" initials="JS" lastIdx="1" clrIdx="0">
    <p:extLst>
      <p:ext uri="{19B8F6BF-5375-455C-9EA6-DF929625EA0E}">
        <p15:presenceInfo xmlns:p15="http://schemas.microsoft.com/office/powerpoint/2012/main" userId="S::jsurges@cchealth.org::2d46b77e-0538-4bc0-a432-dca4fbf25c61" providerId="AD"/>
      </p:ext>
    </p:extLst>
  </p:cmAuthor>
  <p:cmAuthor id="2" name="Linae Young" initials="LY" lastIdx="1" clrIdx="1">
    <p:extLst>
      <p:ext uri="{19B8F6BF-5375-455C-9EA6-DF929625EA0E}">
        <p15:presenceInfo xmlns:p15="http://schemas.microsoft.com/office/powerpoint/2012/main" userId="S::lyoung4@cchealth.org::40eb286e-b190-48e8-a129-084eebfcdf33" providerId="AD"/>
      </p:ext>
    </p:extLst>
  </p:cmAuthor>
  <p:cmAuthor id="3" name="Heather Cedermaz" initials="HC" lastIdx="1" clrIdx="2">
    <p:extLst>
      <p:ext uri="{19B8F6BF-5375-455C-9EA6-DF929625EA0E}">
        <p15:presenceInfo xmlns:p15="http://schemas.microsoft.com/office/powerpoint/2012/main" userId="S::HCederma@cchealth.org::f16c83b4-9fb0-4e2b-9edc-152631cac411" providerId="AD"/>
      </p:ext>
    </p:extLst>
  </p:cmAuthor>
  <p:cmAuthor id="4" name="Gabriella Quintana" initials="GQ" lastIdx="1" clrIdx="3">
    <p:extLst>
      <p:ext uri="{19B8F6BF-5375-455C-9EA6-DF929625EA0E}">
        <p15:presenceInfo xmlns:p15="http://schemas.microsoft.com/office/powerpoint/2012/main" userId="S::gquintan@cchealth.org::f0898f06-541e-4a2c-a2dd-33dd6fcc73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FFCC"/>
    <a:srgbClr val="E23EBF"/>
    <a:srgbClr val="FF9900"/>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6726" autoAdjust="0"/>
  </p:normalViewPr>
  <p:slideViewPr>
    <p:cSldViewPr>
      <p:cViewPr varScale="1">
        <p:scale>
          <a:sx n="103" d="100"/>
          <a:sy n="103" d="100"/>
        </p:scale>
        <p:origin x="1164" y="108"/>
      </p:cViewPr>
      <p:guideLst>
        <p:guide orient="horz" pos="2160"/>
        <p:guide pos="2880"/>
      </p:guideLst>
    </p:cSldViewPr>
  </p:slideViewPr>
  <p:outlineViewPr>
    <p:cViewPr>
      <p:scale>
        <a:sx n="33" d="100"/>
        <a:sy n="33" d="100"/>
      </p:scale>
      <p:origin x="0" y="-300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7C6C78A4-6E33-4F91-9196-4E9502D06BAD}" type="datetimeFigureOut">
              <a:rPr lang="en-US" smtClean="0"/>
              <a:t>2/15/2023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FF7772D9-4EBE-443E-BCD2-97A77D4CB514}" type="slidenum">
              <a:rPr lang="en-US" smtClean="0"/>
              <a:t>‹#›</a:t>
            </a:fld>
            <a:endParaRPr lang="en-US"/>
          </a:p>
        </p:txBody>
      </p:sp>
    </p:spTree>
    <p:extLst>
      <p:ext uri="{BB962C8B-B14F-4D97-AF65-F5344CB8AC3E}">
        <p14:creationId xmlns:p14="http://schemas.microsoft.com/office/powerpoint/2010/main" val="176634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F91E076F-71CC-4062-8FC0-0215F135FCB3}" type="datetimeFigureOut">
              <a:rPr lang="en-US" smtClean="0"/>
              <a:t>2/15/2023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6DCACFBE-DDAD-4CE6-847A-00578FD99049}" type="slidenum">
              <a:rPr lang="en-US" smtClean="0"/>
              <a:t>‹#›</a:t>
            </a:fld>
            <a:endParaRPr lang="en-US"/>
          </a:p>
        </p:txBody>
      </p:sp>
    </p:spTree>
    <p:extLst>
      <p:ext uri="{BB962C8B-B14F-4D97-AF65-F5344CB8AC3E}">
        <p14:creationId xmlns:p14="http://schemas.microsoft.com/office/powerpoint/2010/main" val="224938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CFBE-DDAD-4CE6-847A-00578FD99049}" type="slidenum">
              <a:rPr lang="en-US" smtClean="0"/>
              <a:t>1</a:t>
            </a:fld>
            <a:endParaRPr lang="en-US"/>
          </a:p>
        </p:txBody>
      </p:sp>
    </p:spTree>
    <p:extLst>
      <p:ext uri="{BB962C8B-B14F-4D97-AF65-F5344CB8AC3E}">
        <p14:creationId xmlns:p14="http://schemas.microsoft.com/office/powerpoint/2010/main" val="345351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ACFBE-DDAD-4CE6-847A-00578FD99049}" type="slidenum">
              <a:rPr lang="en-US" smtClean="0"/>
              <a:t>8</a:t>
            </a:fld>
            <a:endParaRPr lang="en-US"/>
          </a:p>
        </p:txBody>
      </p:sp>
    </p:spTree>
    <p:extLst>
      <p:ext uri="{BB962C8B-B14F-4D97-AF65-F5344CB8AC3E}">
        <p14:creationId xmlns:p14="http://schemas.microsoft.com/office/powerpoint/2010/main" val="233204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E7900E1-7FDB-43EA-9D62-E0F47C1197EC}" type="datetimeFigureOut">
              <a:rPr lang="en-US" smtClean="0"/>
              <a:t>2/15/2023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E21FE0-1965-4EA4-958B-B4BC61DCC939}"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7900E1-7FDB-43EA-9D62-E0F47C1197E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21FE0-1965-4EA4-958B-B4BC61DCC93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EE21FE0-1965-4EA4-958B-B4BC61DCC939}"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7900E1-7FDB-43EA-9D62-E0F47C1197E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8C5D87EE-407F-47E0-9906-A3997D846863}"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542D1-154A-444A-962F-5B5EBAA8568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921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2" descr="C:\Users\Nicole Shorter\Documents\Hospital\Images\shutterstock_10552783_small.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5600"/>
                    </a14:imgEffect>
                    <a14:imgEffect>
                      <a14:saturation sat="108000"/>
                    </a14:imgEffect>
                    <a14:imgEffect>
                      <a14:brightnessContrast bright="15000"/>
                    </a14:imgEffect>
                  </a14:imgLayer>
                </a14:imgProps>
              </a:ext>
              <a:ext uri="{28A0092B-C50C-407E-A947-70E740481C1C}">
                <a14:useLocalDpi xmlns:a14="http://schemas.microsoft.com/office/drawing/2010/main"/>
              </a:ext>
            </a:extLst>
          </a:blip>
          <a:srcRect l="5477" r="5264"/>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800" y="5704969"/>
            <a:ext cx="1323222" cy="803496"/>
          </a:xfrm>
          <a:prstGeom prst="rect">
            <a:avLst/>
          </a:prstGeom>
        </p:spPr>
      </p:pic>
      <p:sp>
        <p:nvSpPr>
          <p:cNvPr id="8" name="Rectangle 7"/>
          <p:cNvSpPr/>
          <p:nvPr userDrawn="1"/>
        </p:nvSpPr>
        <p:spPr>
          <a:xfrm>
            <a:off x="-1" y="1143000"/>
            <a:ext cx="9144001" cy="2819400"/>
          </a:xfrm>
          <a:prstGeom prst="rect">
            <a:avLst/>
          </a:prstGeom>
          <a:solidFill>
            <a:schemeClr val="bg1">
              <a:alpha val="4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950" b="1" dirty="0">
              <a:effectLst>
                <a:outerShdw blurRad="38100" dist="38100" dir="2700000" algn="tl">
                  <a:srgbClr val="000000">
                    <a:alpha val="43137"/>
                  </a:srgbClr>
                </a:outerShdw>
              </a:effectLst>
            </a:endParaRPr>
          </a:p>
        </p:txBody>
      </p:sp>
      <p:sp>
        <p:nvSpPr>
          <p:cNvPr id="4" name="Text Placeholder 3"/>
          <p:cNvSpPr>
            <a:spLocks noGrp="1"/>
          </p:cNvSpPr>
          <p:nvPr>
            <p:ph type="body" sz="quarter" idx="10" hasCustomPrompt="1"/>
          </p:nvPr>
        </p:nvSpPr>
        <p:spPr>
          <a:xfrm>
            <a:off x="322264" y="4572000"/>
            <a:ext cx="8669337" cy="990600"/>
          </a:xfrm>
          <a:prstGeom prst="rect">
            <a:avLst/>
          </a:prstGeom>
        </p:spPr>
        <p:txBody>
          <a:bodyPr>
            <a:normAutofit/>
          </a:bodyPr>
          <a:lstStyle>
            <a:lvl1pPr marL="85725" indent="0" algn="r">
              <a:buFontTx/>
              <a:buNone/>
              <a:defRPr sz="2100" b="1" i="1" baseline="0">
                <a:solidFill>
                  <a:schemeClr val="bg1"/>
                </a:solidFill>
                <a:effectLst>
                  <a:outerShdw blurRad="38100" dist="38100" dir="2700000" algn="tl">
                    <a:srgbClr val="000000">
                      <a:alpha val="43137"/>
                    </a:srgbClr>
                  </a:outerShdw>
                </a:effectLst>
              </a:defRPr>
            </a:lvl1pPr>
          </a:lstStyle>
          <a:p>
            <a:pPr lvl="0"/>
            <a:r>
              <a:rPr lang="en-US"/>
              <a:t>Name, title</a:t>
            </a:r>
          </a:p>
          <a:p>
            <a:pPr lvl="0"/>
            <a:r>
              <a:rPr lang="en-US"/>
              <a:t>Division/organization </a:t>
            </a:r>
          </a:p>
        </p:txBody>
      </p:sp>
      <p:sp>
        <p:nvSpPr>
          <p:cNvPr id="11" name="Text Placeholder 10"/>
          <p:cNvSpPr>
            <a:spLocks noGrp="1"/>
          </p:cNvSpPr>
          <p:nvPr>
            <p:ph type="body" sz="quarter" idx="11" hasCustomPrompt="1"/>
          </p:nvPr>
        </p:nvSpPr>
        <p:spPr>
          <a:xfrm>
            <a:off x="228600" y="1447800"/>
            <a:ext cx="8763000" cy="2286000"/>
          </a:xfrm>
          <a:prstGeom prst="rect">
            <a:avLst/>
          </a:prstGeom>
        </p:spPr>
        <p:txBody>
          <a:bodyPr anchor="ctr">
            <a:normAutofit/>
          </a:bodyPr>
          <a:lstStyle>
            <a:lvl1pPr marL="3572" indent="0" algn="ctr">
              <a:buFontTx/>
              <a:buNone/>
              <a:defRPr sz="495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PRESENTATION TITLE</a:t>
            </a:r>
          </a:p>
        </p:txBody>
      </p:sp>
    </p:spTree>
    <p:extLst>
      <p:ext uri="{BB962C8B-B14F-4D97-AF65-F5344CB8AC3E}">
        <p14:creationId xmlns:p14="http://schemas.microsoft.com/office/powerpoint/2010/main" val="122959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Word Slide - dark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6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609600" y="609600"/>
            <a:ext cx="8001000" cy="5638800"/>
          </a:xfrm>
          <a:prstGeom prst="rect">
            <a:avLst/>
          </a:prstGeom>
        </p:spPr>
        <p:txBody>
          <a:bodyPr anchor="ctr">
            <a:normAutofit/>
          </a:bodyPr>
          <a:lstStyle>
            <a:lvl1pPr marL="3572" indent="0" algn="r">
              <a:lnSpc>
                <a:spcPts val="6375"/>
              </a:lnSpc>
              <a:spcBef>
                <a:spcPts val="0"/>
              </a:spcBef>
              <a:buFontTx/>
              <a:buNone/>
              <a:defRPr sz="720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or </a:t>
            </a:r>
            <a:br>
              <a:rPr lang="en-US"/>
            </a:br>
            <a:r>
              <a:rPr lang="en-US"/>
              <a:t>phrase</a:t>
            </a:r>
          </a:p>
        </p:txBody>
      </p:sp>
      <p:sp>
        <p:nvSpPr>
          <p:cNvPr id="4" name="TextBox 3">
            <a:extLst>
              <a:ext uri="{FF2B5EF4-FFF2-40B4-BE49-F238E27FC236}">
                <a16:creationId xmlns:a16="http://schemas.microsoft.com/office/drawing/2014/main" id="{4230D6BD-3133-4BDD-AAD0-52151B5442C3}"/>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2898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Word Slide - light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A4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609600" y="609600"/>
            <a:ext cx="8001000" cy="5638800"/>
          </a:xfrm>
          <a:prstGeom prst="rect">
            <a:avLst/>
          </a:prstGeom>
        </p:spPr>
        <p:txBody>
          <a:bodyPr anchor="ctr">
            <a:normAutofit/>
          </a:bodyPr>
          <a:lstStyle>
            <a:lvl1pPr marL="3572" indent="0" algn="r">
              <a:lnSpc>
                <a:spcPts val="6375"/>
              </a:lnSpc>
              <a:spcBef>
                <a:spcPts val="0"/>
              </a:spcBef>
              <a:buFontTx/>
              <a:buNone/>
              <a:defRPr sz="720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or </a:t>
            </a:r>
            <a:br>
              <a:rPr lang="en-US"/>
            </a:br>
            <a:r>
              <a:rPr lang="en-US"/>
              <a:t>phrase</a:t>
            </a:r>
          </a:p>
        </p:txBody>
      </p:sp>
      <p:sp>
        <p:nvSpPr>
          <p:cNvPr id="4" name="TextBox 3">
            <a:extLst>
              <a:ext uri="{FF2B5EF4-FFF2-40B4-BE49-F238E27FC236}">
                <a16:creationId xmlns:a16="http://schemas.microsoft.com/office/drawing/2014/main" id="{2BD8C1C4-46CB-4FEB-9EDF-D847674CA536}"/>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4239880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amp; mountain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7662" b="43535"/>
          <a:stretch/>
        </p:blipFill>
        <p:spPr>
          <a:xfrm>
            <a:off x="-8906" y="2667000"/>
            <a:ext cx="9138205" cy="4191000"/>
          </a:xfrm>
          <a:prstGeom prst="rect">
            <a:avLst/>
          </a:prstGeom>
        </p:spPr>
      </p:pic>
      <p:sp>
        <p:nvSpPr>
          <p:cNvPr id="5" name="Text Placeholder 2"/>
          <p:cNvSpPr>
            <a:spLocks noGrp="1"/>
          </p:cNvSpPr>
          <p:nvPr>
            <p:ph type="body" sz="quarter" idx="10" hasCustomPrompt="1"/>
          </p:nvPr>
        </p:nvSpPr>
        <p:spPr>
          <a:xfrm>
            <a:off x="609600" y="609600"/>
            <a:ext cx="8001000" cy="5638800"/>
          </a:xfrm>
          <a:prstGeom prst="rect">
            <a:avLst/>
          </a:prstGeom>
        </p:spPr>
        <p:txBody>
          <a:bodyPr anchor="t">
            <a:normAutofit/>
          </a:bodyPr>
          <a:lstStyle>
            <a:lvl1pPr marL="347663" indent="-344091" algn="l">
              <a:lnSpc>
                <a:spcPts val="6375"/>
              </a:lnSpc>
              <a:spcBef>
                <a:spcPts val="0"/>
              </a:spcBef>
              <a:buFont typeface="Arial" panose="020B0604020202020204" pitchFamily="34" charset="0"/>
              <a:buChar char="•"/>
              <a:defRPr sz="4500" b="1" baseline="0">
                <a:solidFill>
                  <a:srgbClr val="5B6C30"/>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phrase or</a:t>
            </a:r>
          </a:p>
          <a:p>
            <a:pPr lvl="0"/>
            <a:r>
              <a:rPr lang="en-US"/>
              <a:t>Short bullets</a:t>
            </a:r>
          </a:p>
        </p:txBody>
      </p:sp>
      <p:sp>
        <p:nvSpPr>
          <p:cNvPr id="4" name="TextBox 3">
            <a:extLst>
              <a:ext uri="{FF2B5EF4-FFF2-40B4-BE49-F238E27FC236}">
                <a16:creationId xmlns:a16="http://schemas.microsoft.com/office/drawing/2014/main" id="{7B313339-EB42-48A8-8F51-4F8D34C0D5AD}"/>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64780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_option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2" name="Title 1"/>
          <p:cNvSpPr>
            <a:spLocks noGrp="1"/>
          </p:cNvSpPr>
          <p:nvPr>
            <p:ph type="title"/>
          </p:nvPr>
        </p:nvSpPr>
        <p:spPr>
          <a:xfrm>
            <a:off x="457200" y="274638"/>
            <a:ext cx="8153400" cy="1143000"/>
          </a:xfrm>
          <a:prstGeom prst="rect">
            <a:avLst/>
          </a:prstGeom>
        </p:spPr>
        <p:txBody>
          <a:bodyPr/>
          <a:lstStyle>
            <a:lvl1pPr>
              <a:defRPr b="0">
                <a:solidFill>
                  <a:srgbClr val="5B6C30"/>
                </a:solidFill>
              </a:defRPr>
            </a:lvl1pPr>
          </a:lstStyle>
          <a:p>
            <a:r>
              <a:rPr lang="en-US"/>
              <a:t>Click to edit Master title style</a:t>
            </a:r>
          </a:p>
        </p:txBody>
      </p:sp>
      <p:sp>
        <p:nvSpPr>
          <p:cNvPr id="3" name="Content Placeholder 2"/>
          <p:cNvSpPr>
            <a:spLocks noGrp="1"/>
          </p:cNvSpPr>
          <p:nvPr>
            <p:ph idx="1"/>
          </p:nvPr>
        </p:nvSpPr>
        <p:spPr>
          <a:xfrm>
            <a:off x="457200" y="1600200"/>
            <a:ext cx="8153400" cy="4800600"/>
          </a:xfrm>
          <a:prstGeom prst="rect">
            <a:avLst/>
          </a:prstGeom>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A75B253-9F17-44A3-B3A1-73279ABA3B63}"/>
              </a:ext>
            </a:extLst>
          </p:cNvPr>
          <p:cNvSpPr txBox="1"/>
          <p:nvPr userDrawn="1"/>
        </p:nvSpPr>
        <p:spPr>
          <a:xfrm>
            <a:off x="8458200" y="65502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08828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_opti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a:prstGeom prst="rect">
            <a:avLst/>
          </a:prstGeom>
        </p:spPr>
        <p:txBody>
          <a:bodyPr/>
          <a:lstStyle>
            <a:lvl1pPr>
              <a:defRPr b="0">
                <a:solidFill>
                  <a:srgbClr val="5B6C30"/>
                </a:solidFill>
              </a:defRPr>
            </a:lvl1pPr>
          </a:lstStyle>
          <a:p>
            <a:r>
              <a:rPr lang="en-US"/>
              <a:t>Click to edit Master title style</a:t>
            </a:r>
          </a:p>
        </p:txBody>
      </p:sp>
      <p:sp>
        <p:nvSpPr>
          <p:cNvPr id="3" name="Content Placeholder 2"/>
          <p:cNvSpPr>
            <a:spLocks noGrp="1"/>
          </p:cNvSpPr>
          <p:nvPr>
            <p:ph idx="1"/>
          </p:nvPr>
        </p:nvSpPr>
        <p:spPr>
          <a:xfrm>
            <a:off x="457200" y="1600200"/>
            <a:ext cx="8153400" cy="4800600"/>
          </a:xfrm>
          <a:prstGeom prst="rect">
            <a:avLst/>
          </a:prstGeom>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61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option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5" name="Picture Placeholder 3">
            <a:extLst>
              <a:ext uri="{FF2B5EF4-FFF2-40B4-BE49-F238E27FC236}">
                <a16:creationId xmlns:a16="http://schemas.microsoft.com/office/drawing/2014/main" id="{ED91DED5-6C13-40C5-8B33-B81C46FA2270}"/>
              </a:ext>
            </a:extLst>
          </p:cNvPr>
          <p:cNvSpPr>
            <a:spLocks noGrp="1"/>
          </p:cNvSpPr>
          <p:nvPr>
            <p:ph type="pic" sz="quarter" idx="10" hasCustomPrompt="1"/>
          </p:nvPr>
        </p:nvSpPr>
        <p:spPr>
          <a:xfrm>
            <a:off x="1371600" y="304800"/>
            <a:ext cx="6400800" cy="4572000"/>
          </a:xfrm>
          <a:prstGeom prst="rect">
            <a:avLst/>
          </a:prstGeom>
        </p:spPr>
        <p:txBody>
          <a:bodyPr anchor="ctr"/>
          <a:lstStyle>
            <a:lvl1pPr marL="85725" indent="0" algn="ctr">
              <a:buFontTx/>
              <a:buNone/>
              <a:defRPr b="1" baseline="0"/>
            </a:lvl1pPr>
          </a:lstStyle>
          <a:p>
            <a:r>
              <a:rPr lang="en-US" dirty="0"/>
              <a:t>Insert a picture, without covering the mountains. </a:t>
            </a:r>
          </a:p>
        </p:txBody>
      </p:sp>
      <p:sp>
        <p:nvSpPr>
          <p:cNvPr id="6" name="TextBox 5">
            <a:extLst>
              <a:ext uri="{FF2B5EF4-FFF2-40B4-BE49-F238E27FC236}">
                <a16:creationId xmlns:a16="http://schemas.microsoft.com/office/drawing/2014/main" id="{37C31BD9-3F59-4536-A279-DAA542EE617A}"/>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188418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E7900E1-7FDB-43EA-9D62-E0F47C1197E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EE21FE0-1965-4EA4-958B-B4BC61DCC939}"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picture slide">
    <p:spTree>
      <p:nvGrpSpPr>
        <p:cNvPr id="1" name=""/>
        <p:cNvGrpSpPr/>
        <p:nvPr/>
      </p:nvGrpSpPr>
      <p:grpSpPr>
        <a:xfrm>
          <a:off x="0" y="0"/>
          <a:ext cx="0" cy="0"/>
          <a:chOff x="0" y="0"/>
          <a:chExt cx="0" cy="0"/>
        </a:xfrm>
      </p:grpSpPr>
      <p:sp>
        <p:nvSpPr>
          <p:cNvPr id="2" name="Picture Placeholder 3"/>
          <p:cNvSpPr>
            <a:spLocks noGrp="1"/>
          </p:cNvSpPr>
          <p:nvPr>
            <p:ph type="pic" sz="quarter" idx="10" hasCustomPrompt="1"/>
          </p:nvPr>
        </p:nvSpPr>
        <p:spPr>
          <a:xfrm>
            <a:off x="0" y="0"/>
            <a:ext cx="9144000" cy="6858000"/>
          </a:xfrm>
          <a:prstGeom prst="rect">
            <a:avLst/>
          </a:prstGeom>
        </p:spPr>
        <p:txBody>
          <a:bodyPr anchor="ctr"/>
          <a:lstStyle>
            <a:lvl1pPr marL="85725" indent="0" algn="ctr">
              <a:buFontTx/>
              <a:buNone/>
              <a:defRPr b="1" baseline="0"/>
            </a:lvl1pPr>
          </a:lstStyle>
          <a:p>
            <a:r>
              <a:rPr lang="en-US" dirty="0"/>
              <a:t>Use this layout option for full screen photos and no words</a:t>
            </a:r>
          </a:p>
        </p:txBody>
      </p:sp>
      <p:sp>
        <p:nvSpPr>
          <p:cNvPr id="3" name="TextBox 2">
            <a:extLst>
              <a:ext uri="{FF2B5EF4-FFF2-40B4-BE49-F238E27FC236}">
                <a16:creationId xmlns:a16="http://schemas.microsoft.com/office/drawing/2014/main" id="{6F605515-B169-44F9-A165-14497666C131}"/>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130415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13C0D-C82B-42FD-8E9B-53E73416672E}"/>
              </a:ext>
            </a:extLst>
          </p:cNvPr>
          <p:cNvSpPr txBox="1"/>
          <p:nvPr userDrawn="1"/>
        </p:nvSpPr>
        <p:spPr>
          <a:xfrm>
            <a:off x="8458200" y="65502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50938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Envision Health ligh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F63D1-BF23-468B-B69C-0F10B50A8AC9}"/>
              </a:ext>
            </a:extLst>
          </p:cNvPr>
          <p:cNvPicPr>
            <a:picLocks noChangeAspect="1"/>
          </p:cNvPicPr>
          <p:nvPr userDrawn="1"/>
        </p:nvPicPr>
        <p:blipFill>
          <a:blip r:embed="rId2"/>
          <a:stretch>
            <a:fillRect/>
          </a:stretch>
        </p:blipFill>
        <p:spPr>
          <a:xfrm>
            <a:off x="0" y="1"/>
            <a:ext cx="9144000" cy="6857999"/>
          </a:xfrm>
          <a:prstGeom prst="rect">
            <a:avLst/>
          </a:prstGeom>
        </p:spPr>
      </p:pic>
      <p:sp>
        <p:nvSpPr>
          <p:cNvPr id="3" name="TextBox 2">
            <a:extLst>
              <a:ext uri="{FF2B5EF4-FFF2-40B4-BE49-F238E27FC236}">
                <a16:creationId xmlns:a16="http://schemas.microsoft.com/office/drawing/2014/main" id="{55907237-5581-4C6A-B5DF-2C8D765879E4}"/>
              </a:ext>
            </a:extLst>
          </p:cNvPr>
          <p:cNvSpPr txBox="1"/>
          <p:nvPr userDrawn="1"/>
        </p:nvSpPr>
        <p:spPr>
          <a:xfrm>
            <a:off x="8458200" y="6400800"/>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33576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EEE6ED-6365-49C7-A463-F3437BCE4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2" name="Title 1">
            <a:extLst>
              <a:ext uri="{FF2B5EF4-FFF2-40B4-BE49-F238E27FC236}">
                <a16:creationId xmlns:a16="http://schemas.microsoft.com/office/drawing/2014/main" id="{253494B8-5BBA-406E-BA2E-A6FB56B13784}"/>
              </a:ext>
            </a:extLst>
          </p:cNvPr>
          <p:cNvSpPr>
            <a:spLocks noGrp="1"/>
          </p:cNvSpPr>
          <p:nvPr>
            <p:ph type="title"/>
          </p:nvPr>
        </p:nvSpPr>
        <p:spPr>
          <a:xfrm>
            <a:off x="623888" y="1709739"/>
            <a:ext cx="7886700" cy="2852737"/>
          </a:xfrm>
          <a:prstGeom prst="rect">
            <a:avLst/>
          </a:prstGeom>
        </p:spPr>
        <p:txBody>
          <a:bodyPr anchor="b"/>
          <a:lstStyle>
            <a:lvl1pPr>
              <a:defRPr sz="4500"/>
            </a:lvl1pPr>
          </a:lstStyle>
          <a:p>
            <a:endParaRPr lang="en-US" dirty="0"/>
          </a:p>
        </p:txBody>
      </p:sp>
      <p:sp>
        <p:nvSpPr>
          <p:cNvPr id="3" name="Text Placeholder 2">
            <a:extLst>
              <a:ext uri="{FF2B5EF4-FFF2-40B4-BE49-F238E27FC236}">
                <a16:creationId xmlns:a16="http://schemas.microsoft.com/office/drawing/2014/main" id="{B675CBB0-2B90-4B3D-9271-15B93179111E}"/>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5" name="TextBox 4">
            <a:extLst>
              <a:ext uri="{FF2B5EF4-FFF2-40B4-BE49-F238E27FC236}">
                <a16:creationId xmlns:a16="http://schemas.microsoft.com/office/drawing/2014/main" id="{9CF94BC6-8873-4F10-A3F6-E7BC3332D551}"/>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4168724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4353464"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4353464"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13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602" b="11043"/>
          <a:stretch/>
        </p:blipFill>
        <p:spPr>
          <a:xfrm>
            <a:off x="-8061" y="-1"/>
            <a:ext cx="9152061" cy="6858001"/>
          </a:xfrm>
          <a:prstGeom prst="rect">
            <a:avLst/>
          </a:prstGeom>
        </p:spPr>
      </p:pic>
      <p:sp>
        <p:nvSpPr>
          <p:cNvPr id="6" name="Oval 5">
            <a:extLst>
              <a:ext uri="{FF2B5EF4-FFF2-40B4-BE49-F238E27FC236}">
                <a16:creationId xmlns:a16="http://schemas.microsoft.com/office/drawing/2014/main" id="{9FE81D65-A90A-46A6-B68E-641EB0EDEF73}"/>
              </a:ext>
            </a:extLst>
          </p:cNvPr>
          <p:cNvSpPr/>
          <p:nvPr userDrawn="1"/>
        </p:nvSpPr>
        <p:spPr>
          <a:xfrm>
            <a:off x="1354307" y="295711"/>
            <a:ext cx="4800600" cy="6126480"/>
          </a:xfrm>
          <a:prstGeom prst="ellipse">
            <a:avLst/>
          </a:prstGeom>
          <a:solidFill>
            <a:srgbClr val="FFFFFF">
              <a:alpha val="43137"/>
            </a:srgbClr>
          </a:solidFill>
          <a:ln w="254000">
            <a:solidFill>
              <a:srgbClr val="F79646">
                <a:alpha val="68627"/>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11" name="Picture 10">
            <a:extLst>
              <a:ext uri="{FF2B5EF4-FFF2-40B4-BE49-F238E27FC236}">
                <a16:creationId xmlns:a16="http://schemas.microsoft.com/office/drawing/2014/main" id="{BE7C9CE4-FAAF-4823-B775-3C904970A7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90" y="5318851"/>
            <a:ext cx="1536193" cy="1097280"/>
          </a:xfrm>
          <a:prstGeom prst="rect">
            <a:avLst/>
          </a:prstGeom>
        </p:spPr>
      </p:pic>
      <p:sp>
        <p:nvSpPr>
          <p:cNvPr id="10" name="Text Placeholder 9"/>
          <p:cNvSpPr>
            <a:spLocks noGrp="1"/>
          </p:cNvSpPr>
          <p:nvPr>
            <p:ph type="body" sz="quarter" idx="10" hasCustomPrompt="1"/>
          </p:nvPr>
        </p:nvSpPr>
        <p:spPr>
          <a:xfrm>
            <a:off x="1572935" y="2438402"/>
            <a:ext cx="4198690" cy="974725"/>
          </a:xfrm>
        </p:spPr>
        <p:txBody>
          <a:bodyPr>
            <a:noAutofit/>
          </a:bodyPr>
          <a:lstStyle>
            <a:lvl1pPr marL="85725" indent="0" algn="r">
              <a:buFontTx/>
              <a:buNone/>
              <a:defRPr sz="4500" b="1" i="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dirty="0"/>
              <a:t>Title</a:t>
            </a:r>
          </a:p>
        </p:txBody>
      </p:sp>
      <p:sp>
        <p:nvSpPr>
          <p:cNvPr id="12" name="Text Placeholder 11"/>
          <p:cNvSpPr>
            <a:spLocks noGrp="1"/>
          </p:cNvSpPr>
          <p:nvPr>
            <p:ph type="body" sz="quarter" idx="11" hasCustomPrompt="1"/>
          </p:nvPr>
        </p:nvSpPr>
        <p:spPr>
          <a:xfrm>
            <a:off x="1572936" y="3583907"/>
            <a:ext cx="4186106" cy="876300"/>
          </a:xfrm>
        </p:spPr>
        <p:txBody>
          <a:bodyPr>
            <a:normAutofit/>
          </a:bodyPr>
          <a:lstStyle>
            <a:lvl1pPr marL="85725" indent="0" algn="r">
              <a:buFontTx/>
              <a:buNone/>
              <a:defRPr sz="3600" b="1" i="1">
                <a:solidFill>
                  <a:srgbClr val="FFCC00"/>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dirty="0"/>
              <a:t>SUBTITLE</a:t>
            </a:r>
          </a:p>
        </p:txBody>
      </p:sp>
    </p:spTree>
    <p:extLst>
      <p:ext uri="{BB962C8B-B14F-4D97-AF65-F5344CB8AC3E}">
        <p14:creationId xmlns:p14="http://schemas.microsoft.com/office/powerpoint/2010/main" val="233193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7662"/>
          <a:stretch/>
        </p:blipFill>
        <p:spPr>
          <a:xfrm>
            <a:off x="0" y="0"/>
            <a:ext cx="8443356" cy="6858000"/>
          </a:xfrm>
          <a:prstGeom prst="rect">
            <a:avLst/>
          </a:prstGeom>
        </p:spPr>
      </p:pic>
      <p:sp>
        <p:nvSpPr>
          <p:cNvPr id="2" name="Title 1"/>
          <p:cNvSpPr>
            <a:spLocks noGrp="1"/>
          </p:cNvSpPr>
          <p:nvPr>
            <p:ph type="ctrTitle" hasCustomPrompt="1"/>
          </p:nvPr>
        </p:nvSpPr>
        <p:spPr>
          <a:xfrm>
            <a:off x="685800" y="530225"/>
            <a:ext cx="7543800" cy="2593975"/>
          </a:xfrm>
        </p:spPr>
        <p:txBody>
          <a:bodyPr anchor="b"/>
          <a:lstStyle>
            <a:lvl1pPr>
              <a:defRPr sz="4950">
                <a:ln>
                  <a:noFill/>
                </a:ln>
                <a:solidFill>
                  <a:schemeClr val="tx2"/>
                </a:solidFill>
              </a:defRPr>
            </a:lvl1pPr>
          </a:lstStyle>
          <a:p>
            <a:r>
              <a:rPr lang="en-US" dirty="0"/>
              <a:t>Click to edit Section title style</a:t>
            </a:r>
          </a:p>
        </p:txBody>
      </p:sp>
      <p:sp>
        <p:nvSpPr>
          <p:cNvPr id="3" name="Subtitle 2"/>
          <p:cNvSpPr>
            <a:spLocks noGrp="1"/>
          </p:cNvSpPr>
          <p:nvPr>
            <p:ph type="subTitle" idx="1" hasCustomPrompt="1"/>
          </p:nvPr>
        </p:nvSpPr>
        <p:spPr>
          <a:xfrm>
            <a:off x="685800" y="3276600"/>
            <a:ext cx="6461760" cy="1066800"/>
          </a:xfrm>
        </p:spPr>
        <p:txBody>
          <a:bodyPr anchor="t">
            <a:normAutofit/>
          </a:bodyPr>
          <a:lstStyle>
            <a:lvl1pPr marL="0" indent="0" algn="l">
              <a:buNone/>
              <a:defRPr sz="1800" b="1">
                <a:solidFill>
                  <a:srgbClr val="02618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SECTION SUBTITLE STYLE</a:t>
            </a:r>
          </a:p>
        </p:txBody>
      </p:sp>
    </p:spTree>
    <p:extLst>
      <p:ext uri="{BB962C8B-B14F-4D97-AF65-F5344CB8AC3E}">
        <p14:creationId xmlns:p14="http://schemas.microsoft.com/office/powerpoint/2010/main" val="1938568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B6C30"/>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8135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455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175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E7900E1-7FDB-43EA-9D62-E0F47C1197EC}" type="datetimeFigureOut">
              <a:rPr lang="en-US" smtClean="0"/>
              <a:t>2/15/2023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E21FE0-1965-4EA4-958B-B4BC61DCC939}"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581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33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884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05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1641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27ACC-E112-41CE-BD94-0821E221DAD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001" y="4343400"/>
            <a:ext cx="1922554" cy="1932698"/>
          </a:xfrm>
          <a:prstGeom prst="rect">
            <a:avLst/>
          </a:prstGeom>
        </p:spPr>
      </p:pic>
    </p:spTree>
    <p:extLst>
      <p:ext uri="{BB962C8B-B14F-4D97-AF65-F5344CB8AC3E}">
        <p14:creationId xmlns:p14="http://schemas.microsoft.com/office/powerpoint/2010/main" val="32030135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02FD6A4-03D0-4BA2-A497-6244AD32F7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56" r="55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3740A26-273B-4597-9B63-5C8E80FFF4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006"/>
          <a:stretch/>
        </p:blipFill>
        <p:spPr>
          <a:xfrm>
            <a:off x="567811" y="388995"/>
            <a:ext cx="1373132" cy="1999300"/>
          </a:xfrm>
          <a:prstGeom prst="rect">
            <a:avLst/>
          </a:prstGeom>
        </p:spPr>
      </p:pic>
      <p:sp>
        <p:nvSpPr>
          <p:cNvPr id="2" name="Title 1">
            <a:extLst>
              <a:ext uri="{FF2B5EF4-FFF2-40B4-BE49-F238E27FC236}">
                <a16:creationId xmlns:a16="http://schemas.microsoft.com/office/drawing/2014/main" id="{5AE92A06-6679-4ED8-93B8-732381F4C902}"/>
              </a:ext>
            </a:extLst>
          </p:cNvPr>
          <p:cNvSpPr>
            <a:spLocks noGrp="1"/>
          </p:cNvSpPr>
          <p:nvPr>
            <p:ph type="ctrTitle"/>
          </p:nvPr>
        </p:nvSpPr>
        <p:spPr>
          <a:xfrm>
            <a:off x="2207622" y="182877"/>
            <a:ext cx="6368567" cy="2673532"/>
          </a:xfrm>
        </p:spPr>
        <p:txBody>
          <a:bodyPr anchor="b">
            <a:normAutofit/>
          </a:bodyPr>
          <a:lstStyle>
            <a:lvl1pPr algn="r">
              <a:defRPr sz="5400" b="1"/>
            </a:lvl1pPr>
          </a:lstStyle>
          <a:p>
            <a:r>
              <a:rPr lang="en-US"/>
              <a:t>Click to edit Master title style</a:t>
            </a:r>
          </a:p>
        </p:txBody>
      </p:sp>
      <p:sp>
        <p:nvSpPr>
          <p:cNvPr id="3" name="Subtitle 2">
            <a:extLst>
              <a:ext uri="{FF2B5EF4-FFF2-40B4-BE49-F238E27FC236}">
                <a16:creationId xmlns:a16="http://schemas.microsoft.com/office/drawing/2014/main" id="{4A075840-D0C0-4266-85C5-A58334D176E7}"/>
              </a:ext>
            </a:extLst>
          </p:cNvPr>
          <p:cNvSpPr>
            <a:spLocks noGrp="1"/>
          </p:cNvSpPr>
          <p:nvPr>
            <p:ph type="subTitle" idx="1"/>
          </p:nvPr>
        </p:nvSpPr>
        <p:spPr>
          <a:xfrm>
            <a:off x="1627372" y="2982119"/>
            <a:ext cx="6948818" cy="827881"/>
          </a:xfrm>
        </p:spPr>
        <p:txBody>
          <a:bodyPr/>
          <a:lstStyle>
            <a:lvl1pPr marL="0" indent="0" algn="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879863-640E-4CD2-8861-73C99B0B839E}"/>
              </a:ext>
            </a:extLst>
          </p:cNvPr>
          <p:cNvSpPr>
            <a:spLocks noGrp="1"/>
          </p:cNvSpPr>
          <p:nvPr>
            <p:ph type="dt" sz="half" idx="10"/>
          </p:nvPr>
        </p:nvSpPr>
        <p:spPr/>
        <p:txBody>
          <a:bodyPr/>
          <a:lstStyle>
            <a:lvl1pPr>
              <a:defRPr>
                <a:solidFill>
                  <a:schemeClr val="bg1"/>
                </a:solidFill>
              </a:defRPr>
            </a:lvl1pPr>
          </a:lstStyle>
          <a:p>
            <a:fld id="{D19FFAB2-9EE3-4146-B88A-187D8D9F3600}" type="datetime1">
              <a:rPr lang="en-US" smtClean="0"/>
              <a:t>2/15/2023</a:t>
            </a:fld>
            <a:endParaRPr lang="en-US"/>
          </a:p>
        </p:txBody>
      </p:sp>
      <p:sp>
        <p:nvSpPr>
          <p:cNvPr id="5" name="Footer Placeholder 4">
            <a:extLst>
              <a:ext uri="{FF2B5EF4-FFF2-40B4-BE49-F238E27FC236}">
                <a16:creationId xmlns:a16="http://schemas.microsoft.com/office/drawing/2014/main" id="{E8B8BDB0-D0EE-4E92-BD7D-18A1F7552DD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7A3F7AC-E6F7-46DE-8D0C-D268FA08552E}"/>
              </a:ext>
            </a:extLst>
          </p:cNvPr>
          <p:cNvSpPr>
            <a:spLocks noGrp="1"/>
          </p:cNvSpPr>
          <p:nvPr>
            <p:ph type="sldNum" sz="quarter" idx="12"/>
          </p:nvPr>
        </p:nvSpPr>
        <p:spPr/>
        <p:txBody>
          <a:bodyPr/>
          <a:lstStyle>
            <a:lvl1pPr>
              <a:defRPr>
                <a:solidFill>
                  <a:schemeClr val="bg1"/>
                </a:solidFill>
              </a:defRPr>
            </a:lvl1pPr>
          </a:lstStyle>
          <a:p>
            <a:fld id="{640F676A-E80A-4FD0-BDA7-6DF11B8C118C}" type="slidenum">
              <a:rPr lang="en-US" smtClean="0"/>
              <a:pPr/>
              <a:t>‹#›</a:t>
            </a:fld>
            <a:endParaRPr lang="en-US"/>
          </a:p>
        </p:txBody>
      </p:sp>
      <p:cxnSp>
        <p:nvCxnSpPr>
          <p:cNvPr id="11" name="Straight Connector 10">
            <a:extLst>
              <a:ext uri="{FF2B5EF4-FFF2-40B4-BE49-F238E27FC236}">
                <a16:creationId xmlns:a16="http://schemas.microsoft.com/office/drawing/2014/main" id="{C7264DBA-DC7F-476A-B6EB-2C62DCD9F54E}"/>
              </a:ext>
            </a:extLst>
          </p:cNvPr>
          <p:cNvCxnSpPr>
            <a:cxnSpLocks/>
          </p:cNvCxnSpPr>
          <p:nvPr userDrawn="1"/>
        </p:nvCxnSpPr>
        <p:spPr>
          <a:xfrm>
            <a:off x="1627372" y="2913318"/>
            <a:ext cx="6948818" cy="0"/>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295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EC6C-D773-438E-ACB9-6EECE9BBE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AB30C-7EAB-4509-A538-A69D1A1D14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387D9-AF04-40FC-B08F-7759D78C7293}"/>
              </a:ext>
            </a:extLst>
          </p:cNvPr>
          <p:cNvSpPr>
            <a:spLocks noGrp="1"/>
          </p:cNvSpPr>
          <p:nvPr>
            <p:ph type="dt" sz="half" idx="10"/>
          </p:nvPr>
        </p:nvSpPr>
        <p:spPr/>
        <p:txBody>
          <a:bodyPr/>
          <a:lstStyle/>
          <a:p>
            <a:fld id="{20AF3E34-2FFA-4620-BC8B-4565A8744DA2}" type="datetime1">
              <a:rPr lang="en-US" smtClean="0"/>
              <a:t>2/15/2023</a:t>
            </a:fld>
            <a:endParaRPr lang="en-US"/>
          </a:p>
        </p:txBody>
      </p:sp>
      <p:sp>
        <p:nvSpPr>
          <p:cNvPr id="5" name="Footer Placeholder 4">
            <a:extLst>
              <a:ext uri="{FF2B5EF4-FFF2-40B4-BE49-F238E27FC236}">
                <a16:creationId xmlns:a16="http://schemas.microsoft.com/office/drawing/2014/main" id="{C0812888-6E3B-4C3B-935A-FBCACA523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95823-B3D3-4A50-A79B-73DFEF9AD0AD}"/>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216196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295E-1F10-40D7-9E4A-D615E5C0BBB2}"/>
              </a:ext>
            </a:extLst>
          </p:cNvPr>
          <p:cNvSpPr>
            <a:spLocks noGrp="1"/>
          </p:cNvSpPr>
          <p:nvPr>
            <p:ph type="title"/>
          </p:nvPr>
        </p:nvSpPr>
        <p:spPr>
          <a:xfrm>
            <a:off x="623888" y="1561686"/>
            <a:ext cx="7886700" cy="2852737"/>
          </a:xfrm>
        </p:spPr>
        <p:txBody>
          <a:bodyPr anchor="b"/>
          <a:lstStyle>
            <a:lvl1pPr>
              <a:defRPr sz="4500" b="1"/>
            </a:lvl1pPr>
          </a:lstStyle>
          <a:p>
            <a:r>
              <a:rPr lang="en-US"/>
              <a:t>Click to edit Master title style</a:t>
            </a:r>
          </a:p>
        </p:txBody>
      </p:sp>
      <p:sp>
        <p:nvSpPr>
          <p:cNvPr id="3" name="Text Placeholder 2">
            <a:extLst>
              <a:ext uri="{FF2B5EF4-FFF2-40B4-BE49-F238E27FC236}">
                <a16:creationId xmlns:a16="http://schemas.microsoft.com/office/drawing/2014/main" id="{5E2A7527-3E09-4968-BC1E-ED8FB66C39FB}"/>
              </a:ext>
            </a:extLst>
          </p:cNvPr>
          <p:cNvSpPr>
            <a:spLocks noGrp="1"/>
          </p:cNvSpPr>
          <p:nvPr>
            <p:ph type="body" idx="1"/>
          </p:nvPr>
        </p:nvSpPr>
        <p:spPr>
          <a:xfrm>
            <a:off x="623888" y="4589464"/>
            <a:ext cx="7886700" cy="1500187"/>
          </a:xfrm>
        </p:spPr>
        <p:txBody>
          <a:bodyPr/>
          <a:lstStyle>
            <a:lvl1pPr marL="0" indent="0">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8AF3F5-A126-4B0A-901C-DB833B79BCAF}"/>
              </a:ext>
            </a:extLst>
          </p:cNvPr>
          <p:cNvSpPr>
            <a:spLocks noGrp="1"/>
          </p:cNvSpPr>
          <p:nvPr>
            <p:ph type="dt" sz="half" idx="10"/>
          </p:nvPr>
        </p:nvSpPr>
        <p:spPr/>
        <p:txBody>
          <a:bodyPr/>
          <a:lstStyle/>
          <a:p>
            <a:fld id="{B2009670-8FC5-478A-9F58-CF45A9AD3375}" type="datetime1">
              <a:rPr lang="en-US" smtClean="0"/>
              <a:t>2/15/2023</a:t>
            </a:fld>
            <a:endParaRPr lang="en-US"/>
          </a:p>
        </p:txBody>
      </p:sp>
      <p:sp>
        <p:nvSpPr>
          <p:cNvPr id="5" name="Footer Placeholder 4">
            <a:extLst>
              <a:ext uri="{FF2B5EF4-FFF2-40B4-BE49-F238E27FC236}">
                <a16:creationId xmlns:a16="http://schemas.microsoft.com/office/drawing/2014/main" id="{1FF67C68-6F75-4899-B879-C832C8DC4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7927-AF2A-45F9-BB6D-9D76C54D1A91}"/>
              </a:ext>
            </a:extLst>
          </p:cNvPr>
          <p:cNvSpPr>
            <a:spLocks noGrp="1"/>
          </p:cNvSpPr>
          <p:nvPr>
            <p:ph type="sldNum" sz="quarter" idx="12"/>
          </p:nvPr>
        </p:nvSpPr>
        <p:spPr/>
        <p:txBody>
          <a:bodyPr/>
          <a:lstStyle/>
          <a:p>
            <a:fld id="{640F676A-E80A-4FD0-BDA7-6DF11B8C118C}" type="slidenum">
              <a:rPr lang="en-US" smtClean="0"/>
              <a:t>‹#›</a:t>
            </a:fld>
            <a:endParaRPr lang="en-US"/>
          </a:p>
        </p:txBody>
      </p:sp>
      <p:cxnSp>
        <p:nvCxnSpPr>
          <p:cNvPr id="11" name="Straight Connector 10">
            <a:extLst>
              <a:ext uri="{FF2B5EF4-FFF2-40B4-BE49-F238E27FC236}">
                <a16:creationId xmlns:a16="http://schemas.microsoft.com/office/drawing/2014/main" id="{C20A7799-F845-44A8-901F-83D4F8E12051}"/>
              </a:ext>
            </a:extLst>
          </p:cNvPr>
          <p:cNvCxnSpPr>
            <a:cxnSpLocks/>
          </p:cNvCxnSpPr>
          <p:nvPr userDrawn="1"/>
        </p:nvCxnSpPr>
        <p:spPr>
          <a:xfrm>
            <a:off x="623888" y="4503203"/>
            <a:ext cx="6948818" cy="0"/>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40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14DF-9504-451E-B8FB-A72EA50ED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4FBAC-92FB-42D8-9AD7-2261E85C36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16B7BA-E3BE-4ED6-99B9-5C4C03BBB0B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97949-CE04-45DC-AC3A-52ACE619E932}"/>
              </a:ext>
            </a:extLst>
          </p:cNvPr>
          <p:cNvSpPr>
            <a:spLocks noGrp="1"/>
          </p:cNvSpPr>
          <p:nvPr>
            <p:ph type="dt" sz="half" idx="10"/>
          </p:nvPr>
        </p:nvSpPr>
        <p:spPr/>
        <p:txBody>
          <a:bodyPr/>
          <a:lstStyle/>
          <a:p>
            <a:fld id="{1178F463-56DD-4D00-8CBC-31C7A9923C2C}" type="datetime1">
              <a:rPr lang="en-US" smtClean="0"/>
              <a:t>2/15/2023</a:t>
            </a:fld>
            <a:endParaRPr lang="en-US"/>
          </a:p>
        </p:txBody>
      </p:sp>
      <p:sp>
        <p:nvSpPr>
          <p:cNvPr id="6" name="Footer Placeholder 5">
            <a:extLst>
              <a:ext uri="{FF2B5EF4-FFF2-40B4-BE49-F238E27FC236}">
                <a16:creationId xmlns:a16="http://schemas.microsoft.com/office/drawing/2014/main" id="{72246C88-BCDD-44D1-B81A-1BE82C0C1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0BCA2-B2E9-4EB3-A4F7-09E95635E9C4}"/>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282087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E7900E1-7FDB-43EA-9D62-E0F47C1197EC}"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21FE0-1965-4EA4-958B-B4BC61DCC939}"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6C0D-F0A0-4A51-AB4A-348A4B3087F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AD86DC-EC88-42B6-A568-0BE6E1006C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B90292-2902-41E5-846C-C7552745B25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3F5504-D0E4-4BC5-9985-DE552B61BE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471F5-9F75-4F42-896D-E09AED6708C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DE6514-143D-4449-95DE-0386D2F71581}"/>
              </a:ext>
            </a:extLst>
          </p:cNvPr>
          <p:cNvSpPr>
            <a:spLocks noGrp="1"/>
          </p:cNvSpPr>
          <p:nvPr>
            <p:ph type="dt" sz="half" idx="10"/>
          </p:nvPr>
        </p:nvSpPr>
        <p:spPr/>
        <p:txBody>
          <a:bodyPr/>
          <a:lstStyle/>
          <a:p>
            <a:fld id="{811A9320-F5BA-4CF9-8448-CA3906396CFA}" type="datetime1">
              <a:rPr lang="en-US" smtClean="0"/>
              <a:t>2/15/2023</a:t>
            </a:fld>
            <a:endParaRPr lang="en-US"/>
          </a:p>
        </p:txBody>
      </p:sp>
      <p:sp>
        <p:nvSpPr>
          <p:cNvPr id="8" name="Footer Placeholder 7">
            <a:extLst>
              <a:ext uri="{FF2B5EF4-FFF2-40B4-BE49-F238E27FC236}">
                <a16:creationId xmlns:a16="http://schemas.microsoft.com/office/drawing/2014/main" id="{525A7BFB-9B80-4954-ABE8-323A1C599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599ECE-6AE6-4510-91E8-29182D9391FE}"/>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984194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9C30-E4C6-460D-9F4F-27F0D69F3F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288CF4-77E9-47E2-850F-9FC2CCC6A62C}"/>
              </a:ext>
            </a:extLst>
          </p:cNvPr>
          <p:cNvSpPr>
            <a:spLocks noGrp="1"/>
          </p:cNvSpPr>
          <p:nvPr>
            <p:ph type="dt" sz="half" idx="10"/>
          </p:nvPr>
        </p:nvSpPr>
        <p:spPr>
          <a:xfrm>
            <a:off x="93392" y="6356351"/>
            <a:ext cx="2057400" cy="365125"/>
          </a:xfrm>
        </p:spPr>
        <p:txBody>
          <a:bodyPr/>
          <a:lstStyle/>
          <a:p>
            <a:fld id="{6F1FF89C-5DFE-4679-86EC-E4F28D026DB0}" type="datetime1">
              <a:rPr lang="en-US" smtClean="0"/>
              <a:t>2/15/2023</a:t>
            </a:fld>
            <a:endParaRPr lang="en-US"/>
          </a:p>
        </p:txBody>
      </p:sp>
      <p:sp>
        <p:nvSpPr>
          <p:cNvPr id="4" name="Footer Placeholder 3">
            <a:extLst>
              <a:ext uri="{FF2B5EF4-FFF2-40B4-BE49-F238E27FC236}">
                <a16:creationId xmlns:a16="http://schemas.microsoft.com/office/drawing/2014/main" id="{98764B95-C33E-497F-84FD-A593121D19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69EE20-6E70-4830-84B5-61700C35238A}"/>
              </a:ext>
            </a:extLst>
          </p:cNvPr>
          <p:cNvSpPr>
            <a:spLocks noGrp="1"/>
          </p:cNvSpPr>
          <p:nvPr>
            <p:ph type="sldNum" sz="quarter" idx="12"/>
          </p:nvPr>
        </p:nvSpPr>
        <p:spPr>
          <a:xfrm>
            <a:off x="6917938" y="6356351"/>
            <a:ext cx="2057400" cy="365125"/>
          </a:xfrm>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3236723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2F7C3-C340-4EE2-8C31-09638F4B65C5}"/>
              </a:ext>
            </a:extLst>
          </p:cNvPr>
          <p:cNvSpPr>
            <a:spLocks noGrp="1"/>
          </p:cNvSpPr>
          <p:nvPr>
            <p:ph type="dt" sz="half" idx="10"/>
          </p:nvPr>
        </p:nvSpPr>
        <p:spPr/>
        <p:txBody>
          <a:bodyPr/>
          <a:lstStyle/>
          <a:p>
            <a:fld id="{87D9B5A5-DB1F-45D9-BE49-FE17786A1354}" type="datetime1">
              <a:rPr lang="en-US" smtClean="0"/>
              <a:t>2/15/2023</a:t>
            </a:fld>
            <a:endParaRPr lang="en-US"/>
          </a:p>
        </p:txBody>
      </p:sp>
      <p:sp>
        <p:nvSpPr>
          <p:cNvPr id="3" name="Footer Placeholder 2">
            <a:extLst>
              <a:ext uri="{FF2B5EF4-FFF2-40B4-BE49-F238E27FC236}">
                <a16:creationId xmlns:a16="http://schemas.microsoft.com/office/drawing/2014/main" id="{008F3A5A-CFA8-4255-979B-A388708C20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B963C0-25D1-4D5D-9FC0-C4720707D68C}"/>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1758306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064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E256-BA39-4C03-A2DB-CBB70CA76D7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AA0CF0E-1E62-4CAD-8B36-54F7FE5698D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12290-87DB-44E7-A73C-6BD8BE9F72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588E31-3625-4413-B84A-00BAF0D7F84C}"/>
              </a:ext>
            </a:extLst>
          </p:cNvPr>
          <p:cNvSpPr>
            <a:spLocks noGrp="1"/>
          </p:cNvSpPr>
          <p:nvPr>
            <p:ph type="dt" sz="half" idx="10"/>
          </p:nvPr>
        </p:nvSpPr>
        <p:spPr/>
        <p:txBody>
          <a:bodyPr/>
          <a:lstStyle/>
          <a:p>
            <a:fld id="{B1C7253F-4826-46AE-A5C8-22BB788C89A9}" type="datetime1">
              <a:rPr lang="en-US" smtClean="0"/>
              <a:t>2/15/2023</a:t>
            </a:fld>
            <a:endParaRPr lang="en-US"/>
          </a:p>
        </p:txBody>
      </p:sp>
      <p:sp>
        <p:nvSpPr>
          <p:cNvPr id="6" name="Footer Placeholder 5">
            <a:extLst>
              <a:ext uri="{FF2B5EF4-FFF2-40B4-BE49-F238E27FC236}">
                <a16:creationId xmlns:a16="http://schemas.microsoft.com/office/drawing/2014/main" id="{235EE01C-806B-4B16-A971-0B0654C43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677BD-CE53-4B99-B3D2-B1FA4B8C93AB}"/>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3096643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4A0A-CCB2-466C-840D-56CB057989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EFDFA1-D0B6-4EE0-8B43-AE8D96EC93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FDF630D-BB9B-4457-AA11-B30B821B32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30B4E8A-B5E4-48FB-921E-14FA98BB58CE}"/>
              </a:ext>
            </a:extLst>
          </p:cNvPr>
          <p:cNvSpPr>
            <a:spLocks noGrp="1"/>
          </p:cNvSpPr>
          <p:nvPr>
            <p:ph type="dt" sz="half" idx="10"/>
          </p:nvPr>
        </p:nvSpPr>
        <p:spPr/>
        <p:txBody>
          <a:bodyPr/>
          <a:lstStyle/>
          <a:p>
            <a:fld id="{60B0A13B-BC89-4E7A-A98B-EBBAFB551A74}" type="datetime1">
              <a:rPr lang="en-US" smtClean="0"/>
              <a:t>2/15/2023</a:t>
            </a:fld>
            <a:endParaRPr lang="en-US"/>
          </a:p>
        </p:txBody>
      </p:sp>
      <p:sp>
        <p:nvSpPr>
          <p:cNvPr id="6" name="Footer Placeholder 5">
            <a:extLst>
              <a:ext uri="{FF2B5EF4-FFF2-40B4-BE49-F238E27FC236}">
                <a16:creationId xmlns:a16="http://schemas.microsoft.com/office/drawing/2014/main" id="{E7003EF1-4920-4359-B148-F3F023C55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EA31F-BD14-41AE-BCDB-8C09528E03A1}"/>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1978340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6343-E079-484F-A040-7EAF86338A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EE168-8232-477F-B18D-6032EE406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608AD-3E62-4C42-ACB7-5481BB875D97}"/>
              </a:ext>
            </a:extLst>
          </p:cNvPr>
          <p:cNvSpPr>
            <a:spLocks noGrp="1"/>
          </p:cNvSpPr>
          <p:nvPr>
            <p:ph type="dt" sz="half" idx="10"/>
          </p:nvPr>
        </p:nvSpPr>
        <p:spPr/>
        <p:txBody>
          <a:bodyPr/>
          <a:lstStyle/>
          <a:p>
            <a:fld id="{CB40E56D-6B62-4E3A-B9A8-82C95FCB82D8}" type="datetime1">
              <a:rPr lang="en-US" smtClean="0"/>
              <a:t>2/15/2023</a:t>
            </a:fld>
            <a:endParaRPr lang="en-US"/>
          </a:p>
        </p:txBody>
      </p:sp>
      <p:sp>
        <p:nvSpPr>
          <p:cNvPr id="5" name="Footer Placeholder 4">
            <a:extLst>
              <a:ext uri="{FF2B5EF4-FFF2-40B4-BE49-F238E27FC236}">
                <a16:creationId xmlns:a16="http://schemas.microsoft.com/office/drawing/2014/main" id="{CD75373E-6D53-46D3-AB19-E3BADABD5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84969-A589-4010-B234-0361B03F2D01}"/>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1661447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FD8CB-838A-4320-BBEA-1278F800A0D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B2CA1-248A-46BF-BCAD-B3E8167675E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21D15-011B-474C-A052-0B843F86764F}"/>
              </a:ext>
            </a:extLst>
          </p:cNvPr>
          <p:cNvSpPr>
            <a:spLocks noGrp="1"/>
          </p:cNvSpPr>
          <p:nvPr>
            <p:ph type="dt" sz="half" idx="10"/>
          </p:nvPr>
        </p:nvSpPr>
        <p:spPr/>
        <p:txBody>
          <a:bodyPr/>
          <a:lstStyle/>
          <a:p>
            <a:fld id="{4A935BF2-F897-42EE-AFBD-127B644F9FD4}" type="datetime1">
              <a:rPr lang="en-US" smtClean="0"/>
              <a:t>2/15/2023</a:t>
            </a:fld>
            <a:endParaRPr lang="en-US"/>
          </a:p>
        </p:txBody>
      </p:sp>
      <p:sp>
        <p:nvSpPr>
          <p:cNvPr id="5" name="Footer Placeholder 4">
            <a:extLst>
              <a:ext uri="{FF2B5EF4-FFF2-40B4-BE49-F238E27FC236}">
                <a16:creationId xmlns:a16="http://schemas.microsoft.com/office/drawing/2014/main" id="{04C62583-068B-460D-9C7E-2D3786BD1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E6C66-ACD4-4E47-B7F4-71DEF3DE3934}"/>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2968819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Ligh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F63D1-BF23-468B-B69C-0F10B50A8AC9}"/>
              </a:ext>
            </a:extLst>
          </p:cNvPr>
          <p:cNvPicPr>
            <a:picLocks noChangeAspect="1"/>
          </p:cNvPicPr>
          <p:nvPr userDrawn="1"/>
        </p:nvPicPr>
        <p:blipFill>
          <a:blip r:embed="rId2"/>
          <a:stretch>
            <a:fillRect/>
          </a:stretch>
        </p:blipFill>
        <p:spPr>
          <a:xfrm>
            <a:off x="0" y="1"/>
            <a:ext cx="9144000" cy="6857999"/>
          </a:xfrm>
          <a:prstGeom prst="rect">
            <a:avLst/>
          </a:prstGeom>
        </p:spPr>
      </p:pic>
      <p:cxnSp>
        <p:nvCxnSpPr>
          <p:cNvPr id="4" name="Straight Connector 3">
            <a:extLst>
              <a:ext uri="{FF2B5EF4-FFF2-40B4-BE49-F238E27FC236}">
                <a16:creationId xmlns:a16="http://schemas.microsoft.com/office/drawing/2014/main" id="{AE870037-CA17-4876-BB25-18EF11C7D0E0}"/>
              </a:ext>
            </a:extLst>
          </p:cNvPr>
          <p:cNvCxnSpPr>
            <a:cxnSpLocks/>
          </p:cNvCxnSpPr>
          <p:nvPr userDrawn="1"/>
        </p:nvCxnSpPr>
        <p:spPr>
          <a:xfrm>
            <a:off x="623888" y="4503203"/>
            <a:ext cx="6948818"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BB40EF-FEFF-409D-A880-A53AEB939A73}"/>
              </a:ext>
            </a:extLst>
          </p:cNvPr>
          <p:cNvSpPr>
            <a:spLocks noGrp="1"/>
          </p:cNvSpPr>
          <p:nvPr>
            <p:ph type="title"/>
          </p:nvPr>
        </p:nvSpPr>
        <p:spPr>
          <a:xfrm>
            <a:off x="623888" y="1571720"/>
            <a:ext cx="7886700" cy="2852737"/>
          </a:xfrm>
        </p:spPr>
        <p:txBody>
          <a:bodyPr anchor="b"/>
          <a:lstStyle>
            <a:lvl1pPr>
              <a:defRPr sz="4500" b="1"/>
            </a:lvl1pPr>
          </a:lstStyle>
          <a:p>
            <a:r>
              <a:rPr lang="en-US"/>
              <a:t>Click to edit Master title style</a:t>
            </a:r>
          </a:p>
        </p:txBody>
      </p:sp>
      <p:sp>
        <p:nvSpPr>
          <p:cNvPr id="8" name="Text Placeholder 2">
            <a:extLst>
              <a:ext uri="{FF2B5EF4-FFF2-40B4-BE49-F238E27FC236}">
                <a16:creationId xmlns:a16="http://schemas.microsoft.com/office/drawing/2014/main" id="{0BE8336A-E838-4214-A750-723248E58B97}"/>
              </a:ext>
            </a:extLst>
          </p:cNvPr>
          <p:cNvSpPr>
            <a:spLocks noGrp="1"/>
          </p:cNvSpPr>
          <p:nvPr>
            <p:ph type="body" idx="1"/>
          </p:nvPr>
        </p:nvSpPr>
        <p:spPr>
          <a:xfrm>
            <a:off x="623888" y="4589464"/>
            <a:ext cx="7886700" cy="1500187"/>
          </a:xfrm>
        </p:spPr>
        <p:txBody>
          <a:bodyPr/>
          <a:lstStyle>
            <a:lvl1pPr marL="0" indent="0">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2564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02FD6A4-03D0-4BA2-A497-6244AD32F7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56" r="55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E92A06-6679-4ED8-93B8-732381F4C902}"/>
              </a:ext>
            </a:extLst>
          </p:cNvPr>
          <p:cNvSpPr>
            <a:spLocks noGrp="1"/>
          </p:cNvSpPr>
          <p:nvPr>
            <p:ph type="ctrTitle"/>
          </p:nvPr>
        </p:nvSpPr>
        <p:spPr>
          <a:xfrm>
            <a:off x="2207622" y="182877"/>
            <a:ext cx="6368567" cy="2673532"/>
          </a:xfrm>
        </p:spPr>
        <p:txBody>
          <a:bodyPr anchor="b">
            <a:normAutofit/>
          </a:bodyPr>
          <a:lstStyle>
            <a:lvl1pPr algn="r">
              <a:defRPr sz="4950" b="1"/>
            </a:lvl1pPr>
          </a:lstStyle>
          <a:p>
            <a:r>
              <a:rPr lang="en-US"/>
              <a:t>Click to edit Master title style</a:t>
            </a:r>
          </a:p>
        </p:txBody>
      </p:sp>
      <p:sp>
        <p:nvSpPr>
          <p:cNvPr id="3" name="Subtitle 2">
            <a:extLst>
              <a:ext uri="{FF2B5EF4-FFF2-40B4-BE49-F238E27FC236}">
                <a16:creationId xmlns:a16="http://schemas.microsoft.com/office/drawing/2014/main" id="{4A075840-D0C0-4266-85C5-A58334D176E7}"/>
              </a:ext>
            </a:extLst>
          </p:cNvPr>
          <p:cNvSpPr>
            <a:spLocks noGrp="1"/>
          </p:cNvSpPr>
          <p:nvPr>
            <p:ph type="subTitle" idx="1"/>
          </p:nvPr>
        </p:nvSpPr>
        <p:spPr>
          <a:xfrm>
            <a:off x="1718189" y="3043082"/>
            <a:ext cx="6858000" cy="827881"/>
          </a:xfrm>
        </p:spPr>
        <p:txBody>
          <a:bodyPr/>
          <a:lstStyle>
            <a:lvl1pPr marL="0" indent="0" algn="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879863-640E-4CD2-8861-73C99B0B839E}"/>
              </a:ext>
            </a:extLst>
          </p:cNvPr>
          <p:cNvSpPr>
            <a:spLocks noGrp="1"/>
          </p:cNvSpPr>
          <p:nvPr>
            <p:ph type="dt" sz="half" idx="10"/>
          </p:nvPr>
        </p:nvSpPr>
        <p:spPr/>
        <p:txBody>
          <a:bodyPr/>
          <a:lstStyle>
            <a:lvl1pPr>
              <a:defRPr>
                <a:solidFill>
                  <a:schemeClr val="bg1"/>
                </a:solidFill>
              </a:defRPr>
            </a:lvl1pPr>
          </a:lstStyle>
          <a:p>
            <a:fld id="{8E9A8771-93B7-498D-A97B-CC10667CEB6A}" type="datetime1">
              <a:rPr lang="en-US" smtClean="0"/>
              <a:t>2/15/2023</a:t>
            </a:fld>
            <a:endParaRPr lang="en-US"/>
          </a:p>
        </p:txBody>
      </p:sp>
      <p:sp>
        <p:nvSpPr>
          <p:cNvPr id="5" name="Footer Placeholder 4">
            <a:extLst>
              <a:ext uri="{FF2B5EF4-FFF2-40B4-BE49-F238E27FC236}">
                <a16:creationId xmlns:a16="http://schemas.microsoft.com/office/drawing/2014/main" id="{E8B8BDB0-D0EE-4E92-BD7D-18A1F7552DD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7A3F7AC-E6F7-46DE-8D0C-D268FA08552E}"/>
              </a:ext>
            </a:extLst>
          </p:cNvPr>
          <p:cNvSpPr>
            <a:spLocks noGrp="1"/>
          </p:cNvSpPr>
          <p:nvPr>
            <p:ph type="sldNum" sz="quarter" idx="12"/>
          </p:nvPr>
        </p:nvSpPr>
        <p:spPr/>
        <p:txBody>
          <a:bodyPr/>
          <a:lstStyle>
            <a:lvl1pPr>
              <a:defRPr>
                <a:solidFill>
                  <a:schemeClr val="bg1"/>
                </a:solidFill>
              </a:defRPr>
            </a:lvl1pPr>
          </a:lstStyle>
          <a:p>
            <a:fld id="{640F676A-E80A-4FD0-BDA7-6DF11B8C118C}" type="slidenum">
              <a:rPr lang="en-US" smtClean="0"/>
              <a:pPr/>
              <a:t>‹#›</a:t>
            </a:fld>
            <a:endParaRPr lang="en-US"/>
          </a:p>
        </p:txBody>
      </p:sp>
      <p:pic>
        <p:nvPicPr>
          <p:cNvPr id="7" name="Picture 6">
            <a:extLst>
              <a:ext uri="{FF2B5EF4-FFF2-40B4-BE49-F238E27FC236}">
                <a16:creationId xmlns:a16="http://schemas.microsoft.com/office/drawing/2014/main" id="{622F4399-7402-48C2-B180-25633FA6D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327" y="649803"/>
            <a:ext cx="2005966" cy="1280160"/>
          </a:xfrm>
          <a:prstGeom prst="rect">
            <a:avLst/>
          </a:prstGeom>
        </p:spPr>
      </p:pic>
      <p:cxnSp>
        <p:nvCxnSpPr>
          <p:cNvPr id="11" name="Straight Connector 10">
            <a:extLst>
              <a:ext uri="{FF2B5EF4-FFF2-40B4-BE49-F238E27FC236}">
                <a16:creationId xmlns:a16="http://schemas.microsoft.com/office/drawing/2014/main" id="{16DDF405-2F4B-490F-BF97-E203D1A3E230}"/>
              </a:ext>
            </a:extLst>
          </p:cNvPr>
          <p:cNvCxnSpPr>
            <a:cxnSpLocks/>
          </p:cNvCxnSpPr>
          <p:nvPr userDrawn="1"/>
        </p:nvCxnSpPr>
        <p:spPr>
          <a:xfrm>
            <a:off x="1627372" y="2979203"/>
            <a:ext cx="6948818" cy="0"/>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4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E7900E1-7FDB-43EA-9D62-E0F47C1197EC}" type="datetimeFigureOut">
              <a:rPr lang="en-US" smtClean="0"/>
              <a:t>2/15/2023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EE21FE0-1965-4EA4-958B-B4BC61DCC939}"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descr="A close up of a hillside&#10;&#10;Description automatically generated">
            <a:extLst>
              <a:ext uri="{FF2B5EF4-FFF2-40B4-BE49-F238E27FC236}">
                <a16:creationId xmlns:a16="http://schemas.microsoft.com/office/drawing/2014/main" id="{F1056ECD-B074-4680-9975-FD5FE048D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
        <p:nvSpPr>
          <p:cNvPr id="6" name="TextBox 5">
            <a:extLst>
              <a:ext uri="{FF2B5EF4-FFF2-40B4-BE49-F238E27FC236}">
                <a16:creationId xmlns:a16="http://schemas.microsoft.com/office/drawing/2014/main" id="{CBA3036C-42C2-4EBD-9C8E-7B7F3A089DFA}"/>
              </a:ext>
            </a:extLst>
          </p:cNvPr>
          <p:cNvSpPr txBox="1"/>
          <p:nvPr/>
        </p:nvSpPr>
        <p:spPr>
          <a:xfrm>
            <a:off x="886696" y="1690258"/>
            <a:ext cx="3650672" cy="813749"/>
          </a:xfrm>
          <a:prstGeom prst="rect">
            <a:avLst/>
          </a:prstGeom>
          <a:noFill/>
        </p:spPr>
        <p:txBody>
          <a:bodyPr wrap="square" rtlCol="0">
            <a:spAutoFit/>
          </a:bodyPr>
          <a:lstStyle/>
          <a:p>
            <a:pPr algn="ctr">
              <a:lnSpc>
                <a:spcPts val="5625"/>
              </a:lnSpc>
            </a:pPr>
            <a:r>
              <a:rPr lang="en-US" sz="5400" b="1">
                <a:latin typeface="+mj-lt"/>
              </a:rPr>
              <a:t>THANK YOU</a:t>
            </a:r>
          </a:p>
        </p:txBody>
      </p:sp>
      <p:sp>
        <p:nvSpPr>
          <p:cNvPr id="4" name="Picture Placeholder 3">
            <a:extLst>
              <a:ext uri="{FF2B5EF4-FFF2-40B4-BE49-F238E27FC236}">
                <a16:creationId xmlns:a16="http://schemas.microsoft.com/office/drawing/2014/main" id="{3F5AAB11-65B1-4B7E-B747-AD18A604E541}"/>
              </a:ext>
            </a:extLst>
          </p:cNvPr>
          <p:cNvSpPr>
            <a:spLocks noGrp="1"/>
          </p:cNvSpPr>
          <p:nvPr>
            <p:ph type="pic" sz="quarter" idx="10" hasCustomPrompt="1"/>
          </p:nvPr>
        </p:nvSpPr>
        <p:spPr>
          <a:xfrm>
            <a:off x="5216129" y="985838"/>
            <a:ext cx="2796778" cy="2443162"/>
          </a:xfrm>
        </p:spPr>
        <p:txBody>
          <a:bodyPr/>
          <a:lstStyle>
            <a:lvl1pPr marL="0" indent="0" algn="ctr">
              <a:buFontTx/>
              <a:buNone/>
              <a:defRPr/>
            </a:lvl1pPr>
          </a:lstStyle>
          <a:p>
            <a:r>
              <a:rPr lang="en-US"/>
              <a:t>Add logo(s)</a:t>
            </a:r>
          </a:p>
        </p:txBody>
      </p:sp>
    </p:spTree>
    <p:extLst>
      <p:ext uri="{BB962C8B-B14F-4D97-AF65-F5344CB8AC3E}">
        <p14:creationId xmlns:p14="http://schemas.microsoft.com/office/powerpoint/2010/main" val="4166141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Thank You CCHS logo">
    <p:spTree>
      <p:nvGrpSpPr>
        <p:cNvPr id="1" name=""/>
        <p:cNvGrpSpPr/>
        <p:nvPr/>
      </p:nvGrpSpPr>
      <p:grpSpPr>
        <a:xfrm>
          <a:off x="0" y="0"/>
          <a:ext cx="0" cy="0"/>
          <a:chOff x="0" y="0"/>
          <a:chExt cx="0" cy="0"/>
        </a:xfrm>
      </p:grpSpPr>
      <p:pic>
        <p:nvPicPr>
          <p:cNvPr id="3" name="Picture 2" descr="A close up of a hillside&#10;&#10;Description automatically generated">
            <a:extLst>
              <a:ext uri="{FF2B5EF4-FFF2-40B4-BE49-F238E27FC236}">
                <a16:creationId xmlns:a16="http://schemas.microsoft.com/office/drawing/2014/main" id="{F1056ECD-B074-4680-9975-FD5FE048D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
        <p:nvSpPr>
          <p:cNvPr id="6" name="TextBox 5">
            <a:extLst>
              <a:ext uri="{FF2B5EF4-FFF2-40B4-BE49-F238E27FC236}">
                <a16:creationId xmlns:a16="http://schemas.microsoft.com/office/drawing/2014/main" id="{CBA3036C-42C2-4EBD-9C8E-7B7F3A089DFA}"/>
              </a:ext>
            </a:extLst>
          </p:cNvPr>
          <p:cNvSpPr txBox="1"/>
          <p:nvPr/>
        </p:nvSpPr>
        <p:spPr>
          <a:xfrm>
            <a:off x="886696" y="1690258"/>
            <a:ext cx="3650672" cy="813749"/>
          </a:xfrm>
          <a:prstGeom prst="rect">
            <a:avLst/>
          </a:prstGeom>
          <a:noFill/>
        </p:spPr>
        <p:txBody>
          <a:bodyPr wrap="square" rtlCol="0">
            <a:spAutoFit/>
          </a:bodyPr>
          <a:lstStyle/>
          <a:p>
            <a:pPr algn="ctr">
              <a:lnSpc>
                <a:spcPts val="5625"/>
              </a:lnSpc>
            </a:pPr>
            <a:r>
              <a:rPr lang="en-US" sz="5400" b="1">
                <a:latin typeface="+mj-lt"/>
              </a:rPr>
              <a:t>THANK YOU</a:t>
            </a:r>
          </a:p>
        </p:txBody>
      </p:sp>
      <p:pic>
        <p:nvPicPr>
          <p:cNvPr id="8" name="Picture 7">
            <a:extLst>
              <a:ext uri="{FF2B5EF4-FFF2-40B4-BE49-F238E27FC236}">
                <a16:creationId xmlns:a16="http://schemas.microsoft.com/office/drawing/2014/main" id="{E1C0AB48-E9CD-40B7-97A3-5C61BA84E5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4064" y="922160"/>
            <a:ext cx="2407163" cy="1536195"/>
          </a:xfrm>
          <a:prstGeom prst="rect">
            <a:avLst/>
          </a:prstGeom>
        </p:spPr>
      </p:pic>
    </p:spTree>
    <p:extLst>
      <p:ext uri="{BB962C8B-B14F-4D97-AF65-F5344CB8AC3E}">
        <p14:creationId xmlns:p14="http://schemas.microsoft.com/office/powerpoint/2010/main" val="1269663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wo column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610ED9-20A1-4574-851D-B1AB5FF679DC}"/>
              </a:ext>
            </a:extLst>
          </p:cNvPr>
          <p:cNvPicPr>
            <a:picLocks noChangeAspect="1"/>
          </p:cNvPicPr>
          <p:nvPr userDrawn="1"/>
        </p:nvPicPr>
        <p:blipFill>
          <a:blip r:embed="rId2"/>
          <a:stretch>
            <a:fillRect/>
          </a:stretch>
        </p:blipFill>
        <p:spPr>
          <a:xfrm>
            <a:off x="0" y="1"/>
            <a:ext cx="9144000" cy="6857999"/>
          </a:xfrm>
          <a:prstGeom prst="rect">
            <a:avLst/>
          </a:prstGeom>
        </p:spPr>
      </p:pic>
      <p:sp>
        <p:nvSpPr>
          <p:cNvPr id="7" name="Text Placeholder 6"/>
          <p:cNvSpPr>
            <a:spLocks noGrp="1"/>
          </p:cNvSpPr>
          <p:nvPr>
            <p:ph type="body" sz="quarter" idx="10" hasCustomPrompt="1"/>
          </p:nvPr>
        </p:nvSpPr>
        <p:spPr>
          <a:xfrm>
            <a:off x="304800" y="304800"/>
            <a:ext cx="8610600" cy="838200"/>
          </a:xfrm>
        </p:spPr>
        <p:txBody>
          <a:bodyPr>
            <a:normAutofit/>
          </a:bodyPr>
          <a:lstStyle>
            <a:lvl1pPr marL="0" indent="0" algn="ctr">
              <a:buNone/>
              <a:defRPr lang="en-US" sz="3000" b="1" kern="1200" baseline="0" dirty="0">
                <a:solidFill>
                  <a:srgbClr val="02618D"/>
                </a:solidFill>
                <a:effectLst/>
                <a:latin typeface="+mj-lt"/>
                <a:ea typeface="+mn-ea"/>
                <a:cs typeface="Calibri" panose="020F0502020204030204" pitchFamily="34" charset="0"/>
              </a:defRPr>
            </a:lvl1pPr>
          </a:lstStyle>
          <a:p>
            <a:pPr lvl="0"/>
            <a:r>
              <a:rPr lang="en-US"/>
              <a:t>SLIDE TITLE</a:t>
            </a:r>
          </a:p>
        </p:txBody>
      </p:sp>
      <p:sp>
        <p:nvSpPr>
          <p:cNvPr id="9" name="Text Placeholder 8"/>
          <p:cNvSpPr>
            <a:spLocks noGrp="1"/>
          </p:cNvSpPr>
          <p:nvPr>
            <p:ph type="body" sz="quarter" idx="11"/>
          </p:nvPr>
        </p:nvSpPr>
        <p:spPr>
          <a:xfrm>
            <a:off x="304800" y="1362077"/>
            <a:ext cx="8610600" cy="4810125"/>
          </a:xfrm>
        </p:spPr>
        <p:txBody>
          <a:bodyPr numCol="2">
            <a:normAutofit/>
          </a:bodyPr>
          <a:lstStyle>
            <a:lvl1pPr>
              <a:defRPr sz="2700"/>
            </a:lvl1pPr>
          </a:lstStyle>
          <a:p>
            <a:pPr lvl="0"/>
            <a:r>
              <a:rPr lang="en-US"/>
              <a:t>Click to edit Master text styles</a:t>
            </a:r>
          </a:p>
        </p:txBody>
      </p:sp>
    </p:spTree>
    <p:extLst>
      <p:ext uri="{BB962C8B-B14F-4D97-AF65-F5344CB8AC3E}">
        <p14:creationId xmlns:p14="http://schemas.microsoft.com/office/powerpoint/2010/main" val="4226684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057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2" descr="C:\Users\Nicole Shorter\Documents\Hospital\Images\shutterstock_10552783_small.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5600"/>
                    </a14:imgEffect>
                    <a14:imgEffect>
                      <a14:saturation sat="108000"/>
                    </a14:imgEffect>
                    <a14:imgEffect>
                      <a14:brightnessContrast bright="15000"/>
                    </a14:imgEffect>
                  </a14:imgLayer>
                </a14:imgProps>
              </a:ext>
              <a:ext uri="{28A0092B-C50C-407E-A947-70E740481C1C}">
                <a14:useLocalDpi xmlns:a14="http://schemas.microsoft.com/office/drawing/2010/main"/>
              </a:ext>
            </a:extLst>
          </a:blip>
          <a:srcRect l="5477" r="5264"/>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0" y="5704969"/>
            <a:ext cx="1323222" cy="803496"/>
          </a:xfrm>
          <a:prstGeom prst="rect">
            <a:avLst/>
          </a:prstGeom>
        </p:spPr>
      </p:pic>
      <p:sp>
        <p:nvSpPr>
          <p:cNvPr id="8" name="Rectangle 7"/>
          <p:cNvSpPr/>
          <p:nvPr userDrawn="1"/>
        </p:nvSpPr>
        <p:spPr>
          <a:xfrm>
            <a:off x="-1" y="1143000"/>
            <a:ext cx="9144001" cy="2819400"/>
          </a:xfrm>
          <a:prstGeom prst="rect">
            <a:avLst/>
          </a:prstGeom>
          <a:solidFill>
            <a:schemeClr val="bg1">
              <a:alpha val="4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950" b="1" dirty="0">
              <a:effectLst>
                <a:outerShdw blurRad="38100" dist="38100" dir="2700000" algn="tl">
                  <a:srgbClr val="000000">
                    <a:alpha val="43137"/>
                  </a:srgbClr>
                </a:outerShdw>
              </a:effectLst>
            </a:endParaRPr>
          </a:p>
        </p:txBody>
      </p:sp>
      <p:sp>
        <p:nvSpPr>
          <p:cNvPr id="4" name="Text Placeholder 3"/>
          <p:cNvSpPr>
            <a:spLocks noGrp="1"/>
          </p:cNvSpPr>
          <p:nvPr>
            <p:ph type="body" sz="quarter" idx="10" hasCustomPrompt="1"/>
          </p:nvPr>
        </p:nvSpPr>
        <p:spPr>
          <a:xfrm>
            <a:off x="322264" y="4572000"/>
            <a:ext cx="8669337" cy="990600"/>
          </a:xfrm>
          <a:prstGeom prst="rect">
            <a:avLst/>
          </a:prstGeom>
        </p:spPr>
        <p:txBody>
          <a:bodyPr>
            <a:normAutofit/>
          </a:bodyPr>
          <a:lstStyle>
            <a:lvl1pPr marL="85725" indent="0" algn="r">
              <a:buFontTx/>
              <a:buNone/>
              <a:defRPr sz="2100" b="1" i="1" baseline="0">
                <a:solidFill>
                  <a:schemeClr val="bg1"/>
                </a:solidFill>
                <a:effectLst>
                  <a:outerShdw blurRad="38100" dist="38100" dir="2700000" algn="tl">
                    <a:srgbClr val="000000">
                      <a:alpha val="43137"/>
                    </a:srgbClr>
                  </a:outerShdw>
                </a:effectLst>
              </a:defRPr>
            </a:lvl1pPr>
          </a:lstStyle>
          <a:p>
            <a:pPr lvl="0"/>
            <a:r>
              <a:rPr lang="en-US"/>
              <a:t>Name, title</a:t>
            </a:r>
          </a:p>
          <a:p>
            <a:pPr lvl="0"/>
            <a:r>
              <a:rPr lang="en-US"/>
              <a:t>Division/organization </a:t>
            </a:r>
          </a:p>
        </p:txBody>
      </p:sp>
      <p:sp>
        <p:nvSpPr>
          <p:cNvPr id="11" name="Text Placeholder 10"/>
          <p:cNvSpPr>
            <a:spLocks noGrp="1"/>
          </p:cNvSpPr>
          <p:nvPr>
            <p:ph type="body" sz="quarter" idx="11" hasCustomPrompt="1"/>
          </p:nvPr>
        </p:nvSpPr>
        <p:spPr>
          <a:xfrm>
            <a:off x="228600" y="1447800"/>
            <a:ext cx="8763000" cy="2286000"/>
          </a:xfrm>
          <a:prstGeom prst="rect">
            <a:avLst/>
          </a:prstGeom>
        </p:spPr>
        <p:txBody>
          <a:bodyPr anchor="ctr">
            <a:normAutofit/>
          </a:bodyPr>
          <a:lstStyle>
            <a:lvl1pPr marL="3572" indent="0" algn="ctr">
              <a:buFontTx/>
              <a:buNone/>
              <a:defRPr sz="495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PRESENTATION TITLE</a:t>
            </a:r>
          </a:p>
        </p:txBody>
      </p:sp>
    </p:spTree>
    <p:extLst>
      <p:ext uri="{BB962C8B-B14F-4D97-AF65-F5344CB8AC3E}">
        <p14:creationId xmlns:p14="http://schemas.microsoft.com/office/powerpoint/2010/main" val="3647233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Word Slide - dark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6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609600" y="609600"/>
            <a:ext cx="8001000" cy="5638800"/>
          </a:xfrm>
          <a:prstGeom prst="rect">
            <a:avLst/>
          </a:prstGeom>
        </p:spPr>
        <p:txBody>
          <a:bodyPr anchor="ctr">
            <a:normAutofit/>
          </a:bodyPr>
          <a:lstStyle>
            <a:lvl1pPr marL="3572" indent="0" algn="r">
              <a:lnSpc>
                <a:spcPts val="6375"/>
              </a:lnSpc>
              <a:spcBef>
                <a:spcPts val="0"/>
              </a:spcBef>
              <a:buFontTx/>
              <a:buNone/>
              <a:defRPr sz="720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or </a:t>
            </a:r>
            <a:br>
              <a:rPr lang="en-US"/>
            </a:br>
            <a:r>
              <a:rPr lang="en-US"/>
              <a:t>phrase</a:t>
            </a:r>
          </a:p>
        </p:txBody>
      </p:sp>
      <p:sp>
        <p:nvSpPr>
          <p:cNvPr id="4" name="TextBox 3">
            <a:extLst>
              <a:ext uri="{FF2B5EF4-FFF2-40B4-BE49-F238E27FC236}">
                <a16:creationId xmlns:a16="http://schemas.microsoft.com/office/drawing/2014/main" id="{4230D6BD-3133-4BDD-AAD0-52151B5442C3}"/>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809858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Word Slide - light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A4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609600" y="609600"/>
            <a:ext cx="8001000" cy="5638800"/>
          </a:xfrm>
          <a:prstGeom prst="rect">
            <a:avLst/>
          </a:prstGeom>
        </p:spPr>
        <p:txBody>
          <a:bodyPr anchor="ctr">
            <a:normAutofit/>
          </a:bodyPr>
          <a:lstStyle>
            <a:lvl1pPr marL="3572" indent="0" algn="r">
              <a:lnSpc>
                <a:spcPts val="6375"/>
              </a:lnSpc>
              <a:spcBef>
                <a:spcPts val="0"/>
              </a:spcBef>
              <a:buFontTx/>
              <a:buNone/>
              <a:defRPr sz="720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or </a:t>
            </a:r>
            <a:br>
              <a:rPr lang="en-US"/>
            </a:br>
            <a:r>
              <a:rPr lang="en-US"/>
              <a:t>phrase</a:t>
            </a:r>
          </a:p>
        </p:txBody>
      </p:sp>
      <p:sp>
        <p:nvSpPr>
          <p:cNvPr id="4" name="TextBox 3">
            <a:extLst>
              <a:ext uri="{FF2B5EF4-FFF2-40B4-BE49-F238E27FC236}">
                <a16:creationId xmlns:a16="http://schemas.microsoft.com/office/drawing/2014/main" id="{2BD8C1C4-46CB-4FEB-9EDF-D847674CA536}"/>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954544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xt &amp; mountain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7662" b="43535"/>
          <a:stretch/>
        </p:blipFill>
        <p:spPr>
          <a:xfrm>
            <a:off x="-8906" y="2667000"/>
            <a:ext cx="9138205" cy="4191000"/>
          </a:xfrm>
          <a:prstGeom prst="rect">
            <a:avLst/>
          </a:prstGeom>
        </p:spPr>
      </p:pic>
      <p:sp>
        <p:nvSpPr>
          <p:cNvPr id="5" name="Text Placeholder 2"/>
          <p:cNvSpPr>
            <a:spLocks noGrp="1"/>
          </p:cNvSpPr>
          <p:nvPr>
            <p:ph type="body" sz="quarter" idx="10" hasCustomPrompt="1"/>
          </p:nvPr>
        </p:nvSpPr>
        <p:spPr>
          <a:xfrm>
            <a:off x="609600" y="609600"/>
            <a:ext cx="8001000" cy="5638800"/>
          </a:xfrm>
          <a:prstGeom prst="rect">
            <a:avLst/>
          </a:prstGeom>
        </p:spPr>
        <p:txBody>
          <a:bodyPr anchor="t">
            <a:normAutofit/>
          </a:bodyPr>
          <a:lstStyle>
            <a:lvl1pPr marL="347663" indent="-344091" algn="l">
              <a:lnSpc>
                <a:spcPts val="6375"/>
              </a:lnSpc>
              <a:spcBef>
                <a:spcPts val="0"/>
              </a:spcBef>
              <a:buFont typeface="Arial" panose="020B0604020202020204" pitchFamily="34" charset="0"/>
              <a:buChar char="•"/>
              <a:defRPr sz="4500" b="1" baseline="0">
                <a:solidFill>
                  <a:srgbClr val="5B6C30"/>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phrase or</a:t>
            </a:r>
          </a:p>
          <a:p>
            <a:pPr lvl="0"/>
            <a:r>
              <a:rPr lang="en-US"/>
              <a:t>Short bullets</a:t>
            </a:r>
          </a:p>
        </p:txBody>
      </p:sp>
      <p:sp>
        <p:nvSpPr>
          <p:cNvPr id="4" name="TextBox 3">
            <a:extLst>
              <a:ext uri="{FF2B5EF4-FFF2-40B4-BE49-F238E27FC236}">
                <a16:creationId xmlns:a16="http://schemas.microsoft.com/office/drawing/2014/main" id="{7B313339-EB42-48A8-8F51-4F8D34C0D5AD}"/>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844126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_option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2" name="Title 1"/>
          <p:cNvSpPr>
            <a:spLocks noGrp="1"/>
          </p:cNvSpPr>
          <p:nvPr>
            <p:ph type="title"/>
          </p:nvPr>
        </p:nvSpPr>
        <p:spPr>
          <a:xfrm>
            <a:off x="457200" y="274638"/>
            <a:ext cx="8153400" cy="1143000"/>
          </a:xfrm>
          <a:prstGeom prst="rect">
            <a:avLst/>
          </a:prstGeom>
        </p:spPr>
        <p:txBody>
          <a:bodyPr/>
          <a:lstStyle>
            <a:lvl1pPr>
              <a:defRPr b="0">
                <a:solidFill>
                  <a:srgbClr val="5B6C30"/>
                </a:solidFill>
              </a:defRPr>
            </a:lvl1pPr>
          </a:lstStyle>
          <a:p>
            <a:r>
              <a:rPr lang="en-US"/>
              <a:t>Click to edit Master title style</a:t>
            </a:r>
          </a:p>
        </p:txBody>
      </p:sp>
      <p:sp>
        <p:nvSpPr>
          <p:cNvPr id="3" name="Content Placeholder 2"/>
          <p:cNvSpPr>
            <a:spLocks noGrp="1"/>
          </p:cNvSpPr>
          <p:nvPr>
            <p:ph idx="1"/>
          </p:nvPr>
        </p:nvSpPr>
        <p:spPr>
          <a:xfrm>
            <a:off x="457200" y="1600200"/>
            <a:ext cx="8153400" cy="4800600"/>
          </a:xfrm>
          <a:prstGeom prst="rect">
            <a:avLst/>
          </a:prstGeom>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A75B253-9F17-44A3-B3A1-73279ABA3B63}"/>
              </a:ext>
            </a:extLst>
          </p:cNvPr>
          <p:cNvSpPr txBox="1"/>
          <p:nvPr userDrawn="1"/>
        </p:nvSpPr>
        <p:spPr>
          <a:xfrm>
            <a:off x="8458200" y="65502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8084111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_Title and Content_opti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a:prstGeom prst="rect">
            <a:avLst/>
          </a:prstGeom>
        </p:spPr>
        <p:txBody>
          <a:bodyPr/>
          <a:lstStyle>
            <a:lvl1pPr>
              <a:defRPr b="0">
                <a:solidFill>
                  <a:srgbClr val="5B6C30"/>
                </a:solidFill>
              </a:defRPr>
            </a:lvl1pPr>
          </a:lstStyle>
          <a:p>
            <a:r>
              <a:rPr lang="en-US"/>
              <a:t>Click to edit Master title style</a:t>
            </a:r>
          </a:p>
        </p:txBody>
      </p:sp>
      <p:sp>
        <p:nvSpPr>
          <p:cNvPr id="3" name="Content Placeholder 2"/>
          <p:cNvSpPr>
            <a:spLocks noGrp="1"/>
          </p:cNvSpPr>
          <p:nvPr>
            <p:ph idx="1"/>
          </p:nvPr>
        </p:nvSpPr>
        <p:spPr>
          <a:xfrm>
            <a:off x="457200" y="1600200"/>
            <a:ext cx="8153400" cy="4800600"/>
          </a:xfrm>
          <a:prstGeom prst="rect">
            <a:avLst/>
          </a:prstGeom>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07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E7900E1-7FDB-43EA-9D62-E0F47C1197EC}"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EE21FE0-1965-4EA4-958B-B4BC61DCC93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_option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5" name="Picture Placeholder 3">
            <a:extLst>
              <a:ext uri="{FF2B5EF4-FFF2-40B4-BE49-F238E27FC236}">
                <a16:creationId xmlns:a16="http://schemas.microsoft.com/office/drawing/2014/main" id="{ED91DED5-6C13-40C5-8B33-B81C46FA2270}"/>
              </a:ext>
            </a:extLst>
          </p:cNvPr>
          <p:cNvSpPr>
            <a:spLocks noGrp="1"/>
          </p:cNvSpPr>
          <p:nvPr>
            <p:ph type="pic" sz="quarter" idx="10" hasCustomPrompt="1"/>
          </p:nvPr>
        </p:nvSpPr>
        <p:spPr>
          <a:xfrm>
            <a:off x="1371600" y="304800"/>
            <a:ext cx="6400800" cy="4572000"/>
          </a:xfrm>
          <a:prstGeom prst="rect">
            <a:avLst/>
          </a:prstGeom>
        </p:spPr>
        <p:txBody>
          <a:bodyPr anchor="ctr"/>
          <a:lstStyle>
            <a:lvl1pPr marL="85725" indent="0" algn="ctr">
              <a:buFontTx/>
              <a:buNone/>
              <a:defRPr b="1" baseline="0"/>
            </a:lvl1pPr>
          </a:lstStyle>
          <a:p>
            <a:r>
              <a:rPr lang="en-US" dirty="0"/>
              <a:t>Insert a picture, without covering the mountains. </a:t>
            </a:r>
          </a:p>
        </p:txBody>
      </p:sp>
      <p:sp>
        <p:nvSpPr>
          <p:cNvPr id="6" name="TextBox 5">
            <a:extLst>
              <a:ext uri="{FF2B5EF4-FFF2-40B4-BE49-F238E27FC236}">
                <a16:creationId xmlns:a16="http://schemas.microsoft.com/office/drawing/2014/main" id="{37C31BD9-3F59-4536-A279-DAA542EE617A}"/>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1950106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ull picture slide">
    <p:spTree>
      <p:nvGrpSpPr>
        <p:cNvPr id="1" name=""/>
        <p:cNvGrpSpPr/>
        <p:nvPr/>
      </p:nvGrpSpPr>
      <p:grpSpPr>
        <a:xfrm>
          <a:off x="0" y="0"/>
          <a:ext cx="0" cy="0"/>
          <a:chOff x="0" y="0"/>
          <a:chExt cx="0" cy="0"/>
        </a:xfrm>
      </p:grpSpPr>
      <p:sp>
        <p:nvSpPr>
          <p:cNvPr id="2" name="Picture Placeholder 3"/>
          <p:cNvSpPr>
            <a:spLocks noGrp="1"/>
          </p:cNvSpPr>
          <p:nvPr>
            <p:ph type="pic" sz="quarter" idx="10" hasCustomPrompt="1"/>
          </p:nvPr>
        </p:nvSpPr>
        <p:spPr>
          <a:xfrm>
            <a:off x="0" y="0"/>
            <a:ext cx="9144000" cy="6858000"/>
          </a:xfrm>
          <a:prstGeom prst="rect">
            <a:avLst/>
          </a:prstGeom>
        </p:spPr>
        <p:txBody>
          <a:bodyPr anchor="ctr"/>
          <a:lstStyle>
            <a:lvl1pPr marL="85725" indent="0" algn="ctr">
              <a:buFontTx/>
              <a:buNone/>
              <a:defRPr b="1" baseline="0"/>
            </a:lvl1pPr>
          </a:lstStyle>
          <a:p>
            <a:r>
              <a:rPr lang="en-US" dirty="0"/>
              <a:t>Use this layout option for full screen photos and no words</a:t>
            </a:r>
          </a:p>
        </p:txBody>
      </p:sp>
      <p:sp>
        <p:nvSpPr>
          <p:cNvPr id="3" name="TextBox 2">
            <a:extLst>
              <a:ext uri="{FF2B5EF4-FFF2-40B4-BE49-F238E27FC236}">
                <a16:creationId xmlns:a16="http://schemas.microsoft.com/office/drawing/2014/main" id="{6F605515-B169-44F9-A165-14497666C131}"/>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604770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13C0D-C82B-42FD-8E9B-53E73416672E}"/>
              </a:ext>
            </a:extLst>
          </p:cNvPr>
          <p:cNvSpPr txBox="1"/>
          <p:nvPr userDrawn="1"/>
        </p:nvSpPr>
        <p:spPr>
          <a:xfrm>
            <a:off x="8458200" y="65502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223857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Envision Health ligh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F63D1-BF23-468B-B69C-0F10B50A8AC9}"/>
              </a:ext>
            </a:extLst>
          </p:cNvPr>
          <p:cNvPicPr>
            <a:picLocks noChangeAspect="1"/>
          </p:cNvPicPr>
          <p:nvPr userDrawn="1"/>
        </p:nvPicPr>
        <p:blipFill>
          <a:blip r:embed="rId2"/>
          <a:stretch>
            <a:fillRect/>
          </a:stretch>
        </p:blipFill>
        <p:spPr>
          <a:xfrm>
            <a:off x="0" y="1"/>
            <a:ext cx="9144000" cy="6857999"/>
          </a:xfrm>
          <a:prstGeom prst="rect">
            <a:avLst/>
          </a:prstGeom>
        </p:spPr>
      </p:pic>
      <p:sp>
        <p:nvSpPr>
          <p:cNvPr id="3" name="TextBox 2">
            <a:extLst>
              <a:ext uri="{FF2B5EF4-FFF2-40B4-BE49-F238E27FC236}">
                <a16:creationId xmlns:a16="http://schemas.microsoft.com/office/drawing/2014/main" id="{55907237-5581-4C6A-B5DF-2C8D765879E4}"/>
              </a:ext>
            </a:extLst>
          </p:cNvPr>
          <p:cNvSpPr txBox="1"/>
          <p:nvPr userDrawn="1"/>
        </p:nvSpPr>
        <p:spPr>
          <a:xfrm>
            <a:off x="8458200" y="6400800"/>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1844495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1864-81B8-464A-880E-0E1F56C3E0DF}"/>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lvl1pPr>
              <a:defRPr lang="en-US" dirty="0">
                <a:solidFill>
                  <a:srgbClr val="5B6C30"/>
                </a:solidFill>
              </a:defRPr>
            </a:lvl1pPr>
          </a:lstStyle>
          <a:p>
            <a:pPr lvl="0"/>
            <a:endParaRPr lang="en-US" dirty="0"/>
          </a:p>
        </p:txBody>
      </p:sp>
      <p:sp>
        <p:nvSpPr>
          <p:cNvPr id="3" name="Content Placeholder 2">
            <a:extLst>
              <a:ext uri="{FF2B5EF4-FFF2-40B4-BE49-F238E27FC236}">
                <a16:creationId xmlns:a16="http://schemas.microsoft.com/office/drawing/2014/main" id="{81AB1F13-6208-47DA-9AAF-0FA540313E02}"/>
              </a:ext>
            </a:extLst>
          </p:cNvPr>
          <p:cNvSpPr>
            <a:spLocks noGrp="1"/>
          </p:cNvSpPr>
          <p:nvPr>
            <p:ph sz="half" idx="1"/>
          </p:nvPr>
        </p:nvSpPr>
        <p:spPr>
          <a:xfrm>
            <a:off x="457200" y="1825625"/>
            <a:ext cx="405765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586650-4708-4D3A-A72F-595D58703F08}"/>
              </a:ext>
            </a:extLst>
          </p:cNvPr>
          <p:cNvSpPr>
            <a:spLocks noGrp="1"/>
          </p:cNvSpPr>
          <p:nvPr>
            <p:ph sz="half" idx="2"/>
          </p:nvPr>
        </p:nvSpPr>
        <p:spPr>
          <a:xfrm>
            <a:off x="4629150" y="1825625"/>
            <a:ext cx="40576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0D28BBDF-1454-427E-8E3A-66E33B6CEA35}"/>
              </a:ext>
            </a:extLst>
          </p:cNvPr>
          <p:cNvSpPr txBox="1">
            <a:spLocks/>
          </p:cNvSpPr>
          <p:nvPr userDrawn="1"/>
        </p:nvSpPr>
        <p:spPr>
          <a:xfrm>
            <a:off x="457200" y="274638"/>
            <a:ext cx="8305800" cy="11430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b="1" kern="1200" cap="none" spc="-100" baseline="0">
                <a:ln>
                  <a:noFill/>
                </a:ln>
                <a:solidFill>
                  <a:srgbClr val="02618D"/>
                </a:solidFill>
                <a:effectLst/>
                <a:latin typeface="Calibri" panose="020F0502020204030204" pitchFamily="34" charset="0"/>
                <a:ea typeface="+mj-ea"/>
                <a:cs typeface="Calibri" panose="020F0502020204030204" pitchFamily="34" charset="0"/>
              </a:defRPr>
            </a:lvl1pPr>
          </a:lstStyle>
          <a:p>
            <a:endParaRPr lang="en-US" sz="3450" dirty="0"/>
          </a:p>
        </p:txBody>
      </p:sp>
    </p:spTree>
    <p:extLst>
      <p:ext uri="{BB962C8B-B14F-4D97-AF65-F5344CB8AC3E}">
        <p14:creationId xmlns:p14="http://schemas.microsoft.com/office/powerpoint/2010/main" val="2178699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EEE6ED-6365-49C7-A463-F3437BCE4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2" name="Title 1">
            <a:extLst>
              <a:ext uri="{FF2B5EF4-FFF2-40B4-BE49-F238E27FC236}">
                <a16:creationId xmlns:a16="http://schemas.microsoft.com/office/drawing/2014/main" id="{253494B8-5BBA-406E-BA2E-A6FB56B13784}"/>
              </a:ext>
            </a:extLst>
          </p:cNvPr>
          <p:cNvSpPr>
            <a:spLocks noGrp="1"/>
          </p:cNvSpPr>
          <p:nvPr>
            <p:ph type="title"/>
          </p:nvPr>
        </p:nvSpPr>
        <p:spPr>
          <a:xfrm>
            <a:off x="623888" y="1709739"/>
            <a:ext cx="7886700" cy="2852737"/>
          </a:xfrm>
          <a:prstGeom prst="rect">
            <a:avLst/>
          </a:prstGeom>
        </p:spPr>
        <p:txBody>
          <a:bodyPr anchor="b"/>
          <a:lstStyle>
            <a:lvl1pPr>
              <a:defRPr sz="4500"/>
            </a:lvl1pPr>
          </a:lstStyle>
          <a:p>
            <a:endParaRPr lang="en-US" dirty="0"/>
          </a:p>
        </p:txBody>
      </p:sp>
      <p:sp>
        <p:nvSpPr>
          <p:cNvPr id="3" name="Text Placeholder 2">
            <a:extLst>
              <a:ext uri="{FF2B5EF4-FFF2-40B4-BE49-F238E27FC236}">
                <a16:creationId xmlns:a16="http://schemas.microsoft.com/office/drawing/2014/main" id="{B675CBB0-2B90-4B3D-9271-15B93179111E}"/>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5" name="TextBox 4">
            <a:extLst>
              <a:ext uri="{FF2B5EF4-FFF2-40B4-BE49-F238E27FC236}">
                <a16:creationId xmlns:a16="http://schemas.microsoft.com/office/drawing/2014/main" id="{9CF94BC6-8873-4F10-A3F6-E7BC3332D551}"/>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68593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1A9B-0D4D-4AA9-91B0-4B232FE06A68}"/>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lvl1pPr>
              <a:defRPr lang="en-US" dirty="0">
                <a:solidFill>
                  <a:srgbClr val="5B6C30"/>
                </a:solidFill>
              </a:defRPr>
            </a:lvl1pPr>
          </a:lstStyle>
          <a:p>
            <a:pPr lvl="0"/>
            <a:endParaRPr lang="en-US" dirty="0"/>
          </a:p>
        </p:txBody>
      </p:sp>
    </p:spTree>
    <p:extLst>
      <p:ext uri="{BB962C8B-B14F-4D97-AF65-F5344CB8AC3E}">
        <p14:creationId xmlns:p14="http://schemas.microsoft.com/office/powerpoint/2010/main" val="1424771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4353464"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4353464"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267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602" b="11043"/>
          <a:stretch/>
        </p:blipFill>
        <p:spPr>
          <a:xfrm>
            <a:off x="-8061" y="-1"/>
            <a:ext cx="9152061" cy="6858001"/>
          </a:xfrm>
          <a:prstGeom prst="rect">
            <a:avLst/>
          </a:prstGeom>
        </p:spPr>
      </p:pic>
      <p:sp>
        <p:nvSpPr>
          <p:cNvPr id="6" name="Oval 5">
            <a:extLst>
              <a:ext uri="{FF2B5EF4-FFF2-40B4-BE49-F238E27FC236}">
                <a16:creationId xmlns:a16="http://schemas.microsoft.com/office/drawing/2014/main" id="{9FE81D65-A90A-46A6-B68E-641EB0EDEF73}"/>
              </a:ext>
            </a:extLst>
          </p:cNvPr>
          <p:cNvSpPr/>
          <p:nvPr userDrawn="1"/>
        </p:nvSpPr>
        <p:spPr>
          <a:xfrm>
            <a:off x="1354307" y="295711"/>
            <a:ext cx="4800600" cy="6126480"/>
          </a:xfrm>
          <a:prstGeom prst="ellipse">
            <a:avLst/>
          </a:prstGeom>
          <a:solidFill>
            <a:srgbClr val="FFFFFF">
              <a:alpha val="43137"/>
            </a:srgbClr>
          </a:solidFill>
          <a:ln w="254000">
            <a:solidFill>
              <a:srgbClr val="F79646">
                <a:alpha val="68627"/>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11" name="Picture 10">
            <a:extLst>
              <a:ext uri="{FF2B5EF4-FFF2-40B4-BE49-F238E27FC236}">
                <a16:creationId xmlns:a16="http://schemas.microsoft.com/office/drawing/2014/main" id="{BE7C9CE4-FAAF-4823-B775-3C904970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890" y="5318851"/>
            <a:ext cx="1536193" cy="1097280"/>
          </a:xfrm>
          <a:prstGeom prst="rect">
            <a:avLst/>
          </a:prstGeom>
        </p:spPr>
      </p:pic>
      <p:sp>
        <p:nvSpPr>
          <p:cNvPr id="10" name="Text Placeholder 9"/>
          <p:cNvSpPr>
            <a:spLocks noGrp="1"/>
          </p:cNvSpPr>
          <p:nvPr>
            <p:ph type="body" sz="quarter" idx="10" hasCustomPrompt="1"/>
          </p:nvPr>
        </p:nvSpPr>
        <p:spPr>
          <a:xfrm>
            <a:off x="1572935" y="2438402"/>
            <a:ext cx="4198690" cy="974725"/>
          </a:xfrm>
        </p:spPr>
        <p:txBody>
          <a:bodyPr>
            <a:noAutofit/>
          </a:bodyPr>
          <a:lstStyle>
            <a:lvl1pPr marL="85725" indent="0" algn="r">
              <a:buFontTx/>
              <a:buNone/>
              <a:defRPr sz="4500" b="1" i="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dirty="0"/>
              <a:t>Title</a:t>
            </a:r>
          </a:p>
        </p:txBody>
      </p:sp>
      <p:sp>
        <p:nvSpPr>
          <p:cNvPr id="12" name="Text Placeholder 11"/>
          <p:cNvSpPr>
            <a:spLocks noGrp="1"/>
          </p:cNvSpPr>
          <p:nvPr>
            <p:ph type="body" sz="quarter" idx="11" hasCustomPrompt="1"/>
          </p:nvPr>
        </p:nvSpPr>
        <p:spPr>
          <a:xfrm>
            <a:off x="1572936" y="3583907"/>
            <a:ext cx="4186106" cy="876300"/>
          </a:xfrm>
        </p:spPr>
        <p:txBody>
          <a:bodyPr>
            <a:normAutofit/>
          </a:bodyPr>
          <a:lstStyle>
            <a:lvl1pPr marL="85725" indent="0" algn="r">
              <a:buFontTx/>
              <a:buNone/>
              <a:defRPr sz="3600" b="1" i="1">
                <a:solidFill>
                  <a:srgbClr val="FFCC00"/>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dirty="0"/>
              <a:t>SUBTITLE</a:t>
            </a:r>
          </a:p>
        </p:txBody>
      </p:sp>
    </p:spTree>
    <p:extLst>
      <p:ext uri="{BB962C8B-B14F-4D97-AF65-F5344CB8AC3E}">
        <p14:creationId xmlns:p14="http://schemas.microsoft.com/office/powerpoint/2010/main" val="23659978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7662"/>
          <a:stretch/>
        </p:blipFill>
        <p:spPr>
          <a:xfrm>
            <a:off x="0" y="0"/>
            <a:ext cx="8443356" cy="6858000"/>
          </a:xfrm>
          <a:prstGeom prst="rect">
            <a:avLst/>
          </a:prstGeom>
        </p:spPr>
      </p:pic>
      <p:sp>
        <p:nvSpPr>
          <p:cNvPr id="2" name="Title 1"/>
          <p:cNvSpPr>
            <a:spLocks noGrp="1"/>
          </p:cNvSpPr>
          <p:nvPr>
            <p:ph type="ctrTitle" hasCustomPrompt="1"/>
          </p:nvPr>
        </p:nvSpPr>
        <p:spPr>
          <a:xfrm>
            <a:off x="685800" y="530225"/>
            <a:ext cx="7543800" cy="2593975"/>
          </a:xfrm>
        </p:spPr>
        <p:txBody>
          <a:bodyPr anchor="b"/>
          <a:lstStyle>
            <a:lvl1pPr>
              <a:defRPr sz="4950">
                <a:ln>
                  <a:noFill/>
                </a:ln>
                <a:solidFill>
                  <a:schemeClr val="tx2"/>
                </a:solidFill>
              </a:defRPr>
            </a:lvl1pPr>
          </a:lstStyle>
          <a:p>
            <a:r>
              <a:rPr lang="en-US" dirty="0"/>
              <a:t>Click to edit Section title style</a:t>
            </a:r>
          </a:p>
        </p:txBody>
      </p:sp>
      <p:sp>
        <p:nvSpPr>
          <p:cNvPr id="3" name="Subtitle 2"/>
          <p:cNvSpPr>
            <a:spLocks noGrp="1"/>
          </p:cNvSpPr>
          <p:nvPr>
            <p:ph type="subTitle" idx="1" hasCustomPrompt="1"/>
          </p:nvPr>
        </p:nvSpPr>
        <p:spPr>
          <a:xfrm>
            <a:off x="685800" y="3276600"/>
            <a:ext cx="6461760" cy="1066800"/>
          </a:xfrm>
        </p:spPr>
        <p:txBody>
          <a:bodyPr anchor="t">
            <a:normAutofit/>
          </a:bodyPr>
          <a:lstStyle>
            <a:lvl1pPr marL="0" indent="0" algn="l">
              <a:buNone/>
              <a:defRPr sz="1800" b="1">
                <a:solidFill>
                  <a:srgbClr val="02618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SECTION SUBTITLE STYLE</a:t>
            </a:r>
          </a:p>
        </p:txBody>
      </p:sp>
    </p:spTree>
    <p:extLst>
      <p:ext uri="{BB962C8B-B14F-4D97-AF65-F5344CB8AC3E}">
        <p14:creationId xmlns:p14="http://schemas.microsoft.com/office/powerpoint/2010/main" val="32069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E7900E1-7FDB-43EA-9D62-E0F47C1197EC}"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EE21FE0-1965-4EA4-958B-B4BC61DCC93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B6C30"/>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3202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3059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606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98818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852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134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2270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6879131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27ACC-E112-41CE-BD94-0821E221DAD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001" y="4343400"/>
            <a:ext cx="1922554" cy="1932698"/>
          </a:xfrm>
          <a:prstGeom prst="rect">
            <a:avLst/>
          </a:prstGeom>
        </p:spPr>
      </p:pic>
    </p:spTree>
    <p:extLst>
      <p:ext uri="{BB962C8B-B14F-4D97-AF65-F5344CB8AC3E}">
        <p14:creationId xmlns:p14="http://schemas.microsoft.com/office/powerpoint/2010/main" val="705683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EE21FE0-1965-4EA4-958B-B4BC61DCC939}"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E7900E1-7FDB-43EA-9D62-E0F47C1197EC}" type="datetimeFigureOut">
              <a:rPr lang="en-US" smtClean="0"/>
              <a:t>2/15/2023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EE21FE0-1965-4EA4-958B-B4BC61DCC939}"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7900E1-7FDB-43EA-9D62-E0F47C1197EC}" type="datetimeFigureOut">
              <a:rPr lang="en-US" smtClean="0"/>
              <a:t>2/15/2023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NUL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NUL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E7900E1-7FDB-43EA-9D62-E0F47C1197EC}" type="datetimeFigureOut">
              <a:rPr lang="en-US" smtClean="0"/>
              <a:t>2/15/2023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EE21FE0-1965-4EA4-958B-B4BC61DCC939}"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71"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93623D9-116D-4381-9104-E3E1193016A9}"/>
              </a:ext>
            </a:extLst>
          </p:cNvPr>
          <p:cNvSpPr>
            <a:spLocks noGrp="1"/>
          </p:cNvSpPr>
          <p:nvPr>
            <p:ph type="title"/>
          </p:nvPr>
        </p:nvSpPr>
        <p:spPr>
          <a:xfrm>
            <a:off x="457200" y="274638"/>
            <a:ext cx="8305800" cy="1143000"/>
          </a:xfrm>
          <a:prstGeom prst="rect">
            <a:avLst/>
          </a:prstGeom>
        </p:spPr>
        <p:txBody>
          <a:bodyPr vert="horz" lIns="91440" tIns="45720" rIns="91440" bIns="45720" rtlCol="0" anchor="ctr">
            <a:noAutofit/>
          </a:bodyPr>
          <a:lstStyle/>
          <a:p>
            <a:pPr lvl="0"/>
            <a:r>
              <a:rPr lang="en-US" dirty="0"/>
              <a:t>Click to edit Master title style</a:t>
            </a:r>
          </a:p>
        </p:txBody>
      </p:sp>
      <p:sp>
        <p:nvSpPr>
          <p:cNvPr id="5" name="Text Placeholder 2">
            <a:extLst>
              <a:ext uri="{FF2B5EF4-FFF2-40B4-BE49-F238E27FC236}">
                <a16:creationId xmlns:a16="http://schemas.microsoft.com/office/drawing/2014/main" id="{E7C1DBD5-9684-4A2C-B937-A21C315E184C}"/>
              </a:ext>
            </a:extLst>
          </p:cNvPr>
          <p:cNvSpPr>
            <a:spLocks noGrp="1"/>
          </p:cNvSpPr>
          <p:nvPr>
            <p:ph type="body" idx="1"/>
          </p:nvPr>
        </p:nvSpPr>
        <p:spPr>
          <a:xfrm>
            <a:off x="457200" y="1600200"/>
            <a:ext cx="83058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B6D98D14-933E-4F04-A0F2-B2E5660B6EF3}"/>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5222330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7" r:id="rId11"/>
    <p:sldLayoutId id="2147483699" r:id="rId12"/>
  </p:sldLayoutIdLst>
  <p:hf hdr="0" ftr="0" dt="0"/>
  <p:txStyles>
    <p:titleStyle>
      <a:lvl1pPr algn="l" defTabSz="685800" rtl="0" eaLnBrk="1" latinLnBrk="0" hangingPunct="1">
        <a:spcBef>
          <a:spcPct val="0"/>
        </a:spcBef>
        <a:buNone/>
        <a:defRPr lang="en-US" sz="3450" b="0" kern="1200" cap="none" spc="-75" baseline="0" dirty="0">
          <a:ln>
            <a:noFill/>
          </a:ln>
          <a:solidFill>
            <a:srgbClr val="5B6C30"/>
          </a:solidFill>
          <a:effectLst/>
          <a:latin typeface="Calibri" panose="020F0502020204030204" pitchFamily="34" charset="0"/>
          <a:ea typeface="+mj-ea"/>
          <a:cs typeface="Calibri" panose="020F0502020204030204" pitchFamily="34" charset="0"/>
        </a:defRPr>
      </a:lvl1pPr>
    </p:titleStyle>
    <p:bodyStyle>
      <a:lvl1pPr marL="261938" indent="-261938" algn="l" defTabSz="685800" rtl="0" eaLnBrk="1" latinLnBrk="0" hangingPunct="1">
        <a:spcBef>
          <a:spcPct val="20000"/>
        </a:spcBef>
        <a:buClr>
          <a:schemeClr val="accent1"/>
        </a:buClr>
        <a:buFont typeface="Arial" pitchFamily="34" charset="0"/>
        <a:buChar char="•"/>
        <a:defRPr sz="2400" kern="1200">
          <a:solidFill>
            <a:srgbClr val="02618D"/>
          </a:solidFill>
          <a:latin typeface="Calibri" panose="020F0502020204030204" pitchFamily="34" charset="0"/>
          <a:ea typeface="+mn-ea"/>
          <a:cs typeface="Calibri" panose="020F0502020204030204" pitchFamily="34" charset="0"/>
        </a:defRPr>
      </a:lvl1pPr>
      <a:lvl2pPr marL="480060" indent="-171450" algn="l" defTabSz="685800" rtl="0" eaLnBrk="1" latinLnBrk="0" hangingPunct="1">
        <a:spcBef>
          <a:spcPct val="20000"/>
        </a:spcBef>
        <a:buClr>
          <a:schemeClr val="accent2"/>
        </a:buClr>
        <a:buFont typeface="Arial" pitchFamily="34" charset="0"/>
        <a:buChar char="•"/>
        <a:defRPr sz="2100" kern="1200">
          <a:solidFill>
            <a:srgbClr val="02618D"/>
          </a:solidFill>
          <a:latin typeface="Calibri" panose="020F0502020204030204" pitchFamily="34" charset="0"/>
          <a:ea typeface="+mn-ea"/>
          <a:cs typeface="Calibri" panose="020F0502020204030204" pitchFamily="34" charset="0"/>
        </a:defRPr>
      </a:lvl2pPr>
      <a:lvl3pPr marL="754380" indent="-171450" algn="l" defTabSz="685800" rtl="0" eaLnBrk="1" latinLnBrk="0" hangingPunct="1">
        <a:spcBef>
          <a:spcPct val="20000"/>
        </a:spcBef>
        <a:buClr>
          <a:schemeClr val="accent3"/>
        </a:buClr>
        <a:buFont typeface="Arial" pitchFamily="34" charset="0"/>
        <a:buChar char="•"/>
        <a:defRPr sz="1800" kern="1200">
          <a:solidFill>
            <a:srgbClr val="02618D"/>
          </a:solidFill>
          <a:latin typeface="Calibri" panose="020F0502020204030204" pitchFamily="34" charset="0"/>
          <a:ea typeface="+mn-ea"/>
          <a:cs typeface="Calibri" panose="020F0502020204030204" pitchFamily="34" charset="0"/>
        </a:defRPr>
      </a:lvl3pPr>
      <a:lvl4pPr marL="960120" indent="-171450" algn="l" defTabSz="685800" rtl="0" eaLnBrk="1" latinLnBrk="0" hangingPunct="1">
        <a:spcBef>
          <a:spcPct val="20000"/>
        </a:spcBef>
        <a:buClr>
          <a:schemeClr val="accent4"/>
        </a:buClr>
        <a:buFont typeface="Arial" pitchFamily="34" charset="0"/>
        <a:buChar char="•"/>
        <a:defRPr sz="1500" kern="1200">
          <a:solidFill>
            <a:srgbClr val="02618D"/>
          </a:solidFill>
          <a:latin typeface="Calibri" panose="020F0502020204030204" pitchFamily="34" charset="0"/>
          <a:ea typeface="+mn-ea"/>
          <a:cs typeface="Calibri" panose="020F0502020204030204" pitchFamily="34" charset="0"/>
        </a:defRPr>
      </a:lvl4pPr>
      <a:lvl5pPr marL="1165860" indent="-171450" algn="l" defTabSz="685800" rtl="0" eaLnBrk="1" latinLnBrk="0" hangingPunct="1">
        <a:spcBef>
          <a:spcPct val="20000"/>
        </a:spcBef>
        <a:buClr>
          <a:schemeClr val="accent5"/>
        </a:buClr>
        <a:buFont typeface="Arial" pitchFamily="34" charset="0"/>
        <a:buChar char="•"/>
        <a:defRPr sz="1350" kern="1200" baseline="0">
          <a:solidFill>
            <a:srgbClr val="02618D"/>
          </a:solidFill>
          <a:latin typeface="Calibri" panose="020F0502020204030204" pitchFamily="34" charset="0"/>
          <a:ea typeface="+mn-ea"/>
          <a:cs typeface="Calibri" panose="020F0502020204030204" pitchFamily="34" charset="0"/>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7543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8458200" y="5257800"/>
            <a:ext cx="75438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Content Placeholder 3">
            <a:extLst>
              <a:ext uri="{FF2B5EF4-FFF2-40B4-BE49-F238E27FC236}">
                <a16:creationId xmlns:a16="http://schemas.microsoft.com/office/drawing/2014/main" id="{901B66C3-7D0C-499D-8B5F-3A23789D94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50000" y="5404057"/>
            <a:ext cx="768096" cy="548640"/>
          </a:xfrm>
          <a:prstGeom prst="rect">
            <a:avLst/>
          </a:prstGeom>
        </p:spPr>
      </p:pic>
    </p:spTree>
    <p:extLst>
      <p:ext uri="{BB962C8B-B14F-4D97-AF65-F5344CB8AC3E}">
        <p14:creationId xmlns:p14="http://schemas.microsoft.com/office/powerpoint/2010/main" val="31374327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588BF-AB06-4AE8-80EA-4C142D34AE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9EE878-C26F-4F2D-8C3D-C8F5282FF0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D6512-EE0A-41AC-9CA2-6D274AE591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E89912-C011-4C07-BD62-F212ABDF22DC}" type="datetime1">
              <a:rPr lang="en-US" smtClean="0"/>
              <a:t>2/15/2023</a:t>
            </a:fld>
            <a:endParaRPr lang="en-US"/>
          </a:p>
        </p:txBody>
      </p:sp>
      <p:sp>
        <p:nvSpPr>
          <p:cNvPr id="5" name="Footer Placeholder 4">
            <a:extLst>
              <a:ext uri="{FF2B5EF4-FFF2-40B4-BE49-F238E27FC236}">
                <a16:creationId xmlns:a16="http://schemas.microsoft.com/office/drawing/2014/main" id="{C7B537EF-8EDF-4F9D-8450-1C4781295A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359429-0029-4821-91EB-6E36E8640B1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0F676A-E80A-4FD0-BDA7-6DF11B8C118C}" type="slidenum">
              <a:rPr lang="en-US" smtClean="0"/>
              <a:t>‹#›</a:t>
            </a:fld>
            <a:endParaRPr lang="en-US"/>
          </a:p>
        </p:txBody>
      </p:sp>
      <p:pic>
        <p:nvPicPr>
          <p:cNvPr id="8" name="Picture 7">
            <a:extLst>
              <a:ext uri="{FF2B5EF4-FFF2-40B4-BE49-F238E27FC236}">
                <a16:creationId xmlns:a16="http://schemas.microsoft.com/office/drawing/2014/main" id="{39F14C6A-124C-49BA-97F1-58C1ECB0582E}"/>
              </a:ext>
            </a:extLst>
          </p:cNvPr>
          <p:cNvPicPr>
            <a:picLocks noChangeAspect="1"/>
          </p:cNvPicPr>
          <p:nvPr userDrawn="1"/>
        </p:nvPicPr>
        <p:blipFill>
          <a:blip r:embed="rId20"/>
          <a:stretch>
            <a:fillRect/>
          </a:stretch>
        </p:blipFill>
        <p:spPr>
          <a:xfrm>
            <a:off x="0" y="1"/>
            <a:ext cx="9144000" cy="6857999"/>
          </a:xfrm>
          <a:prstGeom prst="rect">
            <a:avLst/>
          </a:prstGeom>
        </p:spPr>
      </p:pic>
    </p:spTree>
    <p:extLst>
      <p:ext uri="{BB962C8B-B14F-4D97-AF65-F5344CB8AC3E}">
        <p14:creationId xmlns:p14="http://schemas.microsoft.com/office/powerpoint/2010/main" val="30529825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93623D9-116D-4381-9104-E3E1193016A9}"/>
              </a:ext>
            </a:extLst>
          </p:cNvPr>
          <p:cNvSpPr>
            <a:spLocks noGrp="1"/>
          </p:cNvSpPr>
          <p:nvPr>
            <p:ph type="title"/>
          </p:nvPr>
        </p:nvSpPr>
        <p:spPr>
          <a:xfrm>
            <a:off x="457200" y="274638"/>
            <a:ext cx="8305800" cy="1143000"/>
          </a:xfrm>
          <a:prstGeom prst="rect">
            <a:avLst/>
          </a:prstGeom>
        </p:spPr>
        <p:txBody>
          <a:bodyPr vert="horz" lIns="91440" tIns="45720" rIns="91440" bIns="45720" rtlCol="0" anchor="ctr">
            <a:noAutofit/>
          </a:bodyPr>
          <a:lstStyle/>
          <a:p>
            <a:pPr lvl="0"/>
            <a:r>
              <a:rPr lang="en-US" dirty="0"/>
              <a:t>Click to edit Master title style</a:t>
            </a:r>
          </a:p>
        </p:txBody>
      </p:sp>
      <p:sp>
        <p:nvSpPr>
          <p:cNvPr id="5" name="Text Placeholder 2">
            <a:extLst>
              <a:ext uri="{FF2B5EF4-FFF2-40B4-BE49-F238E27FC236}">
                <a16:creationId xmlns:a16="http://schemas.microsoft.com/office/drawing/2014/main" id="{E7C1DBD5-9684-4A2C-B937-A21C315E184C}"/>
              </a:ext>
            </a:extLst>
          </p:cNvPr>
          <p:cNvSpPr>
            <a:spLocks noGrp="1"/>
          </p:cNvSpPr>
          <p:nvPr>
            <p:ph type="body" idx="1"/>
          </p:nvPr>
        </p:nvSpPr>
        <p:spPr>
          <a:xfrm>
            <a:off x="457200" y="1600200"/>
            <a:ext cx="83058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B6D98D14-933E-4F04-A0F2-B2E5660B6EF3}"/>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9184412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hdr="0" ftr="0" dt="0"/>
  <p:txStyles>
    <p:titleStyle>
      <a:lvl1pPr algn="l" defTabSz="685800" rtl="0" eaLnBrk="1" latinLnBrk="0" hangingPunct="1">
        <a:spcBef>
          <a:spcPct val="0"/>
        </a:spcBef>
        <a:buNone/>
        <a:defRPr lang="en-US" sz="3450" b="0" kern="1200" cap="none" spc="-75" baseline="0" dirty="0">
          <a:ln>
            <a:noFill/>
          </a:ln>
          <a:solidFill>
            <a:srgbClr val="5B6C30"/>
          </a:solidFill>
          <a:effectLst/>
          <a:latin typeface="Calibri" panose="020F0502020204030204" pitchFamily="34" charset="0"/>
          <a:ea typeface="+mj-ea"/>
          <a:cs typeface="Calibri" panose="020F0502020204030204" pitchFamily="34" charset="0"/>
        </a:defRPr>
      </a:lvl1pPr>
    </p:titleStyle>
    <p:bodyStyle>
      <a:lvl1pPr marL="261938" indent="-261938" algn="l" defTabSz="685800" rtl="0" eaLnBrk="1" latinLnBrk="0" hangingPunct="1">
        <a:spcBef>
          <a:spcPct val="20000"/>
        </a:spcBef>
        <a:buClr>
          <a:schemeClr val="accent1"/>
        </a:buClr>
        <a:buFont typeface="Arial" pitchFamily="34" charset="0"/>
        <a:buChar char="•"/>
        <a:defRPr sz="2400" kern="1200">
          <a:solidFill>
            <a:srgbClr val="02618D"/>
          </a:solidFill>
          <a:latin typeface="Calibri" panose="020F0502020204030204" pitchFamily="34" charset="0"/>
          <a:ea typeface="+mn-ea"/>
          <a:cs typeface="Calibri" panose="020F0502020204030204" pitchFamily="34" charset="0"/>
        </a:defRPr>
      </a:lvl1pPr>
      <a:lvl2pPr marL="480060" indent="-171450" algn="l" defTabSz="685800" rtl="0" eaLnBrk="1" latinLnBrk="0" hangingPunct="1">
        <a:spcBef>
          <a:spcPct val="20000"/>
        </a:spcBef>
        <a:buClr>
          <a:schemeClr val="accent2"/>
        </a:buClr>
        <a:buFont typeface="Arial" pitchFamily="34" charset="0"/>
        <a:buChar char="•"/>
        <a:defRPr sz="2100" kern="1200">
          <a:solidFill>
            <a:srgbClr val="02618D"/>
          </a:solidFill>
          <a:latin typeface="Calibri" panose="020F0502020204030204" pitchFamily="34" charset="0"/>
          <a:ea typeface="+mn-ea"/>
          <a:cs typeface="Calibri" panose="020F0502020204030204" pitchFamily="34" charset="0"/>
        </a:defRPr>
      </a:lvl2pPr>
      <a:lvl3pPr marL="754380" indent="-171450" algn="l" defTabSz="685800" rtl="0" eaLnBrk="1" latinLnBrk="0" hangingPunct="1">
        <a:spcBef>
          <a:spcPct val="20000"/>
        </a:spcBef>
        <a:buClr>
          <a:schemeClr val="accent3"/>
        </a:buClr>
        <a:buFont typeface="Arial" pitchFamily="34" charset="0"/>
        <a:buChar char="•"/>
        <a:defRPr sz="1800" kern="1200">
          <a:solidFill>
            <a:srgbClr val="02618D"/>
          </a:solidFill>
          <a:latin typeface="Calibri" panose="020F0502020204030204" pitchFamily="34" charset="0"/>
          <a:ea typeface="+mn-ea"/>
          <a:cs typeface="Calibri" panose="020F0502020204030204" pitchFamily="34" charset="0"/>
        </a:defRPr>
      </a:lvl3pPr>
      <a:lvl4pPr marL="960120" indent="-171450" algn="l" defTabSz="685800" rtl="0" eaLnBrk="1" latinLnBrk="0" hangingPunct="1">
        <a:spcBef>
          <a:spcPct val="20000"/>
        </a:spcBef>
        <a:buClr>
          <a:schemeClr val="accent4"/>
        </a:buClr>
        <a:buFont typeface="Arial" pitchFamily="34" charset="0"/>
        <a:buChar char="•"/>
        <a:defRPr sz="1500" kern="1200">
          <a:solidFill>
            <a:srgbClr val="02618D"/>
          </a:solidFill>
          <a:latin typeface="Calibri" panose="020F0502020204030204" pitchFamily="34" charset="0"/>
          <a:ea typeface="+mn-ea"/>
          <a:cs typeface="Calibri" panose="020F0502020204030204" pitchFamily="34" charset="0"/>
        </a:defRPr>
      </a:lvl4pPr>
      <a:lvl5pPr marL="1165860" indent="-171450" algn="l" defTabSz="685800" rtl="0" eaLnBrk="1" latinLnBrk="0" hangingPunct="1">
        <a:spcBef>
          <a:spcPct val="20000"/>
        </a:spcBef>
        <a:buClr>
          <a:schemeClr val="accent5"/>
        </a:buClr>
        <a:buFont typeface="Arial" pitchFamily="34" charset="0"/>
        <a:buChar char="•"/>
        <a:defRPr sz="1350" kern="1200" baseline="0">
          <a:solidFill>
            <a:srgbClr val="02618D"/>
          </a:solidFill>
          <a:latin typeface="Calibri" panose="020F0502020204030204" pitchFamily="34" charset="0"/>
          <a:ea typeface="+mn-ea"/>
          <a:cs typeface="Calibri" panose="020F0502020204030204" pitchFamily="34" charset="0"/>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7543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8458200" y="5257800"/>
            <a:ext cx="75438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Content Placeholder 3">
            <a:extLst>
              <a:ext uri="{FF2B5EF4-FFF2-40B4-BE49-F238E27FC236}">
                <a16:creationId xmlns:a16="http://schemas.microsoft.com/office/drawing/2014/main" id="{901B66C3-7D0C-499D-8B5F-3A23789D94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50000" y="5404057"/>
            <a:ext cx="768096" cy="548640"/>
          </a:xfrm>
          <a:prstGeom prst="rect">
            <a:avLst/>
          </a:prstGeom>
        </p:spPr>
      </p:pic>
    </p:spTree>
    <p:extLst>
      <p:ext uri="{BB962C8B-B14F-4D97-AF65-F5344CB8AC3E}">
        <p14:creationId xmlns:p14="http://schemas.microsoft.com/office/powerpoint/2010/main" val="182832346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ftr="0" dt="0"/>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2819400"/>
            <a:ext cx="6705600" cy="3505200"/>
          </a:xfrm>
        </p:spPr>
        <p:txBody>
          <a:bodyPr>
            <a:normAutofit/>
          </a:bodyPr>
          <a:lstStyle/>
          <a:p>
            <a:r>
              <a:rPr lang="en-US" sz="6300" dirty="0">
                <a:solidFill>
                  <a:schemeClr val="tx1"/>
                </a:solidFill>
              </a:rPr>
              <a:t>Welcome</a:t>
            </a:r>
          </a:p>
          <a:p>
            <a:r>
              <a:rPr lang="en-US" sz="2200" dirty="0"/>
              <a:t>Wednesday, February 15</a:t>
            </a:r>
            <a:r>
              <a:rPr lang="en-US" sz="2200" baseline="30000" dirty="0"/>
              <a:t>th</a:t>
            </a:r>
            <a:r>
              <a:rPr lang="en-US" sz="2200" dirty="0"/>
              <a:t>, 2023,  </a:t>
            </a:r>
            <a:r>
              <a:rPr lang="en-US" sz="2900" dirty="0"/>
              <a:t>11:00-12:30pm</a:t>
            </a:r>
          </a:p>
          <a:p>
            <a:endParaRPr lang="en-US" sz="2900" dirty="0"/>
          </a:p>
          <a:p>
            <a:r>
              <a:rPr lang="en-US" sz="2600" dirty="0"/>
              <a:t>Board Member &amp; Public </a:t>
            </a:r>
            <a:br>
              <a:rPr lang="en-US" sz="2600" dirty="0"/>
            </a:br>
            <a:r>
              <a:rPr lang="en-US" sz="2600" dirty="0"/>
              <a:t>Attendee Introductions</a:t>
            </a:r>
          </a:p>
        </p:txBody>
      </p:sp>
      <p:sp>
        <p:nvSpPr>
          <p:cNvPr id="4" name="Title 3"/>
          <p:cNvSpPr>
            <a:spLocks noGrp="1"/>
          </p:cNvSpPr>
          <p:nvPr>
            <p:ph type="ctrTitle"/>
          </p:nvPr>
        </p:nvSpPr>
        <p:spPr/>
        <p:txBody>
          <a:bodyPr/>
          <a:lstStyle/>
          <a:p>
            <a:r>
              <a:rPr lang="en-US" dirty="0"/>
              <a:t>Health Care for the Homeless</a:t>
            </a:r>
            <a:br>
              <a:rPr lang="en-US" dirty="0"/>
            </a:br>
            <a:r>
              <a:rPr lang="en-US" dirty="0"/>
              <a:t>Co-Applicant Governing Board</a:t>
            </a:r>
          </a:p>
        </p:txBody>
      </p:sp>
    </p:spTree>
    <p:extLst>
      <p:ext uri="{BB962C8B-B14F-4D97-AF65-F5344CB8AC3E}">
        <p14:creationId xmlns:p14="http://schemas.microsoft.com/office/powerpoint/2010/main" val="126224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50F5-BCEF-34EA-E8EC-9783A32950EE}"/>
              </a:ext>
            </a:extLst>
          </p:cNvPr>
          <p:cNvSpPr>
            <a:spLocks noGrp="1"/>
          </p:cNvSpPr>
          <p:nvPr>
            <p:ph type="title"/>
          </p:nvPr>
        </p:nvSpPr>
        <p:spPr/>
        <p:txBody>
          <a:bodyPr/>
          <a:lstStyle/>
          <a:p>
            <a:r>
              <a:rPr lang="en-US" dirty="0"/>
              <a:t>Program Finances &amp; Staffing</a:t>
            </a:r>
          </a:p>
        </p:txBody>
      </p:sp>
      <p:sp>
        <p:nvSpPr>
          <p:cNvPr id="7" name="Content Placeholder 6">
            <a:extLst>
              <a:ext uri="{FF2B5EF4-FFF2-40B4-BE49-F238E27FC236}">
                <a16:creationId xmlns:a16="http://schemas.microsoft.com/office/drawing/2014/main" id="{FCF9485F-10FC-75F2-3E6A-F7F1D24C8636}"/>
              </a:ext>
            </a:extLst>
          </p:cNvPr>
          <p:cNvSpPr>
            <a:spLocks noGrp="1"/>
          </p:cNvSpPr>
          <p:nvPr>
            <p:ph sz="quarter" idx="1"/>
          </p:nvPr>
        </p:nvSpPr>
        <p:spPr/>
        <p:txBody>
          <a:bodyPr/>
          <a:lstStyle/>
          <a:p>
            <a:r>
              <a:rPr lang="en-US" sz="1800" dirty="0">
                <a:effectLst/>
                <a:latin typeface="Calibri" panose="020F0502020204030204" pitchFamily="34" charset="0"/>
                <a:ea typeface="Times New Roman" panose="02020603050405020304" pitchFamily="18" charset="0"/>
              </a:rPr>
              <a:t>Goal 1: Continue to ensure all patients are enrolled in insurance programs.</a:t>
            </a:r>
          </a:p>
          <a:p>
            <a:pPr lvl="1"/>
            <a:r>
              <a:rPr lang="en-US" sz="1400" dirty="0"/>
              <a:t>Removed Objective: Track percent of eligible Medi-Medi patients enrolled in Medicare part D by 11/2022</a:t>
            </a:r>
          </a:p>
          <a:p>
            <a:pPr lvl="1"/>
            <a:endParaRPr lang="en-US" sz="1300" dirty="0">
              <a:effectLst/>
              <a:latin typeface="Calibri" panose="020F0502020204030204" pitchFamily="34"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graphicFrame>
        <p:nvGraphicFramePr>
          <p:cNvPr id="6" name="Table 4">
            <a:extLst>
              <a:ext uri="{FF2B5EF4-FFF2-40B4-BE49-F238E27FC236}">
                <a16:creationId xmlns:a16="http://schemas.microsoft.com/office/drawing/2014/main" id="{AABDE5C5-98E6-CD7F-0EC9-BDF5A2BFCF67}"/>
              </a:ext>
            </a:extLst>
          </p:cNvPr>
          <p:cNvGraphicFramePr>
            <a:graphicFrameLocks/>
          </p:cNvGraphicFramePr>
          <p:nvPr>
            <p:extLst>
              <p:ext uri="{D42A27DB-BD31-4B8C-83A1-F6EECF244321}">
                <p14:modId xmlns:p14="http://schemas.microsoft.com/office/powerpoint/2010/main" val="3883742684"/>
              </p:ext>
            </p:extLst>
          </p:nvPr>
        </p:nvGraphicFramePr>
        <p:xfrm>
          <a:off x="338328" y="2514600"/>
          <a:ext cx="8504238" cy="3017520"/>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4167213420"/>
                    </a:ext>
                  </a:extLst>
                </a:gridCol>
                <a:gridCol w="2834746">
                  <a:extLst>
                    <a:ext uri="{9D8B030D-6E8A-4147-A177-3AD203B41FA5}">
                      <a16:colId xmlns:a16="http://schemas.microsoft.com/office/drawing/2014/main" val="2611727672"/>
                    </a:ext>
                  </a:extLst>
                </a:gridCol>
                <a:gridCol w="2834746">
                  <a:extLst>
                    <a:ext uri="{9D8B030D-6E8A-4147-A177-3AD203B41FA5}">
                      <a16:colId xmlns:a16="http://schemas.microsoft.com/office/drawing/2014/main" val="3563030480"/>
                    </a:ext>
                  </a:extLst>
                </a:gridCol>
              </a:tblGrid>
              <a:tr h="218440">
                <a:tc gridSpan="3">
                  <a:txBody>
                    <a:bodyPr/>
                    <a:lstStyle/>
                    <a:p>
                      <a:r>
                        <a:rPr lang="en-US" sz="1200" dirty="0"/>
                        <a:t>Wording &amp; Ownership Changes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56934588"/>
                  </a:ext>
                </a:extLst>
              </a:tr>
              <a:tr h="370840">
                <a:tc>
                  <a:txBody>
                    <a:bodyPr/>
                    <a:lstStyle/>
                    <a:p>
                      <a:r>
                        <a:rPr lang="en-US" sz="1200" b="1" dirty="0"/>
                        <a:t>Goal 1 Objective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strike="sngStrike" kern="1200" dirty="0">
                          <a:solidFill>
                            <a:schemeClr val="dk1"/>
                          </a:solidFill>
                          <a:effectLst/>
                          <a:latin typeface="+mn-lt"/>
                          <a:ea typeface="+mn-ea"/>
                          <a:cs typeface="+mn-cs"/>
                        </a:rPr>
                        <a:t>By 6/2022 establish a Compass Rose workflow to support patients with insurance program enrollment.</a:t>
                      </a:r>
                    </a:p>
                  </a:txBody>
                  <a:tcPr/>
                </a:tc>
                <a:tc>
                  <a:txBody>
                    <a:bodyPr/>
                    <a:lstStyle/>
                    <a:p>
                      <a:r>
                        <a:rPr kumimoji="0" lang="en-US" sz="1200" b="1" kern="1200" dirty="0">
                          <a:solidFill>
                            <a:schemeClr val="dk1"/>
                          </a:solidFill>
                          <a:effectLst/>
                          <a:latin typeface="+mn-lt"/>
                          <a:ea typeface="+mn-ea"/>
                          <a:cs typeface="+mn-cs"/>
                        </a:rPr>
                        <a:t>Change</a:t>
                      </a:r>
                      <a:r>
                        <a:rPr kumimoji="0" lang="en-US" sz="1200"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strike="noStrike" kern="1200" dirty="0">
                          <a:solidFill>
                            <a:schemeClr val="dk1"/>
                          </a:solidFill>
                          <a:effectLst/>
                          <a:latin typeface="+mn-lt"/>
                          <a:ea typeface="+mn-ea"/>
                          <a:cs typeface="+mn-cs"/>
                        </a:rPr>
                        <a:t>By 6/2022 establish a workflow to support patients with insurance program enrollment.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strike="noStrike" kern="1200" dirty="0">
                        <a:solidFill>
                          <a:schemeClr val="dk1"/>
                        </a:solidFill>
                        <a:effectLst/>
                        <a:latin typeface="+mn-lt"/>
                        <a:ea typeface="+mn-ea"/>
                        <a:cs typeface="+mn-cs"/>
                      </a:endParaRPr>
                    </a:p>
                    <a:p>
                      <a:r>
                        <a:rPr kumimoji="0" lang="en-US" sz="1200" strike="sngStrike" kern="1200" dirty="0">
                          <a:solidFill>
                            <a:schemeClr val="dk1"/>
                          </a:solidFill>
                          <a:effectLst/>
                          <a:latin typeface="+mn-lt"/>
                          <a:ea typeface="+mn-ea"/>
                          <a:cs typeface="+mn-cs"/>
                        </a:rPr>
                        <a:t>Mike/Mia</a:t>
                      </a:r>
                      <a:endParaRPr kumimoji="0" lang="en-US" sz="1200" kern="1200" dirty="0">
                        <a:solidFill>
                          <a:schemeClr val="dk1"/>
                        </a:solidFill>
                        <a:effectLst/>
                        <a:latin typeface="+mn-lt"/>
                        <a:ea typeface="+mn-ea"/>
                        <a:cs typeface="+mn-cs"/>
                      </a:endParaRPr>
                    </a:p>
                    <a:p>
                      <a:r>
                        <a:rPr kumimoji="0" lang="en-US" sz="1200" kern="1200" dirty="0">
                          <a:solidFill>
                            <a:schemeClr val="dk1"/>
                          </a:solidFill>
                          <a:effectLst/>
                          <a:latin typeface="+mn-lt"/>
                          <a:ea typeface="+mn-ea"/>
                          <a:cs typeface="+mn-cs"/>
                        </a:rPr>
                        <a:t>Mia</a:t>
                      </a:r>
                      <a:endParaRPr lang="en-US" sz="1200" dirty="0"/>
                    </a:p>
                  </a:txBody>
                  <a:tcPr/>
                </a:tc>
                <a:tc rowSpan="2">
                  <a:txBody>
                    <a:bodyPr/>
                    <a:lstStyle/>
                    <a:p>
                      <a:pPr algn="ctr"/>
                      <a:r>
                        <a:rPr lang="en-US" sz="1200" b="1" dirty="0"/>
                        <a:t>Reason: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effectLst/>
                          <a:latin typeface="+mn-lt"/>
                          <a:ea typeface="+mn-ea"/>
                          <a:cs typeface="+mn-cs"/>
                        </a:rPr>
                        <a:t>Shifting to avoid duplication of efforts by collaborating with ECM for eligible patients. Emphasizing the importance of ECM connection.</a:t>
                      </a:r>
                    </a:p>
                  </a:txBody>
                  <a:tcPr/>
                </a:tc>
                <a:extLst>
                  <a:ext uri="{0D108BD9-81ED-4DB2-BD59-A6C34878D82A}">
                    <a16:rowId xmlns:a16="http://schemas.microsoft.com/office/drawing/2014/main" val="11094491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Goal 1 Objective 2:</a:t>
                      </a:r>
                      <a:endParaRPr kumimoji="0" lang="en-US" sz="1200" b="1" strike="sng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strike="sngStrike" kern="1200" dirty="0">
                          <a:solidFill>
                            <a:schemeClr val="dk1"/>
                          </a:solidFill>
                          <a:effectLst/>
                          <a:latin typeface="+mn-lt"/>
                          <a:ea typeface="+mn-ea"/>
                          <a:cs typeface="+mn-cs"/>
                        </a:rPr>
                        <a:t>By 9/2022 establish a Compass Rose workflow to notify staff of open enrollment annually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strike="sngStrike" kern="1200" dirty="0">
                        <a:solidFill>
                          <a:schemeClr val="dk1"/>
                        </a:solidFill>
                        <a:effectLst/>
                        <a:latin typeface="+mn-lt"/>
                        <a:ea typeface="+mn-ea"/>
                        <a:cs typeface="+mn-cs"/>
                      </a:endParaRPr>
                    </a:p>
                  </a:txBody>
                  <a:tcPr/>
                </a:tc>
                <a:tc>
                  <a:txBody>
                    <a:bodyPr/>
                    <a:lstStyle/>
                    <a:p>
                      <a:r>
                        <a:rPr kumimoji="0" lang="en-US" sz="1200" b="1" kern="1200" dirty="0">
                          <a:solidFill>
                            <a:schemeClr val="dk1"/>
                          </a:solidFill>
                          <a:effectLst/>
                          <a:latin typeface="+mn-lt"/>
                          <a:ea typeface="+mn-ea"/>
                          <a:cs typeface="+mn-cs"/>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strike="noStrike" kern="1200" dirty="0">
                          <a:solidFill>
                            <a:schemeClr val="dk1"/>
                          </a:solidFill>
                          <a:effectLst/>
                          <a:latin typeface="+mn-lt"/>
                          <a:ea typeface="+mn-ea"/>
                          <a:cs typeface="+mn-cs"/>
                        </a:rPr>
                        <a:t>By 9/2022 establish a registration workflow to notify staff of open enrollment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strike="noStrike" kern="1200" dirty="0">
                        <a:solidFill>
                          <a:schemeClr val="dk1"/>
                        </a:solidFill>
                        <a:effectLst/>
                        <a:latin typeface="+mn-lt"/>
                        <a:ea typeface="+mn-ea"/>
                        <a:cs typeface="+mn-cs"/>
                      </a:endParaRPr>
                    </a:p>
                    <a:p>
                      <a:r>
                        <a:rPr kumimoji="0" lang="en-US" sz="1200" strike="sngStrike" kern="1200" dirty="0">
                          <a:solidFill>
                            <a:schemeClr val="dk1"/>
                          </a:solidFill>
                          <a:effectLst/>
                          <a:latin typeface="+mn-lt"/>
                          <a:ea typeface="+mn-ea"/>
                          <a:cs typeface="+mn-cs"/>
                        </a:rPr>
                        <a:t>Mike/Mia</a:t>
                      </a:r>
                      <a:endParaRPr kumimoji="0" lang="en-US" sz="1200" kern="1200" dirty="0">
                        <a:solidFill>
                          <a:schemeClr val="dk1"/>
                        </a:solidFill>
                        <a:effectLst/>
                        <a:latin typeface="+mn-lt"/>
                        <a:ea typeface="+mn-ea"/>
                        <a:cs typeface="+mn-cs"/>
                      </a:endParaRPr>
                    </a:p>
                    <a:p>
                      <a:r>
                        <a:rPr kumimoji="0" lang="en-US" sz="1200" kern="1200" dirty="0">
                          <a:solidFill>
                            <a:schemeClr val="dk1"/>
                          </a:solidFill>
                          <a:effectLst/>
                          <a:latin typeface="+mn-lt"/>
                          <a:ea typeface="+mn-ea"/>
                          <a:cs typeface="+mn-cs"/>
                        </a:rPr>
                        <a:t>Mia</a:t>
                      </a:r>
                      <a:endParaRPr lang="en-US" sz="12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kern="1200" dirty="0">
                        <a:solidFill>
                          <a:schemeClr val="dk1"/>
                        </a:solidFill>
                        <a:effectLst/>
                        <a:latin typeface="+mn-lt"/>
                        <a:ea typeface="+mn-ea"/>
                        <a:cs typeface="+mn-cs"/>
                      </a:endParaRPr>
                    </a:p>
                  </a:txBody>
                  <a:tcPr/>
                </a:tc>
                <a:extLst>
                  <a:ext uri="{0D108BD9-81ED-4DB2-BD59-A6C34878D82A}">
                    <a16:rowId xmlns:a16="http://schemas.microsoft.com/office/drawing/2014/main" val="1822742987"/>
                  </a:ext>
                </a:extLst>
              </a:tr>
            </a:tbl>
          </a:graphicData>
        </a:graphic>
      </p:graphicFrame>
    </p:spTree>
    <p:extLst>
      <p:ext uri="{BB962C8B-B14F-4D97-AF65-F5344CB8AC3E}">
        <p14:creationId xmlns:p14="http://schemas.microsoft.com/office/powerpoint/2010/main" val="293839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5096-FFEF-6B78-1273-857A7F01D766}"/>
              </a:ext>
            </a:extLst>
          </p:cNvPr>
          <p:cNvSpPr>
            <a:spLocks noGrp="1"/>
          </p:cNvSpPr>
          <p:nvPr>
            <p:ph type="title"/>
          </p:nvPr>
        </p:nvSpPr>
        <p:spPr/>
        <p:txBody>
          <a:bodyPr/>
          <a:lstStyle/>
          <a:p>
            <a:r>
              <a:rPr lang="en-US" dirty="0"/>
              <a:t>Project Director Evaluation</a:t>
            </a:r>
          </a:p>
        </p:txBody>
      </p:sp>
      <p:sp>
        <p:nvSpPr>
          <p:cNvPr id="3" name="Content Placeholder 2">
            <a:extLst>
              <a:ext uri="{FF2B5EF4-FFF2-40B4-BE49-F238E27FC236}">
                <a16:creationId xmlns:a16="http://schemas.microsoft.com/office/drawing/2014/main" id="{A5FD6EBD-F0DB-FFC0-9915-F50677732617}"/>
              </a:ext>
            </a:extLst>
          </p:cNvPr>
          <p:cNvSpPr>
            <a:spLocks noGrp="1"/>
          </p:cNvSpPr>
          <p:nvPr>
            <p:ph sz="quarter" idx="1"/>
          </p:nvPr>
        </p:nvSpPr>
        <p:spPr/>
        <p:txBody>
          <a:bodyPr>
            <a:normAutofit fontScale="92500" lnSpcReduction="10000"/>
          </a:bodyPr>
          <a:lstStyle/>
          <a:p>
            <a:r>
              <a:rPr lang="en-US" dirty="0"/>
              <a:t>PD goals aligned with strategic plan</a:t>
            </a:r>
          </a:p>
          <a:p>
            <a:pPr lvl="1"/>
            <a:r>
              <a:rPr lang="en-US" dirty="0"/>
              <a:t>All goals complete, ongoing, or in progress except for the following:</a:t>
            </a:r>
          </a:p>
          <a:p>
            <a:pPr lvl="2"/>
            <a:r>
              <a:rPr lang="en-US" dirty="0"/>
              <a:t>Pilot an evidence-based screening tool to assess patients for trauma and provide linkage to appropriate follow up care</a:t>
            </a:r>
          </a:p>
          <a:p>
            <a:pPr lvl="3"/>
            <a:r>
              <a:rPr lang="en-US" dirty="0"/>
              <a:t>Some delay, but tool has been identified and plan to be implemented next month</a:t>
            </a:r>
          </a:p>
          <a:p>
            <a:pPr lvl="2"/>
            <a:r>
              <a:rPr lang="en-US" dirty="0"/>
              <a:t>Establish HCH representation at CCHS and Public Health equity work groups</a:t>
            </a:r>
          </a:p>
          <a:p>
            <a:pPr lvl="3"/>
            <a:r>
              <a:rPr lang="en-US" dirty="0"/>
              <a:t>Due to larger system capacity. Rachael meeting with Chief Equity Officer later this month and is now attending historically marginalized communities (HMC) meetings. Plan on continuing to have HCH representation at these meetings. Elevated the board's request to have representation on the committee to office of the director. Gilbert offered to present to the governing board. Jaime Janet from H3 doing some equity work.</a:t>
            </a:r>
          </a:p>
          <a:p>
            <a:pPr lvl="1"/>
            <a:endParaRPr lang="en-US" dirty="0"/>
          </a:p>
        </p:txBody>
      </p:sp>
    </p:spTree>
    <p:extLst>
      <p:ext uri="{BB962C8B-B14F-4D97-AF65-F5344CB8AC3E}">
        <p14:creationId xmlns:p14="http://schemas.microsoft.com/office/powerpoint/2010/main" val="4805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93E2-4297-6B06-0002-281DBF3416BF}"/>
              </a:ext>
            </a:extLst>
          </p:cNvPr>
          <p:cNvSpPr>
            <a:spLocks noGrp="1"/>
          </p:cNvSpPr>
          <p:nvPr>
            <p:ph type="title"/>
          </p:nvPr>
        </p:nvSpPr>
        <p:spPr/>
        <p:txBody>
          <a:bodyPr/>
          <a:lstStyle/>
          <a:p>
            <a:r>
              <a:rPr lang="en-US" dirty="0"/>
              <a:t>Requests of the Board</a:t>
            </a:r>
          </a:p>
        </p:txBody>
      </p:sp>
      <p:sp>
        <p:nvSpPr>
          <p:cNvPr id="3" name="Content Placeholder 2">
            <a:extLst>
              <a:ext uri="{FF2B5EF4-FFF2-40B4-BE49-F238E27FC236}">
                <a16:creationId xmlns:a16="http://schemas.microsoft.com/office/drawing/2014/main" id="{CA31DB06-0266-9F93-DA78-E78EF677DD8F}"/>
              </a:ext>
            </a:extLst>
          </p:cNvPr>
          <p:cNvSpPr>
            <a:spLocks noGrp="1"/>
          </p:cNvSpPr>
          <p:nvPr>
            <p:ph sz="quarter" idx="1"/>
          </p:nvPr>
        </p:nvSpPr>
        <p:spPr/>
        <p:txBody>
          <a:bodyPr>
            <a:normAutofit fontScale="92500" lnSpcReduction="10000"/>
          </a:bodyPr>
          <a:lstStyle/>
          <a:p>
            <a:r>
              <a:rPr lang="en-US" dirty="0"/>
              <a:t>New Goals:</a:t>
            </a:r>
          </a:p>
          <a:p>
            <a:pPr lvl="1"/>
            <a:r>
              <a:rPr lang="en-US" dirty="0"/>
              <a:t>Quarterly presentations from board to HCH also available to CM programs serving homeless as appropriate.</a:t>
            </a:r>
          </a:p>
          <a:p>
            <a:r>
              <a:rPr lang="en-US" dirty="0"/>
              <a:t>Goals to Continue:</a:t>
            </a:r>
          </a:p>
          <a:p>
            <a:pPr lvl="1"/>
            <a:r>
              <a:rPr lang="en-US" dirty="0"/>
              <a:t>Administer a board-led community needs assessment to gather feedback from board member's home agencies and/or shared clients</a:t>
            </a:r>
          </a:p>
          <a:p>
            <a:pPr lvl="1"/>
            <a:r>
              <a:rPr lang="en-US" dirty="0"/>
              <a:t>Maintain monthly updates from programs and board member HCH outreach to programs</a:t>
            </a:r>
          </a:p>
          <a:p>
            <a:pPr lvl="1"/>
            <a:r>
              <a:rPr lang="en-US" dirty="0"/>
              <a:t>Assist in distribution of HRSA COVID-19 supplies to homeless community</a:t>
            </a:r>
          </a:p>
          <a:p>
            <a:pPr lvl="1"/>
            <a:r>
              <a:rPr lang="en-US" dirty="0"/>
              <a:t>Present information about the environment surrounding homelessness that members work, volunteer, and live in.</a:t>
            </a:r>
          </a:p>
          <a:p>
            <a:pPr lvl="1"/>
            <a:r>
              <a:rPr lang="en-US" dirty="0"/>
              <a:t>Improve communication between the HCH program and other agencies</a:t>
            </a:r>
          </a:p>
          <a:p>
            <a:endParaRPr lang="en-US" dirty="0"/>
          </a:p>
        </p:txBody>
      </p:sp>
    </p:spTree>
    <p:extLst>
      <p:ext uri="{BB962C8B-B14F-4D97-AF65-F5344CB8AC3E}">
        <p14:creationId xmlns:p14="http://schemas.microsoft.com/office/powerpoint/2010/main" val="309202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4E371-2F69-4107-8FF6-D1224175BA9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
        <p:nvSpPr>
          <p:cNvPr id="6" name="Subtitle 4">
            <a:extLst>
              <a:ext uri="{FF2B5EF4-FFF2-40B4-BE49-F238E27FC236}">
                <a16:creationId xmlns:a16="http://schemas.microsoft.com/office/drawing/2014/main" id="{01FED6D9-B156-499A-A259-14E20E8EB2C2}"/>
              </a:ext>
            </a:extLst>
          </p:cNvPr>
          <p:cNvSpPr txBox="1">
            <a:spLocks/>
          </p:cNvSpPr>
          <p:nvPr/>
        </p:nvSpPr>
        <p:spPr>
          <a:xfrm>
            <a:off x="685800" y="2590800"/>
            <a:ext cx="7924800" cy="4038601"/>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n-US" sz="2800" dirty="0">
              <a:solidFill>
                <a:schemeClr val="accent3">
                  <a:lumMod val="75000"/>
                </a:schemeClr>
              </a:solidFill>
            </a:endParaRPr>
          </a:p>
          <a:p>
            <a:r>
              <a:rPr lang="en-US" sz="3000" dirty="0">
                <a:solidFill>
                  <a:schemeClr val="tx1"/>
                </a:solidFill>
              </a:rPr>
              <a:t>Standing ITEM:</a:t>
            </a:r>
            <a:endParaRPr lang="en-US" sz="3000" dirty="0"/>
          </a:p>
          <a:p>
            <a:r>
              <a:rPr lang="en-US" sz="3200" dirty="0"/>
              <a:t>Field Trips</a:t>
            </a:r>
          </a:p>
          <a:p>
            <a:br>
              <a:rPr lang="en-US" i="1" dirty="0">
                <a:solidFill>
                  <a:schemeClr val="tx2">
                    <a:lumMod val="60000"/>
                    <a:lumOff val="40000"/>
                  </a:schemeClr>
                </a:solidFill>
              </a:rPr>
            </a:br>
            <a:r>
              <a:rPr lang="en-US" i="1" dirty="0">
                <a:solidFill>
                  <a:schemeClr val="tx2">
                    <a:lumMod val="60000"/>
                    <a:lumOff val="40000"/>
                  </a:schemeClr>
                </a:solidFill>
              </a:rPr>
              <a:t>all</a:t>
            </a:r>
          </a:p>
        </p:txBody>
      </p:sp>
    </p:spTree>
    <p:extLst>
      <p:ext uri="{BB962C8B-B14F-4D97-AF65-F5344CB8AC3E}">
        <p14:creationId xmlns:p14="http://schemas.microsoft.com/office/powerpoint/2010/main" val="338323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4E371-2F69-4107-8FF6-D1224175BA9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
        <p:nvSpPr>
          <p:cNvPr id="6" name="Subtitle 4">
            <a:extLst>
              <a:ext uri="{FF2B5EF4-FFF2-40B4-BE49-F238E27FC236}">
                <a16:creationId xmlns:a16="http://schemas.microsoft.com/office/drawing/2014/main" id="{01FED6D9-B156-499A-A259-14E20E8EB2C2}"/>
              </a:ext>
            </a:extLst>
          </p:cNvPr>
          <p:cNvSpPr txBox="1">
            <a:spLocks/>
          </p:cNvSpPr>
          <p:nvPr/>
        </p:nvSpPr>
        <p:spPr>
          <a:xfrm>
            <a:off x="685800" y="2590800"/>
            <a:ext cx="7924800" cy="4038601"/>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n-US" sz="2800" dirty="0">
              <a:solidFill>
                <a:schemeClr val="accent3">
                  <a:lumMod val="75000"/>
                </a:schemeClr>
              </a:solidFill>
            </a:endParaRPr>
          </a:p>
          <a:p>
            <a:r>
              <a:rPr lang="en-US" sz="3000" dirty="0">
                <a:solidFill>
                  <a:schemeClr val="tx1"/>
                </a:solidFill>
              </a:rPr>
              <a:t>Standing ITEM:</a:t>
            </a:r>
            <a:endParaRPr lang="en-US" sz="3000" dirty="0"/>
          </a:p>
          <a:p>
            <a:r>
              <a:rPr lang="en-US" sz="3200" dirty="0"/>
              <a:t>Community Updates</a:t>
            </a:r>
          </a:p>
          <a:p>
            <a:br>
              <a:rPr lang="en-US" i="1" dirty="0">
                <a:solidFill>
                  <a:schemeClr val="tx2">
                    <a:lumMod val="60000"/>
                    <a:lumOff val="40000"/>
                  </a:schemeClr>
                </a:solidFill>
              </a:rPr>
            </a:br>
            <a:r>
              <a:rPr lang="en-US" i="1" dirty="0">
                <a:solidFill>
                  <a:schemeClr val="tx2">
                    <a:lumMod val="60000"/>
                    <a:lumOff val="40000"/>
                  </a:schemeClr>
                </a:solidFill>
              </a:rPr>
              <a:t>all</a:t>
            </a:r>
            <a:br>
              <a:rPr lang="en-US" i="1" dirty="0">
                <a:solidFill>
                  <a:schemeClr val="tx2">
                    <a:lumMod val="60000"/>
                    <a:lumOff val="40000"/>
                  </a:schemeClr>
                </a:solidFill>
              </a:rPr>
            </a:br>
            <a:br>
              <a:rPr lang="en-US" i="1" dirty="0">
                <a:solidFill>
                  <a:schemeClr val="tx2">
                    <a:lumMod val="60000"/>
                    <a:lumOff val="40000"/>
                  </a:schemeClr>
                </a:solidFill>
              </a:rPr>
            </a:br>
            <a:endParaRPr lang="en-US" sz="2100" dirty="0">
              <a:solidFill>
                <a:schemeClr val="tx2">
                  <a:lumMod val="60000"/>
                  <a:lumOff val="40000"/>
                </a:schemeClr>
              </a:solidFill>
            </a:endParaRPr>
          </a:p>
        </p:txBody>
      </p:sp>
    </p:spTree>
    <p:extLst>
      <p:ext uri="{BB962C8B-B14F-4D97-AF65-F5344CB8AC3E}">
        <p14:creationId xmlns:p14="http://schemas.microsoft.com/office/powerpoint/2010/main" val="114519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F25A-1028-473B-A7AA-CA2BD2B6BA18}"/>
              </a:ext>
            </a:extLst>
          </p:cNvPr>
          <p:cNvSpPr>
            <a:spLocks noGrp="1"/>
          </p:cNvSpPr>
          <p:nvPr>
            <p:ph type="title"/>
          </p:nvPr>
        </p:nvSpPr>
        <p:spPr/>
        <p:txBody>
          <a:bodyPr>
            <a:normAutofit/>
          </a:bodyPr>
          <a:lstStyle/>
          <a:p>
            <a:r>
              <a:rPr lang="en-US" dirty="0"/>
              <a:t>Future Matters</a:t>
            </a:r>
          </a:p>
        </p:txBody>
      </p:sp>
      <p:sp>
        <p:nvSpPr>
          <p:cNvPr id="3" name="Content Placeholder 2">
            <a:extLst>
              <a:ext uri="{FF2B5EF4-FFF2-40B4-BE49-F238E27FC236}">
                <a16:creationId xmlns:a16="http://schemas.microsoft.com/office/drawing/2014/main" id="{46C0058F-4473-43C0-919D-3DA98D925D12}"/>
              </a:ext>
            </a:extLst>
          </p:cNvPr>
          <p:cNvSpPr>
            <a:spLocks noGrp="1"/>
          </p:cNvSpPr>
          <p:nvPr>
            <p:ph sz="quarter" idx="1"/>
          </p:nvPr>
        </p:nvSpPr>
        <p:spPr/>
        <p:txBody>
          <a:bodyPr/>
          <a:lstStyle/>
          <a:p>
            <a:r>
              <a:rPr lang="en-US" dirty="0"/>
              <a:t>UDS Data</a:t>
            </a:r>
          </a:p>
          <a:p>
            <a:pPr marL="0" indent="0">
              <a:buNone/>
            </a:pPr>
            <a:endParaRPr lang="en-US" dirty="0"/>
          </a:p>
        </p:txBody>
      </p:sp>
    </p:spTree>
    <p:extLst>
      <p:ext uri="{BB962C8B-B14F-4D97-AF65-F5344CB8AC3E}">
        <p14:creationId xmlns:p14="http://schemas.microsoft.com/office/powerpoint/2010/main" val="43763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HCH Co-Applicant Governing Board</a:t>
            </a:r>
          </a:p>
        </p:txBody>
      </p:sp>
      <p:sp>
        <p:nvSpPr>
          <p:cNvPr id="3" name="Content Placeholder 2"/>
          <p:cNvSpPr>
            <a:spLocks noGrp="1"/>
          </p:cNvSpPr>
          <p:nvPr>
            <p:ph sz="quarter" idx="1"/>
          </p:nvPr>
        </p:nvSpPr>
        <p:spPr>
          <a:xfrm>
            <a:off x="291429" y="1676400"/>
            <a:ext cx="8503920" cy="4572000"/>
          </a:xfrm>
        </p:spPr>
        <p:txBody>
          <a:bodyPr>
            <a:normAutofit/>
          </a:bodyPr>
          <a:lstStyle/>
          <a:p>
            <a:pPr marL="0" lvl="0" indent="0" algn="ctr">
              <a:buClr>
                <a:srgbClr val="798E4C"/>
              </a:buClr>
              <a:buNone/>
            </a:pPr>
            <a:r>
              <a:rPr lang="en-US" sz="6000" dirty="0">
                <a:solidFill>
                  <a:prstClr val="black"/>
                </a:solidFill>
              </a:rPr>
              <a:t>Next Meeting</a:t>
            </a:r>
          </a:p>
          <a:p>
            <a:pPr marL="0" lvl="0" indent="0" algn="ctr">
              <a:buClr>
                <a:srgbClr val="798E4C"/>
              </a:buClr>
              <a:buNone/>
            </a:pPr>
            <a:r>
              <a:rPr lang="en-US" sz="4400" dirty="0">
                <a:solidFill>
                  <a:srgbClr val="798E4C"/>
                </a:solidFill>
              </a:rPr>
              <a:t>Wednesday, March 15, 2023</a:t>
            </a:r>
          </a:p>
          <a:p>
            <a:pPr marL="0" lvl="0" indent="0" algn="ctr">
              <a:buClr>
                <a:srgbClr val="798E4C"/>
              </a:buClr>
              <a:buNone/>
            </a:pPr>
            <a:r>
              <a:rPr lang="en-US" sz="4400" dirty="0">
                <a:solidFill>
                  <a:srgbClr val="798E4C"/>
                </a:solidFill>
              </a:rPr>
              <a:t>11:00 – 12:30pm </a:t>
            </a:r>
          </a:p>
          <a:p>
            <a:pPr marL="0" lvl="0" indent="0" algn="ctr">
              <a:buClr>
                <a:srgbClr val="798E4C"/>
              </a:buClr>
              <a:buNone/>
            </a:pPr>
            <a:r>
              <a:rPr lang="en-US" sz="3600" b="1" dirty="0">
                <a:solidFill>
                  <a:srgbClr val="FFC000"/>
                </a:solidFill>
              </a:rPr>
              <a:t>Zoom Conference Call</a:t>
            </a:r>
            <a:br>
              <a:rPr lang="en-US" sz="4400" dirty="0">
                <a:solidFill>
                  <a:srgbClr val="798E4C"/>
                </a:solidFill>
              </a:rPr>
            </a:br>
            <a:endParaRPr lang="en-US" sz="4400" dirty="0">
              <a:solidFill>
                <a:srgbClr val="798E4C"/>
              </a:solidFill>
            </a:endParaRPr>
          </a:p>
        </p:txBody>
      </p:sp>
    </p:spTree>
    <p:extLst>
      <p:ext uri="{BB962C8B-B14F-4D97-AF65-F5344CB8AC3E}">
        <p14:creationId xmlns:p14="http://schemas.microsoft.com/office/powerpoint/2010/main" val="285069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p:txBody>
          <a:bodyPr/>
          <a:lstStyle/>
          <a:p>
            <a:r>
              <a:rPr lang="en-US" dirty="0"/>
              <a:t>Health Care for the Homeless</a:t>
            </a:r>
            <a:br>
              <a:rPr lang="en-US" dirty="0"/>
            </a:br>
            <a:r>
              <a:rPr lang="en-US" dirty="0"/>
              <a:t>Co-Applicant Governing Board</a:t>
            </a:r>
          </a:p>
        </p:txBody>
      </p:sp>
      <p:sp>
        <p:nvSpPr>
          <p:cNvPr id="7" name="Subtitle 4"/>
          <p:cNvSpPr>
            <a:spLocks noGrp="1"/>
          </p:cNvSpPr>
          <p:nvPr>
            <p:ph type="subTitle" idx="1"/>
          </p:nvPr>
        </p:nvSpPr>
        <p:spPr>
          <a:xfrm>
            <a:off x="609600" y="2895600"/>
            <a:ext cx="7848600" cy="2971800"/>
          </a:xfrm>
        </p:spPr>
        <p:txBody>
          <a:bodyPr>
            <a:normAutofit/>
          </a:bodyPr>
          <a:lstStyle/>
          <a:p>
            <a:r>
              <a:rPr lang="en-US" sz="3000" dirty="0">
                <a:solidFill>
                  <a:schemeClr val="tx1"/>
                </a:solidFill>
              </a:rPr>
              <a:t>Action ITEM:</a:t>
            </a:r>
            <a:endParaRPr lang="en-US" sz="3000" dirty="0"/>
          </a:p>
          <a:p>
            <a:r>
              <a:rPr lang="en-US" sz="2800" dirty="0"/>
              <a:t>Request for Approval </a:t>
            </a:r>
            <a:br>
              <a:rPr lang="en-US" sz="2800" dirty="0"/>
            </a:br>
            <a:r>
              <a:rPr lang="en-US" sz="2800" dirty="0"/>
              <a:t>January Meeting Minutes</a:t>
            </a:r>
          </a:p>
          <a:p>
            <a:endParaRPr lang="en-US" dirty="0">
              <a:solidFill>
                <a:schemeClr val="tx2">
                  <a:lumMod val="60000"/>
                  <a:lumOff val="40000"/>
                </a:schemeClr>
              </a:solidFill>
            </a:endParaRPr>
          </a:p>
          <a:p>
            <a:r>
              <a:rPr lang="en-US" i="1" dirty="0">
                <a:solidFill>
                  <a:schemeClr val="tx2">
                    <a:lumMod val="60000"/>
                    <a:lumOff val="40000"/>
                  </a:schemeClr>
                </a:solidFill>
              </a:rPr>
              <a:t>Stephen Krank, HCH Board Chair</a:t>
            </a:r>
          </a:p>
          <a:p>
            <a:endParaRPr lang="en-US" i="1" dirty="0">
              <a:solidFill>
                <a:schemeClr val="tx2">
                  <a:lumMod val="60000"/>
                  <a:lumOff val="40000"/>
                </a:schemeClr>
              </a:solidFill>
            </a:endParaRPr>
          </a:p>
          <a:p>
            <a:endParaRPr lang="en-US" i="1" dirty="0">
              <a:solidFill>
                <a:schemeClr val="tx2">
                  <a:lumMod val="60000"/>
                  <a:lumOff val="40000"/>
                </a:schemeClr>
              </a:solidFill>
            </a:endParaRPr>
          </a:p>
          <a:p>
            <a:r>
              <a:rPr lang="en-US" i="1" dirty="0">
                <a:solidFill>
                  <a:schemeClr val="tx2">
                    <a:lumMod val="60000"/>
                    <a:lumOff val="40000"/>
                  </a:schemeClr>
                </a:solidFill>
              </a:rPr>
              <a:t>Attachments: January Meeting Minutes</a:t>
            </a:r>
          </a:p>
        </p:txBody>
      </p:sp>
    </p:spTree>
    <p:extLst>
      <p:ext uri="{BB962C8B-B14F-4D97-AF65-F5344CB8AC3E}">
        <p14:creationId xmlns:p14="http://schemas.microsoft.com/office/powerpoint/2010/main" val="350388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B5B7BF-3BE1-4C3E-8CFB-FF7BA51F5A92}"/>
              </a:ext>
            </a:extLst>
          </p:cNvPr>
          <p:cNvSpPr>
            <a:spLocks noGrp="1"/>
          </p:cNvSpPr>
          <p:nvPr>
            <p:ph type="subTitle" idx="1"/>
          </p:nvPr>
        </p:nvSpPr>
        <p:spPr>
          <a:xfrm>
            <a:off x="1371600" y="2819400"/>
            <a:ext cx="6400800" cy="3124200"/>
          </a:xfrm>
        </p:spPr>
        <p:txBody>
          <a:bodyPr>
            <a:normAutofit/>
          </a:bodyPr>
          <a:lstStyle/>
          <a:p>
            <a:r>
              <a:rPr lang="en-US" sz="3200" dirty="0">
                <a:solidFill>
                  <a:schemeClr val="tx1"/>
                </a:solidFill>
              </a:rPr>
              <a:t>Standing ITEM:</a:t>
            </a:r>
            <a:br>
              <a:rPr lang="en-US" sz="3200" dirty="0"/>
            </a:br>
            <a:r>
              <a:rPr lang="en-US" sz="3200" dirty="0"/>
              <a:t>HCH Services Update</a:t>
            </a:r>
          </a:p>
          <a:p>
            <a:br>
              <a:rPr lang="en-US" sz="2800" i="1" dirty="0"/>
            </a:br>
            <a:r>
              <a:rPr lang="en-US" i="1" dirty="0">
                <a:solidFill>
                  <a:schemeClr val="tx2">
                    <a:lumMod val="60000"/>
                    <a:lumOff val="40000"/>
                  </a:schemeClr>
                </a:solidFill>
              </a:rPr>
              <a:t>Heather Cedermaz, HCH Lead Provider &amp; Mia Fairbanks, HCH Nurse manager</a:t>
            </a:r>
          </a:p>
        </p:txBody>
      </p:sp>
      <p:sp>
        <p:nvSpPr>
          <p:cNvPr id="3" name="Title 2">
            <a:extLst>
              <a:ext uri="{FF2B5EF4-FFF2-40B4-BE49-F238E27FC236}">
                <a16:creationId xmlns:a16="http://schemas.microsoft.com/office/drawing/2014/main" id="{EA7D02D1-8041-4B9C-B92B-7D1998EE592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Tree>
    <p:extLst>
      <p:ext uri="{BB962C8B-B14F-4D97-AF65-F5344CB8AC3E}">
        <p14:creationId xmlns:p14="http://schemas.microsoft.com/office/powerpoint/2010/main" val="306872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B5B7BF-3BE1-4C3E-8CFB-FF7BA51F5A92}"/>
              </a:ext>
            </a:extLst>
          </p:cNvPr>
          <p:cNvSpPr>
            <a:spLocks noGrp="1"/>
          </p:cNvSpPr>
          <p:nvPr>
            <p:ph type="subTitle" idx="1"/>
          </p:nvPr>
        </p:nvSpPr>
        <p:spPr>
          <a:xfrm>
            <a:off x="1371600" y="2819400"/>
            <a:ext cx="6400800" cy="3124200"/>
          </a:xfrm>
        </p:spPr>
        <p:txBody>
          <a:bodyPr>
            <a:normAutofit/>
          </a:bodyPr>
          <a:lstStyle/>
          <a:p>
            <a:r>
              <a:rPr lang="en-US" sz="3200" dirty="0"/>
              <a:t>Board Member Recruitment &amp; Training</a:t>
            </a:r>
          </a:p>
          <a:p>
            <a:br>
              <a:rPr lang="en-US" sz="2800" i="1" dirty="0"/>
            </a:br>
            <a:r>
              <a:rPr lang="en-US" i="1" dirty="0">
                <a:solidFill>
                  <a:schemeClr val="tx2">
                    <a:lumMod val="60000"/>
                    <a:lumOff val="40000"/>
                  </a:schemeClr>
                </a:solidFill>
              </a:rPr>
              <a:t>all</a:t>
            </a:r>
          </a:p>
        </p:txBody>
      </p:sp>
      <p:sp>
        <p:nvSpPr>
          <p:cNvPr id="3" name="Title 2">
            <a:extLst>
              <a:ext uri="{FF2B5EF4-FFF2-40B4-BE49-F238E27FC236}">
                <a16:creationId xmlns:a16="http://schemas.microsoft.com/office/drawing/2014/main" id="{EA7D02D1-8041-4B9C-B92B-7D1998EE592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Tree>
    <p:extLst>
      <p:ext uri="{BB962C8B-B14F-4D97-AF65-F5344CB8AC3E}">
        <p14:creationId xmlns:p14="http://schemas.microsoft.com/office/powerpoint/2010/main" val="82183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DE31-0B95-B412-FE7B-72CFED6D046E}"/>
              </a:ext>
            </a:extLst>
          </p:cNvPr>
          <p:cNvSpPr>
            <a:spLocks noGrp="1"/>
          </p:cNvSpPr>
          <p:nvPr>
            <p:ph type="title"/>
          </p:nvPr>
        </p:nvSpPr>
        <p:spPr/>
        <p:txBody>
          <a:bodyPr/>
          <a:lstStyle/>
          <a:p>
            <a:r>
              <a:rPr lang="en-US" dirty="0"/>
              <a:t>Board Compensation	</a:t>
            </a:r>
          </a:p>
        </p:txBody>
      </p:sp>
      <p:sp>
        <p:nvSpPr>
          <p:cNvPr id="3" name="Content Placeholder 2">
            <a:extLst>
              <a:ext uri="{FF2B5EF4-FFF2-40B4-BE49-F238E27FC236}">
                <a16:creationId xmlns:a16="http://schemas.microsoft.com/office/drawing/2014/main" id="{FAE6E03F-2D58-CBB2-8825-B0EC369692F5}"/>
              </a:ext>
            </a:extLst>
          </p:cNvPr>
          <p:cNvSpPr>
            <a:spLocks noGrp="1"/>
          </p:cNvSpPr>
          <p:nvPr>
            <p:ph sz="quarter" idx="1"/>
          </p:nvPr>
        </p:nvSpPr>
        <p:spPr/>
        <p:txBody>
          <a:bodyPr>
            <a:normAutofit fontScale="92500" lnSpcReduction="10000"/>
          </a:bodyPr>
          <a:lstStyle/>
          <a:p>
            <a:r>
              <a:rPr lang="en-US" dirty="0"/>
              <a:t>We are permitted to reimburse governing board members for lost wages  due to meeting participation - IF the member earns less than $10,000 as a family member or $7,000 as an individual. </a:t>
            </a:r>
          </a:p>
          <a:p>
            <a:pPr lvl="1"/>
            <a:r>
              <a:rPr lang="en-US" dirty="0"/>
              <a:t>JSI Consultant has never seen an HCH board that does this - probably because it's so restrictive. </a:t>
            </a:r>
          </a:p>
          <a:p>
            <a:r>
              <a:rPr lang="en-US" dirty="0"/>
              <a:t>We are permitted to reimburse members for "reasonable" expenses incurred as part of their board participation. </a:t>
            </a:r>
          </a:p>
          <a:p>
            <a:pPr lvl="1"/>
            <a:r>
              <a:rPr lang="en-US" dirty="0"/>
              <a:t>Childcare </a:t>
            </a:r>
          </a:p>
          <a:p>
            <a:pPr lvl="1"/>
            <a:r>
              <a:rPr lang="en-US" dirty="0"/>
              <a:t>Transportation </a:t>
            </a:r>
          </a:p>
          <a:p>
            <a:pPr lvl="1"/>
            <a:r>
              <a:rPr lang="en-US" dirty="0"/>
              <a:t>Tablets or computers for members to enable virtual participation</a:t>
            </a:r>
          </a:p>
          <a:p>
            <a:pPr lvl="1"/>
            <a:r>
              <a:rPr lang="en-US" dirty="0"/>
              <a:t>Food at meetings</a:t>
            </a:r>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11599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4E371-2F69-4107-8FF6-D1224175BA9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
        <p:nvSpPr>
          <p:cNvPr id="6" name="Subtitle 4">
            <a:extLst>
              <a:ext uri="{FF2B5EF4-FFF2-40B4-BE49-F238E27FC236}">
                <a16:creationId xmlns:a16="http://schemas.microsoft.com/office/drawing/2014/main" id="{01FED6D9-B156-499A-A259-14E20E8EB2C2}"/>
              </a:ext>
            </a:extLst>
          </p:cNvPr>
          <p:cNvSpPr txBox="1">
            <a:spLocks/>
          </p:cNvSpPr>
          <p:nvPr/>
        </p:nvSpPr>
        <p:spPr>
          <a:xfrm>
            <a:off x="685800" y="2590800"/>
            <a:ext cx="7924800" cy="4038601"/>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n-US" sz="2800" dirty="0">
              <a:solidFill>
                <a:schemeClr val="accent3">
                  <a:lumMod val="75000"/>
                </a:schemeClr>
              </a:solidFill>
            </a:endParaRPr>
          </a:p>
          <a:p>
            <a:r>
              <a:rPr lang="en-US" sz="3000" dirty="0">
                <a:solidFill>
                  <a:schemeClr val="tx1"/>
                </a:solidFill>
              </a:rPr>
              <a:t>Standing ITEM:</a:t>
            </a:r>
            <a:endParaRPr lang="en-US" sz="3000" dirty="0"/>
          </a:p>
          <a:p>
            <a:r>
              <a:rPr lang="en-US" sz="3200" dirty="0"/>
              <a:t>Quality improvement/ assurance</a:t>
            </a:r>
            <a:br>
              <a:rPr lang="en-US" sz="3200" dirty="0"/>
            </a:br>
            <a:endParaRPr lang="en-US" sz="3200" dirty="0"/>
          </a:p>
          <a:p>
            <a:br>
              <a:rPr lang="en-US" i="1" dirty="0">
                <a:solidFill>
                  <a:schemeClr val="tx2">
                    <a:lumMod val="60000"/>
                    <a:lumOff val="40000"/>
                  </a:schemeClr>
                </a:solidFill>
              </a:rPr>
            </a:br>
            <a:r>
              <a:rPr lang="en-US" i="1" dirty="0">
                <a:solidFill>
                  <a:schemeClr val="tx2">
                    <a:lumMod val="60000"/>
                    <a:lumOff val="40000"/>
                  </a:schemeClr>
                </a:solidFill>
              </a:rPr>
              <a:t>Gabriella Quintana, HCH QI Team </a:t>
            </a:r>
          </a:p>
        </p:txBody>
      </p:sp>
    </p:spTree>
    <p:extLst>
      <p:ext uri="{BB962C8B-B14F-4D97-AF65-F5344CB8AC3E}">
        <p14:creationId xmlns:p14="http://schemas.microsoft.com/office/powerpoint/2010/main" val="309705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582B-F13C-9AFA-7634-4199B0F539FA}"/>
              </a:ext>
            </a:extLst>
          </p:cNvPr>
          <p:cNvSpPr>
            <a:spLocks noGrp="1"/>
          </p:cNvSpPr>
          <p:nvPr>
            <p:ph type="title"/>
          </p:nvPr>
        </p:nvSpPr>
        <p:spPr/>
        <p:txBody>
          <a:bodyPr/>
          <a:lstStyle/>
          <a:p>
            <a:r>
              <a:rPr lang="en-US" dirty="0"/>
              <a:t>Strategic Plan Updates</a:t>
            </a:r>
          </a:p>
        </p:txBody>
      </p:sp>
      <p:sp>
        <p:nvSpPr>
          <p:cNvPr id="3" name="Content Placeholder 2">
            <a:extLst>
              <a:ext uri="{FF2B5EF4-FFF2-40B4-BE49-F238E27FC236}">
                <a16:creationId xmlns:a16="http://schemas.microsoft.com/office/drawing/2014/main" id="{EFC4BB9E-EBAE-5009-485C-4553615CA65B}"/>
              </a:ext>
            </a:extLst>
          </p:cNvPr>
          <p:cNvSpPr>
            <a:spLocks noGrp="1"/>
          </p:cNvSpPr>
          <p:nvPr>
            <p:ph sz="quarter" idx="1"/>
          </p:nvPr>
        </p:nvSpPr>
        <p:spPr/>
        <p:txBody>
          <a:bodyPr/>
          <a:lstStyle/>
          <a:p>
            <a:r>
              <a:rPr lang="en-US" dirty="0"/>
              <a:t>Changes to phrasing &amp; ownerships</a:t>
            </a:r>
          </a:p>
          <a:p>
            <a:pPr lvl="1"/>
            <a:r>
              <a:rPr lang="en-US" dirty="0"/>
              <a:t>Due to workflows &amp; staffing changes</a:t>
            </a:r>
          </a:p>
          <a:p>
            <a:r>
              <a:rPr lang="en-US" dirty="0"/>
              <a:t>Removal of a Finances &amp; Staffing Objective</a:t>
            </a:r>
          </a:p>
          <a:p>
            <a:pPr lvl="1"/>
            <a:r>
              <a:rPr lang="en-US" dirty="0"/>
              <a:t>Track percent of eligible Medi-Medi patients enrolled in Medicare part D by 11/2022</a:t>
            </a:r>
          </a:p>
          <a:p>
            <a:pPr lvl="1"/>
            <a:r>
              <a:rPr lang="en-US" dirty="0"/>
              <a:t>Reason: other objectives within the goal now encompass ensuring best coverage</a:t>
            </a:r>
          </a:p>
          <a:p>
            <a:pPr lvl="1"/>
            <a:endParaRPr lang="en-US" dirty="0"/>
          </a:p>
          <a:p>
            <a:pPr lvl="1"/>
            <a:endParaRPr lang="en-US" dirty="0"/>
          </a:p>
        </p:txBody>
      </p:sp>
    </p:spTree>
    <p:extLst>
      <p:ext uri="{BB962C8B-B14F-4D97-AF65-F5344CB8AC3E}">
        <p14:creationId xmlns:p14="http://schemas.microsoft.com/office/powerpoint/2010/main" val="167491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8A73-D54B-3D1E-1C64-6CDF1057E933}"/>
              </a:ext>
            </a:extLst>
          </p:cNvPr>
          <p:cNvSpPr>
            <a:spLocks noGrp="1"/>
          </p:cNvSpPr>
          <p:nvPr>
            <p:ph type="title"/>
          </p:nvPr>
        </p:nvSpPr>
        <p:spPr/>
        <p:txBody>
          <a:bodyPr/>
          <a:lstStyle/>
          <a:p>
            <a:r>
              <a:rPr lang="en-US" dirty="0"/>
              <a:t>Clinical Services &amp; Quality Improvement</a:t>
            </a:r>
          </a:p>
        </p:txBody>
      </p:sp>
      <p:graphicFrame>
        <p:nvGraphicFramePr>
          <p:cNvPr id="8" name="Table 4">
            <a:extLst>
              <a:ext uri="{FF2B5EF4-FFF2-40B4-BE49-F238E27FC236}">
                <a16:creationId xmlns:a16="http://schemas.microsoft.com/office/drawing/2014/main" id="{B5DE7C4F-A322-07C3-664A-975C8630B88E}"/>
              </a:ext>
            </a:extLst>
          </p:cNvPr>
          <p:cNvGraphicFramePr>
            <a:graphicFrameLocks/>
          </p:cNvGraphicFramePr>
          <p:nvPr>
            <p:extLst>
              <p:ext uri="{D42A27DB-BD31-4B8C-83A1-F6EECF244321}">
                <p14:modId xmlns:p14="http://schemas.microsoft.com/office/powerpoint/2010/main" val="2596787363"/>
              </p:ext>
            </p:extLst>
          </p:nvPr>
        </p:nvGraphicFramePr>
        <p:xfrm>
          <a:off x="316833" y="1592424"/>
          <a:ext cx="8504238" cy="1828800"/>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4167213420"/>
                    </a:ext>
                  </a:extLst>
                </a:gridCol>
                <a:gridCol w="2834746">
                  <a:extLst>
                    <a:ext uri="{9D8B030D-6E8A-4147-A177-3AD203B41FA5}">
                      <a16:colId xmlns:a16="http://schemas.microsoft.com/office/drawing/2014/main" val="2611727672"/>
                    </a:ext>
                  </a:extLst>
                </a:gridCol>
                <a:gridCol w="2834746">
                  <a:extLst>
                    <a:ext uri="{9D8B030D-6E8A-4147-A177-3AD203B41FA5}">
                      <a16:colId xmlns:a16="http://schemas.microsoft.com/office/drawing/2014/main" val="3563030480"/>
                    </a:ext>
                  </a:extLst>
                </a:gridCol>
              </a:tblGrid>
              <a:tr h="218440">
                <a:tc gridSpan="3">
                  <a:txBody>
                    <a:bodyPr/>
                    <a:lstStyle/>
                    <a:p>
                      <a:r>
                        <a:rPr lang="en-US" sz="1200" dirty="0"/>
                        <a:t>Wording Changes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56934588"/>
                  </a:ext>
                </a:extLst>
              </a:tr>
              <a:tr h="370840">
                <a:tc>
                  <a:txBody>
                    <a:bodyPr/>
                    <a:lstStyle/>
                    <a:p>
                      <a:r>
                        <a:rPr lang="en-US" sz="1200" b="1" dirty="0"/>
                        <a:t>Goal 1 Objective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strike="sngStrike" kern="1200" dirty="0">
                          <a:solidFill>
                            <a:schemeClr val="dk1"/>
                          </a:solidFill>
                          <a:effectLst/>
                          <a:latin typeface="+mn-lt"/>
                          <a:ea typeface="+mn-ea"/>
                          <a:cs typeface="+mn-cs"/>
                        </a:rPr>
                        <a:t>By 6/2022 develop a workflow, staff training, and competency to assess patients' social determinants of health needs upon enrollment in Compass Rose and every 6 months thereafter</a:t>
                      </a:r>
                      <a:endParaRPr kumimoji="0" lang="en-US" sz="1200" kern="1200" dirty="0">
                        <a:solidFill>
                          <a:schemeClr val="dk1"/>
                        </a:solidFill>
                        <a:effectLst/>
                        <a:latin typeface="+mn-lt"/>
                        <a:ea typeface="+mn-ea"/>
                        <a:cs typeface="+mn-cs"/>
                      </a:endParaRPr>
                    </a:p>
                  </a:txBody>
                  <a:tcPr/>
                </a:tc>
                <a:tc>
                  <a:txBody>
                    <a:bodyPr/>
                    <a:lstStyle/>
                    <a:p>
                      <a:r>
                        <a:rPr kumimoji="0" lang="en-US" sz="1200" b="1" kern="1200" dirty="0">
                          <a:solidFill>
                            <a:schemeClr val="dk1"/>
                          </a:solidFill>
                          <a:effectLst/>
                          <a:latin typeface="+mn-lt"/>
                          <a:ea typeface="+mn-ea"/>
                          <a:cs typeface="+mn-cs"/>
                        </a:rPr>
                        <a:t>Change:</a:t>
                      </a:r>
                    </a:p>
                    <a:p>
                      <a:r>
                        <a:rPr kumimoji="0" lang="en-US" sz="1200" kern="1200" dirty="0">
                          <a:solidFill>
                            <a:schemeClr val="dk1"/>
                          </a:solidFill>
                          <a:effectLst/>
                          <a:latin typeface="+mn-lt"/>
                          <a:ea typeface="+mn-ea"/>
                          <a:cs typeface="+mn-cs"/>
                        </a:rPr>
                        <a:t>By 6/2022 develop a workflow, staff training, and competency to connect patients to case management programs that assess patients' social determinants of health needs upon enrollment in Compass Rose and annually.</a:t>
                      </a:r>
                      <a:endParaRPr lang="en-US" sz="1200" dirty="0"/>
                    </a:p>
                  </a:txBody>
                  <a:tcPr/>
                </a:tc>
                <a:tc>
                  <a:txBody>
                    <a:bodyPr/>
                    <a:lstStyle/>
                    <a:p>
                      <a:r>
                        <a:rPr lang="en-US" sz="1200" b="1" dirty="0"/>
                        <a:t>Reason: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effectLst/>
                          <a:latin typeface="+mn-lt"/>
                          <a:ea typeface="+mn-ea"/>
                          <a:cs typeface="+mn-cs"/>
                        </a:rPr>
                        <a:t>Shifting to avoid duplication of efforts by collaborating with ECM for eligible patients. Emphasizing the importance of ECM connection.</a:t>
                      </a:r>
                    </a:p>
                  </a:txBody>
                  <a:tcPr/>
                </a:tc>
                <a:extLst>
                  <a:ext uri="{0D108BD9-81ED-4DB2-BD59-A6C34878D82A}">
                    <a16:rowId xmlns:a16="http://schemas.microsoft.com/office/drawing/2014/main" val="1109449154"/>
                  </a:ext>
                </a:extLst>
              </a:tr>
            </a:tbl>
          </a:graphicData>
        </a:graphic>
      </p:graphicFrame>
      <p:graphicFrame>
        <p:nvGraphicFramePr>
          <p:cNvPr id="9" name="Table 4">
            <a:extLst>
              <a:ext uri="{FF2B5EF4-FFF2-40B4-BE49-F238E27FC236}">
                <a16:creationId xmlns:a16="http://schemas.microsoft.com/office/drawing/2014/main" id="{D63E7E12-4EE3-FAC6-38CC-FDA0798113B1}"/>
              </a:ext>
            </a:extLst>
          </p:cNvPr>
          <p:cNvGraphicFramePr>
            <a:graphicFrameLocks/>
          </p:cNvGraphicFramePr>
          <p:nvPr>
            <p:extLst>
              <p:ext uri="{D42A27DB-BD31-4B8C-83A1-F6EECF244321}">
                <p14:modId xmlns:p14="http://schemas.microsoft.com/office/powerpoint/2010/main" val="4270573470"/>
              </p:ext>
            </p:extLst>
          </p:nvPr>
        </p:nvGraphicFramePr>
        <p:xfrm>
          <a:off x="301752" y="3429000"/>
          <a:ext cx="8504238" cy="2926080"/>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4167213420"/>
                    </a:ext>
                  </a:extLst>
                </a:gridCol>
                <a:gridCol w="2834746">
                  <a:extLst>
                    <a:ext uri="{9D8B030D-6E8A-4147-A177-3AD203B41FA5}">
                      <a16:colId xmlns:a16="http://schemas.microsoft.com/office/drawing/2014/main" val="2611727672"/>
                    </a:ext>
                  </a:extLst>
                </a:gridCol>
                <a:gridCol w="2834746">
                  <a:extLst>
                    <a:ext uri="{9D8B030D-6E8A-4147-A177-3AD203B41FA5}">
                      <a16:colId xmlns:a16="http://schemas.microsoft.com/office/drawing/2014/main" val="3563030480"/>
                    </a:ext>
                  </a:extLst>
                </a:gridCol>
              </a:tblGrid>
              <a:tr h="0">
                <a:tc gridSpan="3">
                  <a:txBody>
                    <a:bodyPr/>
                    <a:lstStyle/>
                    <a:p>
                      <a:r>
                        <a:rPr lang="en-US" sz="1200" dirty="0"/>
                        <a:t>Ownership Changes to Objectives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56934588"/>
                  </a:ext>
                </a:extLst>
              </a:tr>
              <a:tr h="370840">
                <a:tc>
                  <a:txBody>
                    <a:bodyPr/>
                    <a:lstStyle/>
                    <a:p>
                      <a:r>
                        <a:rPr lang="en-US" sz="1200" dirty="0"/>
                        <a:t>By 8/2022 pilot an evidence-based screening tool to assess patients for trauma and provide linkage to appropriate follow up care</a:t>
                      </a:r>
                    </a:p>
                  </a:txBody>
                  <a:tcPr/>
                </a:tc>
                <a:tc>
                  <a:txBody>
                    <a:bodyPr/>
                    <a:lstStyle/>
                    <a:p>
                      <a:r>
                        <a:rPr lang="en-US" sz="1200" b="1" dirty="0"/>
                        <a:t>Change:</a:t>
                      </a:r>
                    </a:p>
                    <a:p>
                      <a:r>
                        <a:rPr kumimoji="0" lang="en-US" sz="1200" strike="sngStrike" kern="1200" dirty="0">
                          <a:solidFill>
                            <a:schemeClr val="dk1"/>
                          </a:solidFill>
                          <a:effectLst/>
                          <a:latin typeface="+mn-lt"/>
                          <a:ea typeface="+mn-ea"/>
                          <a:cs typeface="+mn-cs"/>
                        </a:rPr>
                        <a:t>Mike/Lauren</a:t>
                      </a:r>
                      <a:endParaRPr kumimoji="0" lang="en-US" sz="1200" kern="1200" dirty="0">
                        <a:solidFill>
                          <a:schemeClr val="dk1"/>
                        </a:solidFill>
                        <a:effectLst/>
                        <a:latin typeface="+mn-lt"/>
                        <a:ea typeface="+mn-ea"/>
                        <a:cs typeface="+mn-cs"/>
                      </a:endParaRPr>
                    </a:p>
                    <a:p>
                      <a:r>
                        <a:rPr kumimoji="0" lang="en-US" sz="1200" kern="1200" dirty="0">
                          <a:solidFill>
                            <a:schemeClr val="dk1"/>
                          </a:solidFill>
                          <a:effectLst/>
                          <a:latin typeface="+mn-lt"/>
                          <a:ea typeface="+mn-ea"/>
                          <a:cs typeface="+mn-cs"/>
                        </a:rPr>
                        <a:t>Lauren</a:t>
                      </a:r>
                      <a:endParaRPr lang="en-US" sz="1200" dirty="0"/>
                    </a:p>
                  </a:txBody>
                  <a:tcPr/>
                </a:tc>
                <a:tc>
                  <a:txBody>
                    <a:bodyPr/>
                    <a:lstStyle/>
                    <a:p>
                      <a:r>
                        <a:rPr lang="en-US" sz="1200" b="1" dirty="0"/>
                        <a:t>Reason: </a:t>
                      </a:r>
                    </a:p>
                    <a:p>
                      <a:r>
                        <a:rPr lang="en-US" sz="1200" dirty="0"/>
                        <a:t>Staffing Changes</a:t>
                      </a:r>
                    </a:p>
                    <a:p>
                      <a:endParaRPr lang="en-US" sz="1200" dirty="0"/>
                    </a:p>
                  </a:txBody>
                  <a:tcPr/>
                </a:tc>
                <a:extLst>
                  <a:ext uri="{0D108BD9-81ED-4DB2-BD59-A6C34878D82A}">
                    <a16:rowId xmlns:a16="http://schemas.microsoft.com/office/drawing/2014/main" val="921934314"/>
                  </a:ext>
                </a:extLst>
              </a:tr>
              <a:tr h="370840">
                <a:tc>
                  <a:txBody>
                    <a:bodyPr/>
                    <a:lstStyle/>
                    <a:p>
                      <a:r>
                        <a:rPr lang="en-US" sz="1200" dirty="0"/>
                        <a:t>By 3/2023 submit a proposal to HCH Leadership &amp; the Governing Board with recommendations for increasing program capacity to address substance use concerns based on identified needs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Change:</a:t>
                      </a:r>
                    </a:p>
                    <a:p>
                      <a:r>
                        <a:rPr lang="en-US" sz="1200" strike="sngStrike" dirty="0"/>
                        <a:t>Mike/Lauren </a:t>
                      </a:r>
                    </a:p>
                    <a:p>
                      <a:r>
                        <a:rPr lang="en-US" sz="1200" dirty="0"/>
                        <a:t>Gabby/Lauren</a:t>
                      </a:r>
                    </a:p>
                    <a:p>
                      <a:endParaRPr lang="en-US" sz="1200" dirty="0"/>
                    </a:p>
                  </a:txBody>
                  <a:tcPr/>
                </a:tc>
                <a:tc>
                  <a:txBody>
                    <a:bodyPr/>
                    <a:lstStyle/>
                    <a:p>
                      <a:r>
                        <a:rPr lang="en-US" sz="1200" b="1" dirty="0"/>
                        <a:t>Reason: </a:t>
                      </a:r>
                    </a:p>
                    <a:p>
                      <a:r>
                        <a:rPr lang="en-US" sz="1200" dirty="0"/>
                        <a:t>Staffing Changes</a:t>
                      </a:r>
                    </a:p>
                    <a:p>
                      <a:endParaRPr lang="en-US" sz="1200" dirty="0"/>
                    </a:p>
                  </a:txBody>
                  <a:tcPr/>
                </a:tc>
                <a:extLst>
                  <a:ext uri="{0D108BD9-81ED-4DB2-BD59-A6C34878D82A}">
                    <a16:rowId xmlns:a16="http://schemas.microsoft.com/office/drawing/2014/main" val="3137753554"/>
                  </a:ext>
                </a:extLst>
              </a:tr>
              <a:tr h="370840">
                <a:tc>
                  <a:txBody>
                    <a:bodyPr/>
                    <a:lstStyle/>
                    <a:p>
                      <a:r>
                        <a:rPr lang="en-US" sz="1200" dirty="0"/>
                        <a:t>By 12/2022 establish a process to track recently housed patients in order to provide continued services and housing transition support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Change:</a:t>
                      </a:r>
                    </a:p>
                    <a:p>
                      <a:r>
                        <a:rPr lang="en-US" sz="1200" strike="sngStrike" dirty="0"/>
                        <a:t>Linae/Mike</a:t>
                      </a:r>
                    </a:p>
                    <a:p>
                      <a:r>
                        <a:rPr lang="en-US" sz="1200" dirty="0"/>
                        <a:t>Heather/Mia</a:t>
                      </a:r>
                    </a:p>
                    <a:p>
                      <a:endParaRPr lang="en-US" sz="1200" dirty="0"/>
                    </a:p>
                  </a:txBody>
                  <a:tcPr/>
                </a:tc>
                <a:tc>
                  <a:txBody>
                    <a:bodyPr/>
                    <a:lstStyle/>
                    <a:p>
                      <a:r>
                        <a:rPr lang="en-US" sz="1200" b="1" dirty="0"/>
                        <a:t>Reason: </a:t>
                      </a:r>
                    </a:p>
                    <a:p>
                      <a:r>
                        <a:rPr lang="en-US" sz="1200" dirty="0"/>
                        <a:t>Staffing Changes</a:t>
                      </a:r>
                    </a:p>
                    <a:p>
                      <a:endParaRPr lang="en-US" sz="1200" dirty="0"/>
                    </a:p>
                  </a:txBody>
                  <a:tcPr/>
                </a:tc>
                <a:extLst>
                  <a:ext uri="{0D108BD9-81ED-4DB2-BD59-A6C34878D82A}">
                    <a16:rowId xmlns:a16="http://schemas.microsoft.com/office/drawing/2014/main" val="177162554"/>
                  </a:ext>
                </a:extLst>
              </a:tr>
            </a:tbl>
          </a:graphicData>
        </a:graphic>
      </p:graphicFrame>
    </p:spTree>
    <p:extLst>
      <p:ext uri="{BB962C8B-B14F-4D97-AF65-F5344CB8AC3E}">
        <p14:creationId xmlns:p14="http://schemas.microsoft.com/office/powerpoint/2010/main" val="196252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4BF3-5F39-0C02-8786-DEECF089A691}"/>
              </a:ext>
            </a:extLst>
          </p:cNvPr>
          <p:cNvSpPr>
            <a:spLocks noGrp="1"/>
          </p:cNvSpPr>
          <p:nvPr>
            <p:ph type="title"/>
          </p:nvPr>
        </p:nvSpPr>
        <p:spPr/>
        <p:txBody>
          <a:bodyPr/>
          <a:lstStyle/>
          <a:p>
            <a:r>
              <a:rPr lang="en-US" dirty="0"/>
              <a:t>Partnerships &amp; Communication</a:t>
            </a:r>
          </a:p>
        </p:txBody>
      </p:sp>
      <p:graphicFrame>
        <p:nvGraphicFramePr>
          <p:cNvPr id="4" name="Table 4">
            <a:extLst>
              <a:ext uri="{FF2B5EF4-FFF2-40B4-BE49-F238E27FC236}">
                <a16:creationId xmlns:a16="http://schemas.microsoft.com/office/drawing/2014/main" id="{AB564E56-FCED-696A-13D5-434C65938F01}"/>
              </a:ext>
            </a:extLst>
          </p:cNvPr>
          <p:cNvGraphicFramePr>
            <a:graphicFrameLocks/>
          </p:cNvGraphicFramePr>
          <p:nvPr>
            <p:extLst>
              <p:ext uri="{D42A27DB-BD31-4B8C-83A1-F6EECF244321}">
                <p14:modId xmlns:p14="http://schemas.microsoft.com/office/powerpoint/2010/main" val="1050123740"/>
              </p:ext>
            </p:extLst>
          </p:nvPr>
        </p:nvGraphicFramePr>
        <p:xfrm>
          <a:off x="331914" y="2057400"/>
          <a:ext cx="8504238" cy="2103120"/>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4167213420"/>
                    </a:ext>
                  </a:extLst>
                </a:gridCol>
                <a:gridCol w="2834746">
                  <a:extLst>
                    <a:ext uri="{9D8B030D-6E8A-4147-A177-3AD203B41FA5}">
                      <a16:colId xmlns:a16="http://schemas.microsoft.com/office/drawing/2014/main" val="2611727672"/>
                    </a:ext>
                  </a:extLst>
                </a:gridCol>
                <a:gridCol w="2834746">
                  <a:extLst>
                    <a:ext uri="{9D8B030D-6E8A-4147-A177-3AD203B41FA5}">
                      <a16:colId xmlns:a16="http://schemas.microsoft.com/office/drawing/2014/main" val="3563030480"/>
                    </a:ext>
                  </a:extLst>
                </a:gridCol>
              </a:tblGrid>
              <a:tr h="0">
                <a:tc gridSpan="3">
                  <a:txBody>
                    <a:bodyPr/>
                    <a:lstStyle/>
                    <a:p>
                      <a:r>
                        <a:rPr lang="en-US" sz="1200" dirty="0"/>
                        <a:t>Ownership Changes to Objectives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56934588"/>
                  </a:ext>
                </a:extLst>
              </a:tr>
              <a:tr h="370840">
                <a:tc>
                  <a:txBody>
                    <a:bodyPr/>
                    <a:lstStyle/>
                    <a:p>
                      <a:r>
                        <a:rPr lang="en-US" sz="1200" dirty="0"/>
                        <a:t>By 9/2023 pilot a peer led group at shelter sites in collaboration with H3 </a:t>
                      </a:r>
                    </a:p>
                  </a:txBody>
                  <a:tcPr/>
                </a:tc>
                <a:tc>
                  <a:txBody>
                    <a:bodyPr/>
                    <a:lstStyle/>
                    <a:p>
                      <a:r>
                        <a:rPr lang="en-US" sz="1200" b="1" dirty="0"/>
                        <a:t>Change</a:t>
                      </a:r>
                      <a:r>
                        <a:rPr lang="en-US" sz="1200" dirty="0"/>
                        <a:t>:</a:t>
                      </a:r>
                    </a:p>
                    <a:p>
                      <a:r>
                        <a:rPr kumimoji="0" lang="en-US" sz="1200" strike="sngStrike" kern="1200" dirty="0">
                          <a:solidFill>
                            <a:schemeClr val="dk1"/>
                          </a:solidFill>
                          <a:effectLst/>
                          <a:latin typeface="+mn-lt"/>
                          <a:ea typeface="+mn-ea"/>
                          <a:cs typeface="+mn-cs"/>
                        </a:rPr>
                        <a:t>Mike</a:t>
                      </a:r>
                      <a:endParaRPr kumimoji="0" lang="en-US" sz="1200" kern="1200" dirty="0">
                        <a:solidFill>
                          <a:schemeClr val="dk1"/>
                        </a:solidFill>
                        <a:effectLst/>
                        <a:latin typeface="+mn-lt"/>
                        <a:ea typeface="+mn-ea"/>
                        <a:cs typeface="+mn-cs"/>
                      </a:endParaRPr>
                    </a:p>
                    <a:p>
                      <a:r>
                        <a:rPr kumimoji="0" lang="en-US" sz="1200" kern="1200" dirty="0">
                          <a:solidFill>
                            <a:schemeClr val="dk1"/>
                          </a:solidFill>
                          <a:effectLst/>
                          <a:latin typeface="+mn-lt"/>
                          <a:ea typeface="+mn-ea"/>
                          <a:cs typeface="+mn-cs"/>
                        </a:rPr>
                        <a:t>Lauren</a:t>
                      </a:r>
                      <a:endParaRPr lang="en-US" sz="1200" dirty="0"/>
                    </a:p>
                  </a:txBody>
                  <a:tcPr/>
                </a:tc>
                <a:tc>
                  <a:txBody>
                    <a:bodyPr/>
                    <a:lstStyle/>
                    <a:p>
                      <a:r>
                        <a:rPr lang="en-US" sz="1200" b="1" dirty="0"/>
                        <a:t>Reason</a:t>
                      </a:r>
                      <a:r>
                        <a:rPr lang="en-US" sz="1200" dirty="0"/>
                        <a:t>: </a:t>
                      </a:r>
                    </a:p>
                    <a:p>
                      <a:r>
                        <a:rPr lang="en-US" sz="1200" dirty="0"/>
                        <a:t>Staffing Changes</a:t>
                      </a:r>
                    </a:p>
                    <a:p>
                      <a:endParaRPr lang="en-US" sz="1200" dirty="0"/>
                    </a:p>
                  </a:txBody>
                  <a:tcPr/>
                </a:tc>
                <a:extLst>
                  <a:ext uri="{0D108BD9-81ED-4DB2-BD59-A6C34878D82A}">
                    <a16:rowId xmlns:a16="http://schemas.microsoft.com/office/drawing/2014/main" val="921934314"/>
                  </a:ext>
                </a:extLst>
              </a:tr>
              <a:tr h="370840">
                <a:tc>
                  <a:txBody>
                    <a:bodyPr/>
                    <a:lstStyle/>
                    <a:p>
                      <a:r>
                        <a:rPr lang="en-US" sz="1200" dirty="0"/>
                        <a:t>Meet with Behavioral Health by 2/2024 to share the program's proposal for increasing HCH capacity to address substance use concerns. Discuss opportunities for collaboration and connection to AOD services. </a:t>
                      </a:r>
                    </a:p>
                  </a:txBody>
                  <a:tcPr/>
                </a:tc>
                <a:tc>
                  <a:txBody>
                    <a:bodyPr/>
                    <a:lstStyle/>
                    <a:p>
                      <a:r>
                        <a:rPr lang="en-US" sz="1200" b="1" dirty="0"/>
                        <a:t>Change</a:t>
                      </a:r>
                      <a:r>
                        <a:rPr lang="en-US" sz="1200" dirty="0"/>
                        <a:t>:</a:t>
                      </a:r>
                    </a:p>
                    <a:p>
                      <a:r>
                        <a:rPr kumimoji="0" lang="en-US" sz="1200" strike="sngStrike" kern="1200" dirty="0">
                          <a:solidFill>
                            <a:schemeClr val="dk1"/>
                          </a:solidFill>
                          <a:effectLst/>
                          <a:latin typeface="+mn-lt"/>
                          <a:ea typeface="+mn-ea"/>
                          <a:cs typeface="+mn-cs"/>
                        </a:rPr>
                        <a:t>Mike/Lauren</a:t>
                      </a:r>
                      <a:endParaRPr kumimoji="0" lang="en-US" sz="1200" kern="1200" dirty="0">
                        <a:solidFill>
                          <a:schemeClr val="dk1"/>
                        </a:solidFill>
                        <a:effectLst/>
                        <a:latin typeface="+mn-lt"/>
                        <a:ea typeface="+mn-ea"/>
                        <a:cs typeface="+mn-cs"/>
                      </a:endParaRPr>
                    </a:p>
                    <a:p>
                      <a:r>
                        <a:rPr kumimoji="0" lang="en-US" sz="1200" kern="1200" dirty="0">
                          <a:solidFill>
                            <a:schemeClr val="dk1"/>
                          </a:solidFill>
                          <a:effectLst/>
                          <a:latin typeface="+mn-lt"/>
                          <a:ea typeface="+mn-ea"/>
                          <a:cs typeface="+mn-cs"/>
                        </a:rPr>
                        <a:t>Lauren</a:t>
                      </a:r>
                      <a:endParaRPr lang="en-US" sz="1200" dirty="0"/>
                    </a:p>
                  </a:txBody>
                  <a:tcPr/>
                </a:tc>
                <a:tc>
                  <a:txBody>
                    <a:bodyPr/>
                    <a:lstStyle/>
                    <a:p>
                      <a:r>
                        <a:rPr lang="en-US" sz="1200" b="1" dirty="0"/>
                        <a:t>Reason: </a:t>
                      </a:r>
                    </a:p>
                    <a:p>
                      <a:r>
                        <a:rPr lang="en-US" sz="1200" dirty="0"/>
                        <a:t>Staffing Changes</a:t>
                      </a:r>
                    </a:p>
                  </a:txBody>
                  <a:tcPr/>
                </a:tc>
                <a:extLst>
                  <a:ext uri="{0D108BD9-81ED-4DB2-BD59-A6C34878D82A}">
                    <a16:rowId xmlns:a16="http://schemas.microsoft.com/office/drawing/2014/main" val="3137753554"/>
                  </a:ext>
                </a:extLst>
              </a:tr>
            </a:tbl>
          </a:graphicData>
        </a:graphic>
      </p:graphicFrame>
    </p:spTree>
    <p:extLst>
      <p:ext uri="{BB962C8B-B14F-4D97-AF65-F5344CB8AC3E}">
        <p14:creationId xmlns:p14="http://schemas.microsoft.com/office/powerpoint/2010/main" val="3424618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_rels/theme3.xml.rels><?xml version="1.0" encoding="UTF-8" standalone="yes"?>
<Relationships xmlns="http://schemas.openxmlformats.org/package/2006/relationships"><Relationship Id="rId1" Type="http://schemas.openxmlformats.org/officeDocument/2006/relationships/image" Target="NULL"/></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2">
      <a:dk1>
        <a:sysClr val="windowText" lastClr="000000"/>
      </a:dk1>
      <a:lt1>
        <a:sysClr val="window" lastClr="FFFFFF"/>
      </a:lt1>
      <a:dk2>
        <a:srgbClr val="74735D"/>
      </a:dk2>
      <a:lt2>
        <a:srgbClr val="DFE6D0"/>
      </a:lt2>
      <a:accent1>
        <a:srgbClr val="798E4C"/>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1">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CRMC PP template_3-16-2016">
  <a:themeElements>
    <a:clrScheme name="CCRMC color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CCRMC custom">
      <a:majorFont>
        <a:latin typeface="Century Gothic"/>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CCRMC PP template_3-16-2016">
  <a:themeElements>
    <a:clrScheme name="CCRMC color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CCRMC custom">
      <a:majorFont>
        <a:latin typeface="Century Gothic"/>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CCH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CRMC PP template_3-16-2016">
  <a:themeElements>
    <a:clrScheme name="CCRMC color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CCRMC custom">
      <a:majorFont>
        <a:latin typeface="Century Gothic"/>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3_CCRMC PP template_3-16-2016">
  <a:themeElements>
    <a:clrScheme name="CCRMC color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CCRMC custom">
      <a:majorFont>
        <a:latin typeface="Century Gothic"/>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73941309185C4D9705FA9E37A25A79" ma:contentTypeVersion="14" ma:contentTypeDescription="Create a new document." ma:contentTypeScope="" ma:versionID="7e5bbd10e908265388fc69719d2aacee">
  <xsd:schema xmlns:xsd="http://www.w3.org/2001/XMLSchema" xmlns:xs="http://www.w3.org/2001/XMLSchema" xmlns:p="http://schemas.microsoft.com/office/2006/metadata/properties" xmlns:ns1="http://schemas.microsoft.com/sharepoint/v3" xmlns:ns3="23911e03-26cf-4480-83f4-e15f1be43dff" xmlns:ns4="c9b0eafd-6906-4ac5-9229-e975d97cd39d" targetNamespace="http://schemas.microsoft.com/office/2006/metadata/properties" ma:root="true" ma:fieldsID="b3101cd98d0606dc98c613253009090a" ns1:_="" ns3:_="" ns4:_="">
    <xsd:import namespace="http://schemas.microsoft.com/sharepoint/v3"/>
    <xsd:import namespace="23911e03-26cf-4480-83f4-e15f1be43dff"/>
    <xsd:import namespace="c9b0eafd-6906-4ac5-9229-e975d97cd39d"/>
    <xsd:element name="properties">
      <xsd:complexType>
        <xsd:sequence>
          <xsd:element name="documentManagement">
            <xsd:complexType>
              <xsd:all>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911e03-26cf-4480-83f4-e15f1be43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b0eafd-6906-4ac5-9229-e975d97cd3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F9A09F-2D86-4FAF-8B8B-62A5E175202E}">
  <ds:schemaRefs>
    <ds:schemaRef ds:uri="http://schemas.microsoft.com/sharepoint/v3"/>
    <ds:schemaRef ds:uri="http://schemas.microsoft.com/office/infopath/2007/PartnerControls"/>
    <ds:schemaRef ds:uri="http://purl.org/dc/dcmitype/"/>
    <ds:schemaRef ds:uri="23911e03-26cf-4480-83f4-e15f1be43dff"/>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c9b0eafd-6906-4ac5-9229-e975d97cd39d"/>
    <ds:schemaRef ds:uri="http://schemas.microsoft.com/office/2006/metadata/properties"/>
  </ds:schemaRefs>
</ds:datastoreItem>
</file>

<file path=customXml/itemProps2.xml><?xml version="1.0" encoding="utf-8"?>
<ds:datastoreItem xmlns:ds="http://schemas.openxmlformats.org/officeDocument/2006/customXml" ds:itemID="{DE384676-963C-4388-922F-F8ED167A9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911e03-26cf-4480-83f4-e15f1be43dff"/>
    <ds:schemaRef ds:uri="c9b0eafd-6906-4ac5-9229-e975d97cd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ACC4B1-D884-4F62-97CD-9DFAF491D2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CGB Presentation 11.20.2019</Template>
  <TotalTime>39197</TotalTime>
  <Words>967</Words>
  <Application>Microsoft Office PowerPoint</Application>
  <PresentationFormat>On-screen Show (4:3)</PresentationFormat>
  <Paragraphs>137</Paragraphs>
  <Slides>16</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16</vt:i4>
      </vt:variant>
    </vt:vector>
  </HeadingPairs>
  <TitlesOfParts>
    <vt:vector size="31" baseType="lpstr">
      <vt:lpstr>Arial</vt:lpstr>
      <vt:lpstr>Calibri</vt:lpstr>
      <vt:lpstr>Calibri Light</vt:lpstr>
      <vt:lpstr>Century Gothic</vt:lpstr>
      <vt:lpstr>Georgia</vt:lpstr>
      <vt:lpstr>Myriad Pro</vt:lpstr>
      <vt:lpstr>Times New Roman</vt:lpstr>
      <vt:lpstr>Wingdings</vt:lpstr>
      <vt:lpstr>Wingdings 2</vt:lpstr>
      <vt:lpstr>Civic</vt:lpstr>
      <vt:lpstr>1_CCRMC PP template_3-16-2016</vt:lpstr>
      <vt:lpstr>CCRMC PP template_3-16-2016</vt:lpstr>
      <vt:lpstr>1_Office Theme</vt:lpstr>
      <vt:lpstr>2_CCRMC PP template_3-16-2016</vt:lpstr>
      <vt:lpstr>3_CCRMC PP template_3-16-2016</vt:lpstr>
      <vt:lpstr>Health Care for the Homeless Co-Applicant Governing Board</vt:lpstr>
      <vt:lpstr>Health Care for the Homeless Co-Applicant Governing Board</vt:lpstr>
      <vt:lpstr>Health Care for the Homeless Co-Applicant Governing Board</vt:lpstr>
      <vt:lpstr>Health Care for the Homeless Co-Applicant Governing Board</vt:lpstr>
      <vt:lpstr>Board Compensation </vt:lpstr>
      <vt:lpstr>Health Care for the Homeless Co-Applicant Governing Board</vt:lpstr>
      <vt:lpstr>Strategic Plan Updates</vt:lpstr>
      <vt:lpstr>Clinical Services &amp; Quality Improvement</vt:lpstr>
      <vt:lpstr>Partnerships &amp; Communication</vt:lpstr>
      <vt:lpstr>Program Finances &amp; Staffing</vt:lpstr>
      <vt:lpstr>Project Director Evaluation</vt:lpstr>
      <vt:lpstr>Requests of the Board</vt:lpstr>
      <vt:lpstr>Health Care for the Homeless Co-Applicant Governing Board</vt:lpstr>
      <vt:lpstr>Health Care for the Homeless Co-Applicant Governing Board</vt:lpstr>
      <vt:lpstr>Future Matters</vt:lpstr>
      <vt:lpstr>HCH Co-Applicant Governing Board</vt:lpstr>
    </vt:vector>
  </TitlesOfParts>
  <Company>Contra Costa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for the Homeless Co-Applicant Governing Board</dc:title>
  <dc:creator>Linae Young</dc:creator>
  <cp:lastModifiedBy>Gabriella Quintana</cp:lastModifiedBy>
  <cp:revision>296</cp:revision>
  <cp:lastPrinted>2022-10-19T15:54:32Z</cp:lastPrinted>
  <dcterms:created xsi:type="dcterms:W3CDTF">2019-11-05T18:18:25Z</dcterms:created>
  <dcterms:modified xsi:type="dcterms:W3CDTF">2023-02-15T18:39:21Z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0x010100B673941309185C4D9705FA9E37A25A79</vt:lpwstr>
  </property>
</Properties>
</file>