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  <p:sldMasterId id="2147483700" r:id="rId6"/>
    <p:sldMasterId id="2147483712" r:id="rId7"/>
    <p:sldMasterId id="2147483744" r:id="rId8"/>
    <p:sldMasterId id="2147483759" r:id="rId9"/>
  </p:sldMasterIdLst>
  <p:notesMasterIdLst>
    <p:notesMasterId r:id="rId23"/>
  </p:notesMasterIdLst>
  <p:handoutMasterIdLst>
    <p:handoutMasterId r:id="rId24"/>
  </p:handoutMasterIdLst>
  <p:sldIdLst>
    <p:sldId id="301" r:id="rId10"/>
    <p:sldId id="331" r:id="rId11"/>
    <p:sldId id="357" r:id="rId12"/>
    <p:sldId id="641" r:id="rId13"/>
    <p:sldId id="643" r:id="rId14"/>
    <p:sldId id="646" r:id="rId15"/>
    <p:sldId id="346" r:id="rId16"/>
    <p:sldId id="644" r:id="rId17"/>
    <p:sldId id="645" r:id="rId18"/>
    <p:sldId id="642" r:id="rId19"/>
    <p:sldId id="630" r:id="rId20"/>
    <p:sldId id="631" r:id="rId21"/>
    <p:sldId id="266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Surges" initials="JS" lastIdx="1" clrIdx="0">
    <p:extLst>
      <p:ext uri="{19B8F6BF-5375-455C-9EA6-DF929625EA0E}">
        <p15:presenceInfo xmlns:p15="http://schemas.microsoft.com/office/powerpoint/2012/main" userId="S::jsurges@cchealth.org::2d46b77e-0538-4bc0-a432-dca4fbf25c61" providerId="AD"/>
      </p:ext>
    </p:extLst>
  </p:cmAuthor>
  <p:cmAuthor id="2" name="Linae Young" initials="LY" lastIdx="1" clrIdx="1">
    <p:extLst>
      <p:ext uri="{19B8F6BF-5375-455C-9EA6-DF929625EA0E}">
        <p15:presenceInfo xmlns:p15="http://schemas.microsoft.com/office/powerpoint/2012/main" userId="S::lyoung4@cchealth.org::40eb286e-b190-48e8-a129-084eebfcdf33" providerId="AD"/>
      </p:ext>
    </p:extLst>
  </p:cmAuthor>
  <p:cmAuthor id="3" name="Heather Cedermaz" initials="HC" lastIdx="1" clrIdx="2">
    <p:extLst>
      <p:ext uri="{19B8F6BF-5375-455C-9EA6-DF929625EA0E}">
        <p15:presenceInfo xmlns:p15="http://schemas.microsoft.com/office/powerpoint/2012/main" userId="S::HCederma@cchealth.org::f16c83b4-9fb0-4e2b-9edc-152631cac411" providerId="AD"/>
      </p:ext>
    </p:extLst>
  </p:cmAuthor>
  <p:cmAuthor id="4" name="Gabriella Quintana" initials="GQ" lastIdx="1" clrIdx="3">
    <p:extLst>
      <p:ext uri="{19B8F6BF-5375-455C-9EA6-DF929625EA0E}">
        <p15:presenceInfo xmlns:p15="http://schemas.microsoft.com/office/powerpoint/2012/main" userId="S::gquintan@cchealth.org::f0898f06-541e-4a2c-a2dd-33dd6fcc73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FFCC"/>
    <a:srgbClr val="E23EBF"/>
    <a:srgbClr val="FF9900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86726" autoAdjust="0"/>
  </p:normalViewPr>
  <p:slideViewPr>
    <p:cSldViewPr>
      <p:cViewPr varScale="1">
        <p:scale>
          <a:sx n="113" d="100"/>
          <a:sy n="113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C6C78A4-6E33-4F91-9196-4E9502D06B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F7772D9-4EBE-443E-BCD2-97A77D4C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4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91E076F-71CC-4062-8FC0-0215F135FCB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7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6DCACFBE-DDAD-4CE6-847A-00578FD99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8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BE-DDAD-4CE6-847A-00578FD990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1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00E1-7FDB-43EA-9D62-E0F47C119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00E1-7FDB-43EA-9D62-E0F47C119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00E1-7FDB-43EA-9D62-E0F47C119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2313434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3143250"/>
            <a:ext cx="3202686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190113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87EE-407F-47E0-9906-A3997D84686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42D1-154A-444A-962F-5B5EBAA856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921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icole Shorter\Documents\Hospital\Images\shutterstock_10552783_small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00"/>
                    </a14:imgEffect>
                    <a14:imgEffect>
                      <a14:saturation sat="108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77" r="526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704969"/>
            <a:ext cx="1323222" cy="8034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1143000"/>
            <a:ext cx="9144001" cy="28194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2264" y="4572000"/>
            <a:ext cx="8669337" cy="990600"/>
          </a:xfrm>
          <a:prstGeom prst="rect">
            <a:avLst/>
          </a:prstGeom>
        </p:spPr>
        <p:txBody>
          <a:bodyPr>
            <a:normAutofit/>
          </a:bodyPr>
          <a:lstStyle>
            <a:lvl1pPr marL="85725" indent="0" algn="r">
              <a:buFontTx/>
              <a:buNone/>
              <a:defRPr sz="2100" b="1" i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Name, title</a:t>
            </a:r>
          </a:p>
          <a:p>
            <a:pPr lvl="0"/>
            <a:r>
              <a:rPr lang="en-US"/>
              <a:t>Division/organization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447800"/>
            <a:ext cx="8763000" cy="228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572" indent="0" algn="ctr">
              <a:buFontTx/>
              <a:buNone/>
              <a:defRPr sz="49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2959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ord Slide -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B6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9600"/>
            <a:ext cx="8001000" cy="563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572" indent="0" algn="r">
              <a:lnSpc>
                <a:spcPts val="6375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/>
              <a:t>Word or </a:t>
            </a:r>
            <a:br>
              <a:rPr lang="en-US"/>
            </a:br>
            <a:r>
              <a:rPr lang="en-US"/>
              <a:t>phrase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0D6BD-3133-4BDD-AAD0-52151B5442C3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8988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ord Slide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4A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9600"/>
            <a:ext cx="8001000" cy="563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572" indent="0" algn="r">
              <a:lnSpc>
                <a:spcPts val="6375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/>
              <a:t>Word or </a:t>
            </a:r>
            <a:br>
              <a:rPr lang="en-US"/>
            </a:br>
            <a:r>
              <a:rPr lang="en-US"/>
              <a:t>phrase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8C1C4-46CB-4FEB-9EDF-D847674CA536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3988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ounta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 b="43535"/>
          <a:stretch/>
        </p:blipFill>
        <p:spPr>
          <a:xfrm>
            <a:off x="-8906" y="2667000"/>
            <a:ext cx="9138205" cy="4191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9600"/>
            <a:ext cx="8001000" cy="563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7663" indent="-344091" algn="l">
              <a:lnSpc>
                <a:spcPts val="637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500" b="1" baseline="0">
                <a:solidFill>
                  <a:srgbClr val="5B6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/>
              <a:t>Word, phrase or</a:t>
            </a:r>
          </a:p>
          <a:p>
            <a:pPr lvl="0"/>
            <a:r>
              <a:rPr lang="en-US"/>
              <a:t>Short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313339-EB42-48A8-8F51-4F8D34C0D5AD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4780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57" r="7662" b="37416"/>
          <a:stretch/>
        </p:blipFill>
        <p:spPr>
          <a:xfrm>
            <a:off x="0" y="3253839"/>
            <a:ext cx="9144000" cy="3604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5B6C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2618D"/>
                </a:solidFill>
              </a:defRPr>
            </a:lvl1pPr>
            <a:lvl2pPr>
              <a:defRPr sz="1800">
                <a:solidFill>
                  <a:srgbClr val="02618D"/>
                </a:solidFill>
              </a:defRPr>
            </a:lvl2pPr>
            <a:lvl3pPr>
              <a:defRPr sz="1500">
                <a:solidFill>
                  <a:srgbClr val="02618D"/>
                </a:solidFill>
              </a:defRPr>
            </a:lvl3pPr>
            <a:lvl4pPr>
              <a:defRPr sz="1350">
                <a:solidFill>
                  <a:srgbClr val="02618D"/>
                </a:solidFill>
              </a:defRPr>
            </a:lvl4pPr>
            <a:lvl5pPr>
              <a:defRPr sz="1200">
                <a:solidFill>
                  <a:srgbClr val="0261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5B253-9F17-44A3-B3A1-73279ABA3B63}"/>
              </a:ext>
            </a:extLst>
          </p:cNvPr>
          <p:cNvSpPr txBox="1"/>
          <p:nvPr userDrawn="1"/>
        </p:nvSpPr>
        <p:spPr>
          <a:xfrm>
            <a:off x="8458200" y="65502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88285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5B6C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2618D"/>
                </a:solidFill>
              </a:defRPr>
            </a:lvl1pPr>
            <a:lvl2pPr>
              <a:defRPr sz="1800">
                <a:solidFill>
                  <a:srgbClr val="02618D"/>
                </a:solidFill>
              </a:defRPr>
            </a:lvl2pPr>
            <a:lvl3pPr>
              <a:defRPr sz="1500">
                <a:solidFill>
                  <a:srgbClr val="02618D"/>
                </a:solidFill>
              </a:defRPr>
            </a:lvl3pPr>
            <a:lvl4pPr>
              <a:defRPr sz="1350">
                <a:solidFill>
                  <a:srgbClr val="02618D"/>
                </a:solidFill>
              </a:defRPr>
            </a:lvl4pPr>
            <a:lvl5pPr>
              <a:defRPr sz="1200">
                <a:solidFill>
                  <a:srgbClr val="0261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61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57" r="7662" b="37416"/>
          <a:stretch/>
        </p:blipFill>
        <p:spPr>
          <a:xfrm>
            <a:off x="0" y="3253839"/>
            <a:ext cx="9144000" cy="3604162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D91DED5-6C13-40C5-8B33-B81C46FA22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71600" y="304800"/>
            <a:ext cx="6400800" cy="4572000"/>
          </a:xfrm>
          <a:prstGeom prst="rect">
            <a:avLst/>
          </a:prstGeom>
        </p:spPr>
        <p:txBody>
          <a:bodyPr anchor="ctr"/>
          <a:lstStyle>
            <a:lvl1pPr marL="85725" indent="0" algn="ctr">
              <a:buFontTx/>
              <a:buNone/>
              <a:defRPr b="1" baseline="0"/>
            </a:lvl1pPr>
          </a:lstStyle>
          <a:p>
            <a:r>
              <a:rPr lang="en-US" dirty="0"/>
              <a:t>Insert a picture, without covering the mountains.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31BD9-3F59-4536-A279-DAA542EE617A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8418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00E1-7FDB-43EA-9D62-E0F47C119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85725" indent="0" algn="ctr">
              <a:buFontTx/>
              <a:buNone/>
              <a:defRPr b="1" baseline="0"/>
            </a:lvl1pPr>
          </a:lstStyle>
          <a:p>
            <a:r>
              <a:rPr lang="en-US" dirty="0"/>
              <a:t>Use this layout option for full screen photos and no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05515-B169-44F9-A165-14497666C131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30415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13C0D-C82B-42FD-8E9B-53E73416672E}"/>
              </a:ext>
            </a:extLst>
          </p:cNvPr>
          <p:cNvSpPr txBox="1"/>
          <p:nvPr userDrawn="1"/>
        </p:nvSpPr>
        <p:spPr>
          <a:xfrm>
            <a:off x="8458200" y="65502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09385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vision Health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1F63D1-BF23-468B-B69C-0F10B50A8A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907237-5581-4C6A-B5DF-2C8D765879E4}"/>
              </a:ext>
            </a:extLst>
          </p:cNvPr>
          <p:cNvSpPr txBox="1"/>
          <p:nvPr userDrawn="1"/>
        </p:nvSpPr>
        <p:spPr>
          <a:xfrm>
            <a:off x="8458200" y="6400800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35763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EEE6ED-6365-49C7-A463-F3437BCE4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57" r="7662" b="37416"/>
          <a:stretch/>
        </p:blipFill>
        <p:spPr>
          <a:xfrm>
            <a:off x="0" y="3253839"/>
            <a:ext cx="9144000" cy="3604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3494B8-5BBA-406E-BA2E-A6FB56B1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5CBB0-2B90-4B3D-9271-15B931791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94BC6-8873-4F10-A3F6-E7BC3332D551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6872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435346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435346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13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 b="11043"/>
          <a:stretch/>
        </p:blipFill>
        <p:spPr>
          <a:xfrm>
            <a:off x="-8061" y="-1"/>
            <a:ext cx="9152061" cy="68580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FE81D65-A90A-46A6-B68E-641EB0EDEF73}"/>
              </a:ext>
            </a:extLst>
          </p:cNvPr>
          <p:cNvSpPr/>
          <p:nvPr userDrawn="1"/>
        </p:nvSpPr>
        <p:spPr>
          <a:xfrm>
            <a:off x="1354307" y="295711"/>
            <a:ext cx="4800600" cy="6126480"/>
          </a:xfrm>
          <a:prstGeom prst="ellipse">
            <a:avLst/>
          </a:prstGeom>
          <a:solidFill>
            <a:srgbClr val="FFFFFF">
              <a:alpha val="43137"/>
            </a:srgbClr>
          </a:solidFill>
          <a:ln w="254000">
            <a:solidFill>
              <a:srgbClr val="F79646">
                <a:alpha val="68627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7C9CE4-FAAF-4823-B775-3C904970A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90" y="5318851"/>
            <a:ext cx="1536193" cy="109728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72935" y="2438402"/>
            <a:ext cx="4198690" cy="974725"/>
          </a:xfrm>
        </p:spPr>
        <p:txBody>
          <a:bodyPr>
            <a:noAutofit/>
          </a:bodyPr>
          <a:lstStyle>
            <a:lvl1pPr marL="85725" indent="0" algn="r">
              <a:buFontTx/>
              <a:buNone/>
              <a:defRPr sz="45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572936" y="3583907"/>
            <a:ext cx="4186106" cy="876300"/>
          </a:xfrm>
        </p:spPr>
        <p:txBody>
          <a:bodyPr>
            <a:normAutofit/>
          </a:bodyPr>
          <a:lstStyle>
            <a:lvl1pPr marL="85725" indent="0" algn="r">
              <a:buFontTx/>
              <a:buNone/>
              <a:defRPr sz="36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31939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0" y="0"/>
            <a:ext cx="84433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30225"/>
            <a:ext cx="7543800" cy="2593975"/>
          </a:xfrm>
        </p:spPr>
        <p:txBody>
          <a:bodyPr anchor="b"/>
          <a:lstStyle>
            <a:lvl1pPr>
              <a:defRPr sz="495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766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rgbClr val="02618D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8568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B6C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rgbClr val="02618D"/>
                </a:solidFill>
              </a:defRPr>
            </a:lvl1pPr>
            <a:lvl2pPr>
              <a:defRPr sz="1800">
                <a:solidFill>
                  <a:srgbClr val="02618D"/>
                </a:solidFill>
              </a:defRPr>
            </a:lvl2pPr>
            <a:lvl3pPr>
              <a:defRPr sz="1500">
                <a:solidFill>
                  <a:srgbClr val="02618D"/>
                </a:solidFill>
              </a:defRPr>
            </a:lvl3pPr>
            <a:lvl4pPr>
              <a:defRPr sz="1350">
                <a:solidFill>
                  <a:srgbClr val="02618D"/>
                </a:solidFill>
              </a:defRPr>
            </a:lvl4pPr>
            <a:lvl5pPr>
              <a:defRPr sz="1200">
                <a:solidFill>
                  <a:srgbClr val="0261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35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55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175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00E1-7FDB-43EA-9D62-E0F47C119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81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33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884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165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5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165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41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7ACC-E112-41CE-BD94-0821E221DA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01" y="4343400"/>
            <a:ext cx="1922554" cy="19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1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002FD6A4-03D0-4BA2-A497-6244AD32F77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740A26-273B-4597-9B63-5C8E80FFF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6"/>
          <a:stretch/>
        </p:blipFill>
        <p:spPr>
          <a:xfrm>
            <a:off x="567811" y="388995"/>
            <a:ext cx="1373132" cy="1999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E92A06-6679-4ED8-93B8-732381F4C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622" y="182877"/>
            <a:ext cx="6368567" cy="2673532"/>
          </a:xfrm>
        </p:spPr>
        <p:txBody>
          <a:bodyPr anchor="b">
            <a:normAutofit/>
          </a:bodyPr>
          <a:lstStyle>
            <a:lvl1pPr algn="r"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75840-D0C0-4266-85C5-A58334D17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372" y="2982119"/>
            <a:ext cx="6948818" cy="827881"/>
          </a:xfrm>
        </p:spPr>
        <p:txBody>
          <a:bodyPr/>
          <a:lstStyle>
            <a:lvl1pPr marL="0" indent="0" algn="r">
              <a:buNone/>
              <a:defRPr sz="1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9863-640E-4CD2-8861-73C99B0B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9FFAB2-9EE3-4146-B88A-187D8D9F3600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8BDB0-D0EE-4E92-BD7D-18A1F755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3F7AC-E6F7-46DE-8D0C-D268FA08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0F676A-E80A-4FD0-BDA7-6DF11B8C11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264DBA-DC7F-476A-B6EB-2C62DCD9F54E}"/>
              </a:ext>
            </a:extLst>
          </p:cNvPr>
          <p:cNvCxnSpPr>
            <a:cxnSpLocks/>
          </p:cNvCxnSpPr>
          <p:nvPr userDrawn="1"/>
        </p:nvCxnSpPr>
        <p:spPr>
          <a:xfrm>
            <a:off x="1627372" y="2913318"/>
            <a:ext cx="694881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295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EEC6C-D773-438E-ACB9-6EECE9BB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AB30C-7EAB-4509-A538-A69D1A1D1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387D9-AF04-40FC-B08F-7759D78C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3E34-2FFA-4620-BC8B-4565A8744DA2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2888-6E3B-4C3B-935A-FBCACA52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95823-B3D3-4A50-A79B-73DFEF9A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6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E295E-1F10-40D7-9E4A-D615E5C0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561686"/>
            <a:ext cx="7886700" cy="2852737"/>
          </a:xfrm>
        </p:spPr>
        <p:txBody>
          <a:bodyPr anchor="b"/>
          <a:lstStyle>
            <a:lvl1pPr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A7527-3E09-4968-BC1E-ED8FB66C3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AF3F5-A126-4B0A-901C-DB833B79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9670-8FC5-478A-9F58-CF45A9AD3375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67C68-6F75-4899-B879-C832C8DC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7927-AF2A-45F9-BB6D-9D76C54D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A7799-F845-44A8-901F-83D4F8E12051}"/>
              </a:ext>
            </a:extLst>
          </p:cNvPr>
          <p:cNvCxnSpPr>
            <a:cxnSpLocks/>
          </p:cNvCxnSpPr>
          <p:nvPr userDrawn="1"/>
        </p:nvCxnSpPr>
        <p:spPr>
          <a:xfrm>
            <a:off x="623888" y="4503203"/>
            <a:ext cx="694881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0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4DF-9504-451E-B8FB-A72EA50E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4FBAC-92FB-42D8-9AD7-2261E85C3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6B7BA-E3BE-4ED6-99B9-5C4C03BBB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97949-CE04-45DC-AC3A-52ACE619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F463-56DD-4D00-8CBC-31C7A9923C2C}" type="datetime1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46C88-BCDD-44D1-B81A-1BE82C0C1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0BCA2-B2E9-4EB3-A4F7-09E95635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7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E7900E1-7FDB-43EA-9D62-E0F47C119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6C0D-F0A0-4A51-AB4A-348A4B30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D86DC-EC88-42B6-A568-0BE6E1006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90292-2902-41E5-846C-C7552745B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F5504-D0E4-4BC5-9985-DE552B61B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471F5-9F75-4F42-896D-E09AED670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DE6514-143D-4449-95DE-0386D2F7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9320-F5BA-4CF9-8448-CA3906396CFA}" type="datetime1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5A7BFB-9B80-4954-ABE8-323A1C59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99ECE-6AE6-4510-91E8-29182D93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4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39C30-E4C6-460D-9F4F-27F0D69F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288CF4-77E9-47E2-850F-9FC2CCC6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92" y="6356351"/>
            <a:ext cx="2057400" cy="365125"/>
          </a:xfrm>
        </p:spPr>
        <p:txBody>
          <a:bodyPr/>
          <a:lstStyle/>
          <a:p>
            <a:fld id="{6F1FF89C-5DFE-4679-86EC-E4F28D026DB0}" type="datetime1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64B95-C33E-497F-84FD-A593121D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9EE20-6E70-4830-84B5-61700C35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938" y="6356351"/>
            <a:ext cx="2057400" cy="365125"/>
          </a:xfrm>
        </p:spPr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23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2F7C3-C340-4EE2-8C31-09638F4B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B5A5-DB1F-45D9-BE49-FE17786A1354}" type="datetime1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F3A5A-CFA8-4255-979B-A388708C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963C0-25D1-4D5D-9FC0-C4720707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06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064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E256-BA39-4C03-A2DB-CBB70CA7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0CF0E-1E62-4CAD-8B36-54F7FE569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12290-87DB-44E7-A73C-6BD8BE9F7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88E31-3625-4413-B84A-00BAF0D7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253F-4826-46AE-A5C8-22BB788C89A9}" type="datetime1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EE01C-806B-4B16-A971-0B0654C4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677BD-CE53-4B99-B3D2-B1FA4B8C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43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4A0A-CCB2-466C-840D-56CB0579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EFDFA1-D0B6-4EE0-8B43-AE8D96EC9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F630D-BB9B-4457-AA11-B30B821B3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B4E8A-B5E4-48FB-921E-14FA98BB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A13B-BC89-4E7A-A98B-EBBAFB551A74}" type="datetime1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03EF1-4920-4359-B148-F3F023C5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EA31F-BD14-41AE-BCDB-8C09528E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408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6343-E079-484F-A040-7EAF8633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EE168-8232-477F-B18D-6032EE406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608AD-3E62-4C42-ACB7-5481BB87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0E56D-6B62-4E3A-B9A8-82C95FCB82D8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5373E-6D53-46D3-AB19-E3BADABD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84969-A589-4010-B234-0361B03F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474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FD8CB-838A-4320-BBEA-1278F800A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B2CA1-248A-46BF-BCAD-B3E816767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21D15-011B-474C-A052-0B843F86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5BF2-F897-42EE-AFBD-127B644F9FD4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62583-068B-460D-9C7E-2D3786BD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E6C66-ACD4-4E47-B7F4-71DEF3DE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19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1F63D1-BF23-468B-B69C-0F10B50A8A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870037-CA17-4876-BB25-18EF11C7D0E0}"/>
              </a:ext>
            </a:extLst>
          </p:cNvPr>
          <p:cNvCxnSpPr>
            <a:cxnSpLocks/>
          </p:cNvCxnSpPr>
          <p:nvPr userDrawn="1"/>
        </p:nvCxnSpPr>
        <p:spPr>
          <a:xfrm>
            <a:off x="623888" y="4503203"/>
            <a:ext cx="694881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BB40EF-FEFF-409D-A880-A53AEB93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571720"/>
            <a:ext cx="7886700" cy="2852737"/>
          </a:xfrm>
        </p:spPr>
        <p:txBody>
          <a:bodyPr anchor="b"/>
          <a:lstStyle>
            <a:lvl1pPr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E8336A-E838-4214-A750-723248E58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25643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002FD6A4-03D0-4BA2-A497-6244AD32F77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E92A06-6679-4ED8-93B8-732381F4C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622" y="182877"/>
            <a:ext cx="6368567" cy="2673532"/>
          </a:xfrm>
        </p:spPr>
        <p:txBody>
          <a:bodyPr anchor="b">
            <a:normAutofit/>
          </a:bodyPr>
          <a:lstStyle>
            <a:lvl1pPr algn="r">
              <a:defRPr sz="49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75840-D0C0-4266-85C5-A58334D17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8189" y="3043082"/>
            <a:ext cx="6858000" cy="827881"/>
          </a:xfrm>
        </p:spPr>
        <p:txBody>
          <a:bodyPr/>
          <a:lstStyle>
            <a:lvl1pPr marL="0" indent="0" algn="r">
              <a:buNone/>
              <a:defRPr sz="1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9863-640E-4CD2-8861-73C99B0B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9A8771-93B7-498D-A97B-CC10667CEB6A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8BDB0-D0EE-4E92-BD7D-18A1F755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3F7AC-E6F7-46DE-8D0C-D268FA08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0F676A-E80A-4FD0-BDA7-6DF11B8C11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2F4399-7402-48C2-B180-25633FA6D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7" y="649803"/>
            <a:ext cx="2005966" cy="128016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DDF405-2F4B-490F-BF97-E203D1A3E230}"/>
              </a:ext>
            </a:extLst>
          </p:cNvPr>
          <p:cNvCxnSpPr>
            <a:cxnSpLocks/>
          </p:cNvCxnSpPr>
          <p:nvPr userDrawn="1"/>
        </p:nvCxnSpPr>
        <p:spPr>
          <a:xfrm>
            <a:off x="1627372" y="2979203"/>
            <a:ext cx="694881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46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00E1-7FDB-43EA-9D62-E0F47C119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hillside&#10;&#10;Description automatically generated">
            <a:extLst>
              <a:ext uri="{FF2B5EF4-FFF2-40B4-BE49-F238E27FC236}">
                <a16:creationId xmlns:a16="http://schemas.microsoft.com/office/drawing/2014/main" id="{F1056ECD-B074-4680-9975-FD5FE048D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A3036C-42C2-4EBD-9C8E-7B7F3A089DFA}"/>
              </a:ext>
            </a:extLst>
          </p:cNvPr>
          <p:cNvSpPr txBox="1"/>
          <p:nvPr/>
        </p:nvSpPr>
        <p:spPr>
          <a:xfrm>
            <a:off x="886696" y="1690258"/>
            <a:ext cx="3650672" cy="81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625"/>
              </a:lnSpc>
            </a:pPr>
            <a:r>
              <a:rPr lang="en-US" sz="5400" b="1">
                <a:latin typeface="+mj-lt"/>
              </a:rPr>
              <a:t>THANK YOU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5AAB11-65B1-4B7E-B747-AD18A604E5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16129" y="985838"/>
            <a:ext cx="2796778" cy="2443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Add logo(s)</a:t>
            </a:r>
          </a:p>
        </p:txBody>
      </p:sp>
    </p:spTree>
    <p:extLst>
      <p:ext uri="{BB962C8B-B14F-4D97-AF65-F5344CB8AC3E}">
        <p14:creationId xmlns:p14="http://schemas.microsoft.com/office/powerpoint/2010/main" val="41661410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hank You CCH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hillside&#10;&#10;Description automatically generated">
            <a:extLst>
              <a:ext uri="{FF2B5EF4-FFF2-40B4-BE49-F238E27FC236}">
                <a16:creationId xmlns:a16="http://schemas.microsoft.com/office/drawing/2014/main" id="{F1056ECD-B074-4680-9975-FD5FE048D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A3036C-42C2-4EBD-9C8E-7B7F3A089DFA}"/>
              </a:ext>
            </a:extLst>
          </p:cNvPr>
          <p:cNvSpPr txBox="1"/>
          <p:nvPr/>
        </p:nvSpPr>
        <p:spPr>
          <a:xfrm>
            <a:off x="886696" y="1690258"/>
            <a:ext cx="3650672" cy="81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625"/>
              </a:lnSpc>
            </a:pPr>
            <a:r>
              <a:rPr lang="en-US" sz="5400" b="1">
                <a:latin typeface="+mj-lt"/>
              </a:rPr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0AB48-E9CD-40B7-97A3-5C61BA84E5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64" y="922160"/>
            <a:ext cx="2407163" cy="15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638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10ED9-20A1-4574-851D-B1AB5FF67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04800"/>
            <a:ext cx="8610600" cy="8382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1" kern="1200" baseline="0" dirty="0">
                <a:solidFill>
                  <a:srgbClr val="02618D"/>
                </a:solidFill>
                <a:effectLst/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4800" y="1362077"/>
            <a:ext cx="8610600" cy="4810125"/>
          </a:xfrm>
        </p:spPr>
        <p:txBody>
          <a:bodyPr numCol="2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684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0578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icole Shorter\Documents\Hospital\Images\shutterstock_10552783_small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00"/>
                    </a14:imgEffect>
                    <a14:imgEffect>
                      <a14:saturation sat="108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77" r="526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704969"/>
            <a:ext cx="1323222" cy="8034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1143000"/>
            <a:ext cx="9144001" cy="28194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2264" y="4572000"/>
            <a:ext cx="8669337" cy="990600"/>
          </a:xfrm>
          <a:prstGeom prst="rect">
            <a:avLst/>
          </a:prstGeom>
        </p:spPr>
        <p:txBody>
          <a:bodyPr>
            <a:normAutofit/>
          </a:bodyPr>
          <a:lstStyle>
            <a:lvl1pPr marL="85725" indent="0" algn="r">
              <a:buFontTx/>
              <a:buNone/>
              <a:defRPr sz="2100" b="1" i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Name, title</a:t>
            </a:r>
          </a:p>
          <a:p>
            <a:pPr lvl="0"/>
            <a:r>
              <a:rPr lang="en-US"/>
              <a:t>Division/organization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447800"/>
            <a:ext cx="8763000" cy="228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572" indent="0" algn="ctr">
              <a:buFontTx/>
              <a:buNone/>
              <a:defRPr sz="49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472330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ord Slide -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B6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9600"/>
            <a:ext cx="8001000" cy="563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572" indent="0" algn="r">
              <a:lnSpc>
                <a:spcPts val="6375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/>
              <a:t>Word or </a:t>
            </a:r>
            <a:br>
              <a:rPr lang="en-US"/>
            </a:br>
            <a:r>
              <a:rPr lang="en-US"/>
              <a:t>phrase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0D6BD-3133-4BDD-AAD0-52151B5442C3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098587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ord Slide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4A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9600"/>
            <a:ext cx="8001000" cy="563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572" indent="0" algn="r">
              <a:lnSpc>
                <a:spcPts val="6375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/>
              <a:t>Word or </a:t>
            </a:r>
            <a:br>
              <a:rPr lang="en-US"/>
            </a:br>
            <a:r>
              <a:rPr lang="en-US"/>
              <a:t>phrase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8C1C4-46CB-4FEB-9EDF-D847674CA536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54544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ounta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 b="43535"/>
          <a:stretch/>
        </p:blipFill>
        <p:spPr>
          <a:xfrm>
            <a:off x="-8906" y="2667000"/>
            <a:ext cx="9138205" cy="4191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9600"/>
            <a:ext cx="8001000" cy="563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7663" indent="-344091" algn="l">
              <a:lnSpc>
                <a:spcPts val="637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500" b="1" baseline="0">
                <a:solidFill>
                  <a:srgbClr val="5B6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/>
              <a:t>Word, phrase or</a:t>
            </a:r>
          </a:p>
          <a:p>
            <a:pPr lvl="0"/>
            <a:r>
              <a:rPr lang="en-US"/>
              <a:t>Short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313339-EB42-48A8-8F51-4F8D34C0D5AD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441267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57" r="7662" b="37416"/>
          <a:stretch/>
        </p:blipFill>
        <p:spPr>
          <a:xfrm>
            <a:off x="0" y="3253839"/>
            <a:ext cx="9144000" cy="3604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5B6C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2618D"/>
                </a:solidFill>
              </a:defRPr>
            </a:lvl1pPr>
            <a:lvl2pPr>
              <a:defRPr sz="1800">
                <a:solidFill>
                  <a:srgbClr val="02618D"/>
                </a:solidFill>
              </a:defRPr>
            </a:lvl2pPr>
            <a:lvl3pPr>
              <a:defRPr sz="1500">
                <a:solidFill>
                  <a:srgbClr val="02618D"/>
                </a:solidFill>
              </a:defRPr>
            </a:lvl3pPr>
            <a:lvl4pPr>
              <a:defRPr sz="1350">
                <a:solidFill>
                  <a:srgbClr val="02618D"/>
                </a:solidFill>
              </a:defRPr>
            </a:lvl4pPr>
            <a:lvl5pPr>
              <a:defRPr sz="1200">
                <a:solidFill>
                  <a:srgbClr val="0261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5B253-9F17-44A3-B3A1-73279ABA3B63}"/>
              </a:ext>
            </a:extLst>
          </p:cNvPr>
          <p:cNvSpPr txBox="1"/>
          <p:nvPr userDrawn="1"/>
        </p:nvSpPr>
        <p:spPr>
          <a:xfrm>
            <a:off x="8458200" y="65502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084111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5B6C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2618D"/>
                </a:solidFill>
              </a:defRPr>
            </a:lvl1pPr>
            <a:lvl2pPr>
              <a:defRPr sz="1800">
                <a:solidFill>
                  <a:srgbClr val="02618D"/>
                </a:solidFill>
              </a:defRPr>
            </a:lvl2pPr>
            <a:lvl3pPr>
              <a:defRPr sz="1500">
                <a:solidFill>
                  <a:srgbClr val="02618D"/>
                </a:solidFill>
              </a:defRPr>
            </a:lvl3pPr>
            <a:lvl4pPr>
              <a:defRPr sz="1350">
                <a:solidFill>
                  <a:srgbClr val="02618D"/>
                </a:solidFill>
              </a:defRPr>
            </a:lvl4pPr>
            <a:lvl5pPr>
              <a:defRPr sz="1200">
                <a:solidFill>
                  <a:srgbClr val="0261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07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00E1-7FDB-43EA-9D62-E0F47C119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57" r="7662" b="37416"/>
          <a:stretch/>
        </p:blipFill>
        <p:spPr>
          <a:xfrm>
            <a:off x="0" y="3253839"/>
            <a:ext cx="9144000" cy="3604162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D91DED5-6C13-40C5-8B33-B81C46FA22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71600" y="304800"/>
            <a:ext cx="6400800" cy="4572000"/>
          </a:xfrm>
          <a:prstGeom prst="rect">
            <a:avLst/>
          </a:prstGeom>
        </p:spPr>
        <p:txBody>
          <a:bodyPr anchor="ctr"/>
          <a:lstStyle>
            <a:lvl1pPr marL="85725" indent="0" algn="ctr">
              <a:buFontTx/>
              <a:buNone/>
              <a:defRPr b="1" baseline="0"/>
            </a:lvl1pPr>
          </a:lstStyle>
          <a:p>
            <a:r>
              <a:rPr lang="en-US" dirty="0"/>
              <a:t>Insert a picture, without covering the mountains.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31BD9-3F59-4536-A279-DAA542EE617A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50106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85725" indent="0" algn="ctr">
              <a:buFontTx/>
              <a:buNone/>
              <a:defRPr b="1" baseline="0"/>
            </a:lvl1pPr>
          </a:lstStyle>
          <a:p>
            <a:r>
              <a:rPr lang="en-US" dirty="0"/>
              <a:t>Use this layout option for full screen photos and no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05515-B169-44F9-A165-14497666C131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047701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13C0D-C82B-42FD-8E9B-53E73416672E}"/>
              </a:ext>
            </a:extLst>
          </p:cNvPr>
          <p:cNvSpPr txBox="1"/>
          <p:nvPr userDrawn="1"/>
        </p:nvSpPr>
        <p:spPr>
          <a:xfrm>
            <a:off x="8458200" y="65502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238571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vision Health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1F63D1-BF23-468B-B69C-0F10B50A8A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907237-5581-4C6A-B5DF-2C8D765879E4}"/>
              </a:ext>
            </a:extLst>
          </p:cNvPr>
          <p:cNvSpPr txBox="1"/>
          <p:nvPr userDrawn="1"/>
        </p:nvSpPr>
        <p:spPr>
          <a:xfrm>
            <a:off x="8458200" y="6400800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44495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1864-81B8-464A-880E-0E1F56C3E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rgbClr val="5B6C3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B1F13-6208-47DA-9AAF-0FA540313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0576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86650-4708-4D3A-A72F-595D58703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576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28BBDF-1454-427E-8E3A-66E33B6CEA35}"/>
              </a:ext>
            </a:extLst>
          </p:cNvPr>
          <p:cNvSpPr txBox="1">
            <a:spLocks/>
          </p:cNvSpPr>
          <p:nvPr userDrawn="1"/>
        </p:nvSpPr>
        <p:spPr>
          <a:xfrm>
            <a:off x="457200" y="274638"/>
            <a:ext cx="83058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b="1" kern="1200" cap="none" spc="-100" baseline="0">
                <a:ln>
                  <a:noFill/>
                </a:ln>
                <a:solidFill>
                  <a:srgbClr val="02618D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sz="3450" dirty="0"/>
          </a:p>
        </p:txBody>
      </p:sp>
    </p:spTree>
    <p:extLst>
      <p:ext uri="{BB962C8B-B14F-4D97-AF65-F5344CB8AC3E}">
        <p14:creationId xmlns:p14="http://schemas.microsoft.com/office/powerpoint/2010/main" val="21786998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EEE6ED-6365-49C7-A463-F3437BCE4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57" r="7662" b="37416"/>
          <a:stretch/>
        </p:blipFill>
        <p:spPr>
          <a:xfrm>
            <a:off x="0" y="3253839"/>
            <a:ext cx="9144000" cy="3604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3494B8-5BBA-406E-BA2E-A6FB56B1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5CBB0-2B90-4B3D-9271-15B931791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94BC6-8873-4F10-A3F6-E7BC3332D551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8593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1A9B-0D4D-4AA9-91B0-4B232FE0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rgbClr val="5B6C3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71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435346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435346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2673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 b="11043"/>
          <a:stretch/>
        </p:blipFill>
        <p:spPr>
          <a:xfrm>
            <a:off x="-8061" y="-1"/>
            <a:ext cx="9152061" cy="68580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FE81D65-A90A-46A6-B68E-641EB0EDEF73}"/>
              </a:ext>
            </a:extLst>
          </p:cNvPr>
          <p:cNvSpPr/>
          <p:nvPr userDrawn="1"/>
        </p:nvSpPr>
        <p:spPr>
          <a:xfrm>
            <a:off x="1354307" y="295711"/>
            <a:ext cx="4800600" cy="6126480"/>
          </a:xfrm>
          <a:prstGeom prst="ellipse">
            <a:avLst/>
          </a:prstGeom>
          <a:solidFill>
            <a:srgbClr val="FFFFFF">
              <a:alpha val="43137"/>
            </a:srgbClr>
          </a:solidFill>
          <a:ln w="254000">
            <a:solidFill>
              <a:srgbClr val="F79646">
                <a:alpha val="68627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7C9CE4-FAAF-4823-B775-3C904970A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90" y="5318851"/>
            <a:ext cx="1536193" cy="109728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72935" y="2438402"/>
            <a:ext cx="4198690" cy="974725"/>
          </a:xfrm>
        </p:spPr>
        <p:txBody>
          <a:bodyPr>
            <a:noAutofit/>
          </a:bodyPr>
          <a:lstStyle>
            <a:lvl1pPr marL="85725" indent="0" algn="r">
              <a:buFontTx/>
              <a:buNone/>
              <a:defRPr sz="45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572936" y="3583907"/>
            <a:ext cx="4186106" cy="876300"/>
          </a:xfrm>
        </p:spPr>
        <p:txBody>
          <a:bodyPr>
            <a:normAutofit/>
          </a:bodyPr>
          <a:lstStyle>
            <a:lvl1pPr marL="85725" indent="0" algn="r">
              <a:buFontTx/>
              <a:buNone/>
              <a:defRPr sz="36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659978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0" y="0"/>
            <a:ext cx="84433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30225"/>
            <a:ext cx="7543800" cy="2593975"/>
          </a:xfrm>
        </p:spPr>
        <p:txBody>
          <a:bodyPr anchor="b"/>
          <a:lstStyle>
            <a:lvl1pPr>
              <a:defRPr sz="495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766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rgbClr val="02618D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69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00E1-7FDB-43EA-9D62-E0F47C119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B6C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rgbClr val="02618D"/>
                </a:solidFill>
              </a:defRPr>
            </a:lvl1pPr>
            <a:lvl2pPr>
              <a:defRPr sz="1800">
                <a:solidFill>
                  <a:srgbClr val="02618D"/>
                </a:solidFill>
              </a:defRPr>
            </a:lvl2pPr>
            <a:lvl3pPr>
              <a:defRPr sz="1500">
                <a:solidFill>
                  <a:srgbClr val="02618D"/>
                </a:solidFill>
              </a:defRPr>
            </a:lvl3pPr>
            <a:lvl4pPr>
              <a:defRPr sz="1350">
                <a:solidFill>
                  <a:srgbClr val="02618D"/>
                </a:solidFill>
              </a:defRPr>
            </a:lvl4pPr>
            <a:lvl5pPr>
              <a:defRPr sz="1200">
                <a:solidFill>
                  <a:srgbClr val="0261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026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591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6062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881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8524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1344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165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2270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165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9131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7ACC-E112-41CE-BD94-0821E221DA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01" y="4343400"/>
            <a:ext cx="1922554" cy="19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8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00E1-7FDB-43EA-9D62-E0F47C119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E7900E1-7FDB-43EA-9D62-E0F47C119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NUL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NUL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E7900E1-7FDB-43EA-9D62-E0F47C1197E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1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93623D9-116D-4381-9104-E3E11930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7C1DBD5-9684-4A2C-B937-A21C315E1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98D14-933E-4F04-A0F2-B2E5660B6EF3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2223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9" r:id="rId12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450" b="0" kern="1200" cap="none" spc="-75" baseline="0" dirty="0">
          <a:ln>
            <a:noFill/>
          </a:ln>
          <a:solidFill>
            <a:srgbClr val="5B6C30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61938" indent="-261938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100" kern="120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5438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500" kern="120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350" kern="1200" baseline="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754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458200" y="5257800"/>
            <a:ext cx="75438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901B66C3-7D0C-499D-8B5F-3A23789D945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000" y="5404057"/>
            <a:ext cx="76809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3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3450" kern="1200" cap="none" spc="-75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7175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2588BF-AB06-4AE8-80EA-4C142D34A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EE878-C26F-4F2D-8C3D-C8F5282FF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D6512-EE0A-41AC-9CA2-6D274AE59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89912-C011-4C07-BD62-F212ABDF22DC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537EF-8EDF-4F9D-8450-1C4781295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59429-0029-4821-91EB-6E36E8640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F14C6A-124C-49BA-97F1-58C1ECB0582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8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93623D9-116D-4381-9104-E3E11930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7C1DBD5-9684-4A2C-B937-A21C315E1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98D14-933E-4F04-A0F2-B2E5660B6EF3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1844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450" b="0" kern="1200" cap="none" spc="-75" baseline="0" dirty="0">
          <a:ln>
            <a:noFill/>
          </a:ln>
          <a:solidFill>
            <a:srgbClr val="5B6C30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61938" indent="-261938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100" kern="120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5438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500" kern="120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350" kern="1200" baseline="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754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458200" y="5257800"/>
            <a:ext cx="75438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901B66C3-7D0C-499D-8B5F-3A23789D945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000" y="5404057"/>
            <a:ext cx="76809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2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3450" kern="1200" cap="none" spc="-75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7175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2819400"/>
            <a:ext cx="6705600" cy="3505200"/>
          </a:xfrm>
        </p:spPr>
        <p:txBody>
          <a:bodyPr>
            <a:normAutofit/>
          </a:bodyPr>
          <a:lstStyle/>
          <a:p>
            <a:r>
              <a:rPr lang="en-US" sz="6300" dirty="0">
                <a:solidFill>
                  <a:schemeClr val="tx1"/>
                </a:solidFill>
              </a:rPr>
              <a:t>Welcome</a:t>
            </a:r>
          </a:p>
          <a:p>
            <a:r>
              <a:rPr lang="en-US" sz="2200" dirty="0"/>
              <a:t>Wednesday, January 18</a:t>
            </a:r>
            <a:r>
              <a:rPr lang="en-US" sz="2200" baseline="30000" dirty="0"/>
              <a:t>th</a:t>
            </a:r>
            <a:r>
              <a:rPr lang="en-US" sz="2200" dirty="0"/>
              <a:t>, 2023,  </a:t>
            </a:r>
            <a:r>
              <a:rPr lang="en-US" sz="2900" dirty="0"/>
              <a:t>11:00-12:30pm</a:t>
            </a:r>
          </a:p>
          <a:p>
            <a:endParaRPr lang="en-US" sz="2900" dirty="0"/>
          </a:p>
          <a:p>
            <a:r>
              <a:rPr lang="en-US" sz="2600" dirty="0"/>
              <a:t>Board Member &amp; Public </a:t>
            </a:r>
            <a:br>
              <a:rPr lang="en-US" sz="2600" dirty="0"/>
            </a:br>
            <a:r>
              <a:rPr lang="en-US" sz="2600" dirty="0"/>
              <a:t>Attendee Introductions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Care for the Homeless</a:t>
            </a:r>
            <a:br>
              <a:rPr lang="en-US" dirty="0"/>
            </a:br>
            <a:r>
              <a:rPr lang="en-US" dirty="0"/>
              <a:t>Co-Applicant Governing Board</a:t>
            </a:r>
          </a:p>
        </p:txBody>
      </p:sp>
    </p:spTree>
    <p:extLst>
      <p:ext uri="{BB962C8B-B14F-4D97-AF65-F5344CB8AC3E}">
        <p14:creationId xmlns:p14="http://schemas.microsoft.com/office/powerpoint/2010/main" val="126224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04E371-2F69-4107-8FF6-D1224175B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Care for the Homeless</a:t>
            </a:r>
            <a:br>
              <a:rPr lang="en-US" dirty="0"/>
            </a:br>
            <a:r>
              <a:rPr lang="en-US" dirty="0"/>
              <a:t>Co-Applicant Governing Board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1FED6D9-B156-499A-A259-14E20E8EB2C2}"/>
              </a:ext>
            </a:extLst>
          </p:cNvPr>
          <p:cNvSpPr txBox="1">
            <a:spLocks/>
          </p:cNvSpPr>
          <p:nvPr/>
        </p:nvSpPr>
        <p:spPr>
          <a:xfrm>
            <a:off x="685800" y="2590800"/>
            <a:ext cx="7924800" cy="40386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Standing ITEM:</a:t>
            </a:r>
            <a:endParaRPr lang="en-US" sz="3000" dirty="0"/>
          </a:p>
          <a:p>
            <a:r>
              <a:rPr lang="en-US" sz="3200" dirty="0"/>
              <a:t>Field Trips</a:t>
            </a:r>
          </a:p>
          <a:p>
            <a:b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338323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04E371-2F69-4107-8FF6-D1224175B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Care for the Homeless</a:t>
            </a:r>
            <a:br>
              <a:rPr lang="en-US" dirty="0"/>
            </a:br>
            <a:r>
              <a:rPr lang="en-US" dirty="0"/>
              <a:t>Co-Applicant Governing Board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1FED6D9-B156-499A-A259-14E20E8EB2C2}"/>
              </a:ext>
            </a:extLst>
          </p:cNvPr>
          <p:cNvSpPr txBox="1">
            <a:spLocks/>
          </p:cNvSpPr>
          <p:nvPr/>
        </p:nvSpPr>
        <p:spPr>
          <a:xfrm>
            <a:off x="685800" y="2590800"/>
            <a:ext cx="7924800" cy="40386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Standing ITEM:</a:t>
            </a:r>
            <a:endParaRPr lang="en-US" sz="3000" dirty="0"/>
          </a:p>
          <a:p>
            <a:r>
              <a:rPr lang="en-US" sz="3200" dirty="0"/>
              <a:t>Community Updates</a:t>
            </a:r>
          </a:p>
          <a:p>
            <a:b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</a:t>
            </a:r>
            <a:b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6F25A-1028-473B-A7AA-CA2BD2B6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058F-4473-43C0-919D-3DA98D925D1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PD Evaluation</a:t>
            </a:r>
          </a:p>
          <a:p>
            <a:r>
              <a:rPr lang="en-US" dirty="0"/>
              <a:t>UDS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37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HCH Co-Applicant Governing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1429" y="1676400"/>
            <a:ext cx="8503920" cy="4572000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798E4C"/>
              </a:buClr>
              <a:buNone/>
            </a:pPr>
            <a:r>
              <a:rPr lang="en-US" sz="6000" dirty="0">
                <a:solidFill>
                  <a:prstClr val="black"/>
                </a:solidFill>
              </a:rPr>
              <a:t>Next Meeting</a:t>
            </a:r>
          </a:p>
          <a:p>
            <a:pPr marL="0" lvl="0" indent="0" algn="ctr">
              <a:buClr>
                <a:srgbClr val="798E4C"/>
              </a:buClr>
              <a:buNone/>
            </a:pPr>
            <a:r>
              <a:rPr lang="en-US" sz="4400" dirty="0">
                <a:solidFill>
                  <a:srgbClr val="798E4C"/>
                </a:solidFill>
              </a:rPr>
              <a:t>Wednesday, February 15, 2023</a:t>
            </a:r>
          </a:p>
          <a:p>
            <a:pPr marL="0" lvl="0" indent="0" algn="ctr">
              <a:buClr>
                <a:srgbClr val="798E4C"/>
              </a:buClr>
              <a:buNone/>
            </a:pPr>
            <a:r>
              <a:rPr lang="en-US" sz="4400" dirty="0">
                <a:solidFill>
                  <a:srgbClr val="798E4C"/>
                </a:solidFill>
              </a:rPr>
              <a:t>11:00 – 12:30pm </a:t>
            </a:r>
          </a:p>
          <a:p>
            <a:pPr marL="0" lvl="0" indent="0" algn="ctr">
              <a:buClr>
                <a:srgbClr val="798E4C"/>
              </a:buClr>
              <a:buNone/>
            </a:pPr>
            <a:r>
              <a:rPr lang="en-US" sz="3600" b="1" dirty="0">
                <a:solidFill>
                  <a:srgbClr val="FFC000"/>
                </a:solidFill>
              </a:rPr>
              <a:t>Zoom Conference Call</a:t>
            </a:r>
            <a:br>
              <a:rPr lang="en-US" sz="4400" dirty="0">
                <a:solidFill>
                  <a:srgbClr val="798E4C"/>
                </a:solidFill>
              </a:rPr>
            </a:br>
            <a:endParaRPr lang="en-US" sz="4400" dirty="0">
              <a:solidFill>
                <a:srgbClr val="798E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9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Care for the Homeless</a:t>
            </a:r>
            <a:br>
              <a:rPr lang="en-US" dirty="0"/>
            </a:br>
            <a:r>
              <a:rPr lang="en-US" dirty="0"/>
              <a:t>Co-Applicant Governing Board</a:t>
            </a:r>
          </a:p>
        </p:txBody>
      </p:sp>
      <p:sp>
        <p:nvSpPr>
          <p:cNvPr id="7" name="Subtitle 4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7848600" cy="29718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Action ITEM:</a:t>
            </a:r>
            <a:endParaRPr lang="en-US" sz="3000" dirty="0"/>
          </a:p>
          <a:p>
            <a:r>
              <a:rPr lang="en-US" sz="2800" dirty="0"/>
              <a:t>Request for Approval </a:t>
            </a:r>
            <a:br>
              <a:rPr lang="en-US" sz="2800" dirty="0"/>
            </a:br>
            <a:r>
              <a:rPr lang="en-US" sz="2800" dirty="0"/>
              <a:t>December Meeting Minutes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Stephen Krank, HCH Board Chair</a:t>
            </a:r>
          </a:p>
          <a:p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Attachments: December 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50388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3B5B7BF-3BE1-4C3E-8CFB-FF7BA51F5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124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Standing ITEM:</a:t>
            </a:r>
            <a:br>
              <a:rPr lang="en-US" sz="3200" dirty="0"/>
            </a:br>
            <a:r>
              <a:rPr lang="en-US" sz="3200" dirty="0"/>
              <a:t>HCH Services Update</a:t>
            </a:r>
          </a:p>
          <a:p>
            <a:br>
              <a:rPr lang="en-US" sz="2800" i="1" dirty="0"/>
            </a:b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Heather Cedermaz, HCH Lead Provider &amp; Mia Fairbanks, HCH Nurse manager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7D02D1-8041-4B9C-B92B-7D1998EE5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Care for the Homeless</a:t>
            </a:r>
            <a:br>
              <a:rPr lang="en-US" dirty="0"/>
            </a:br>
            <a:r>
              <a:rPr lang="en-US" dirty="0"/>
              <a:t>Co-Applicant Governing Board</a:t>
            </a:r>
          </a:p>
        </p:txBody>
      </p:sp>
    </p:spTree>
    <p:extLst>
      <p:ext uri="{BB962C8B-B14F-4D97-AF65-F5344CB8AC3E}">
        <p14:creationId xmlns:p14="http://schemas.microsoft.com/office/powerpoint/2010/main" val="306872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3B5B7BF-3BE1-4C3E-8CFB-FF7BA51F5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124200"/>
          </a:xfrm>
        </p:spPr>
        <p:txBody>
          <a:bodyPr>
            <a:normAutofit/>
          </a:bodyPr>
          <a:lstStyle/>
          <a:p>
            <a:r>
              <a:rPr lang="en-US" sz="3200" dirty="0"/>
              <a:t>Board Member Recruitment &amp; Training</a:t>
            </a:r>
          </a:p>
          <a:p>
            <a:br>
              <a:rPr lang="en-US" sz="2800" i="1" dirty="0"/>
            </a:b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7D02D1-8041-4B9C-B92B-7D1998EE5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Care for the Homeless</a:t>
            </a:r>
            <a:br>
              <a:rPr lang="en-US" dirty="0"/>
            </a:br>
            <a:r>
              <a:rPr lang="en-US" dirty="0"/>
              <a:t>Co-Applicant Governing Board</a:t>
            </a:r>
          </a:p>
        </p:txBody>
      </p:sp>
    </p:spTree>
    <p:extLst>
      <p:ext uri="{BB962C8B-B14F-4D97-AF65-F5344CB8AC3E}">
        <p14:creationId xmlns:p14="http://schemas.microsoft.com/office/powerpoint/2010/main" val="82183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8DE31-0B95-B412-FE7B-72CFED6D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Composition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6E03F-2D58-CBB2-8825-B0EC369692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Current Board Representation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Board &amp; County Demographics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FED769-3996-0CDC-84C0-309BA6416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57990"/>
              </p:ext>
            </p:extLst>
          </p:nvPr>
        </p:nvGraphicFramePr>
        <p:xfrm>
          <a:off x="914400" y="2133600"/>
          <a:ext cx="3505200" cy="2244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109702507"/>
                    </a:ext>
                  </a:extLst>
                </a:gridCol>
              </a:tblGrid>
              <a:tr h="249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Independent Living Resources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0360011"/>
                  </a:ext>
                </a:extLst>
              </a:tr>
              <a:tr h="249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Past CCHS Public Health Director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0795969"/>
                  </a:ext>
                </a:extLst>
              </a:tr>
              <a:tr h="249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3513688"/>
                  </a:ext>
                </a:extLst>
              </a:tr>
              <a:tr h="249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City of Antioch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9112400"/>
                  </a:ext>
                </a:extLst>
              </a:tr>
              <a:tr h="249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Hope Solutions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8574625"/>
                  </a:ext>
                </a:extLst>
              </a:tr>
              <a:tr h="249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SVDP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284953"/>
                  </a:ext>
                </a:extLst>
              </a:tr>
              <a:tr h="249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Finance Executive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0768291"/>
                  </a:ext>
                </a:extLst>
              </a:tr>
              <a:tr h="249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Kaiser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3094997"/>
                  </a:ext>
                </a:extLst>
              </a:tr>
              <a:tr h="249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BACS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79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99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35AE-BEAD-C723-9401-139B64AE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&amp; Training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DDAB8-F60C-8978-B675-84457F91A51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New Member Application</a:t>
            </a:r>
          </a:p>
          <a:p>
            <a:r>
              <a:rPr lang="en-US" dirty="0"/>
              <a:t>Trainings</a:t>
            </a:r>
          </a:p>
        </p:txBody>
      </p:sp>
    </p:spTree>
    <p:extLst>
      <p:ext uri="{BB962C8B-B14F-4D97-AF65-F5344CB8AC3E}">
        <p14:creationId xmlns:p14="http://schemas.microsoft.com/office/powerpoint/2010/main" val="117371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04E371-2F69-4107-8FF6-D1224175B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Care for the Homeless</a:t>
            </a:r>
            <a:br>
              <a:rPr lang="en-US" dirty="0"/>
            </a:br>
            <a:r>
              <a:rPr lang="en-US" dirty="0"/>
              <a:t>Co-Applicant Governing Board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1FED6D9-B156-499A-A259-14E20E8EB2C2}"/>
              </a:ext>
            </a:extLst>
          </p:cNvPr>
          <p:cNvSpPr txBox="1">
            <a:spLocks/>
          </p:cNvSpPr>
          <p:nvPr/>
        </p:nvSpPr>
        <p:spPr>
          <a:xfrm>
            <a:off x="685800" y="2590800"/>
            <a:ext cx="7924800" cy="40386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Standing ITEM:</a:t>
            </a:r>
            <a:endParaRPr lang="en-US" sz="3000" dirty="0"/>
          </a:p>
          <a:p>
            <a:r>
              <a:rPr lang="en-US" sz="3200" dirty="0"/>
              <a:t>Quality improvement/ assurance</a:t>
            </a:r>
            <a:br>
              <a:rPr lang="en-US" sz="3200" dirty="0"/>
            </a:br>
            <a:endParaRPr lang="en-US" sz="3200" dirty="0"/>
          </a:p>
          <a:p>
            <a:b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Gabriella Quintana, HCH QI Team </a:t>
            </a:r>
          </a:p>
        </p:txBody>
      </p:sp>
    </p:spTree>
    <p:extLst>
      <p:ext uri="{BB962C8B-B14F-4D97-AF65-F5344CB8AC3E}">
        <p14:creationId xmlns:p14="http://schemas.microsoft.com/office/powerpoint/2010/main" val="309705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C67E-827D-CEBF-ADD7-5E20C0DD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57200"/>
          </a:xfrm>
        </p:spPr>
        <p:txBody>
          <a:bodyPr anchor="t"/>
          <a:lstStyle/>
          <a:p>
            <a:r>
              <a:rPr lang="en-US" dirty="0"/>
              <a:t>Productivity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9E149F-F521-B982-A0FF-7CEC9C56236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0921" y="1371600"/>
            <a:ext cx="2556079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Total Patients Seen Over Time:</a:t>
            </a:r>
          </a:p>
          <a:p>
            <a:pPr marL="285750" indent="-285750">
              <a:buFontTx/>
              <a:buChar char="-"/>
            </a:pPr>
            <a:r>
              <a:rPr lang="en-US" dirty="0"/>
              <a:t>2017- 2,146</a:t>
            </a:r>
          </a:p>
          <a:p>
            <a:pPr marL="285750" indent="-285750">
              <a:buFontTx/>
              <a:buChar char="-"/>
            </a:pPr>
            <a:r>
              <a:rPr lang="en-US" dirty="0"/>
              <a:t>2018- 2,469</a:t>
            </a:r>
          </a:p>
          <a:p>
            <a:pPr marL="285750" indent="-285750">
              <a:buFontTx/>
              <a:buChar char="-"/>
            </a:pPr>
            <a:r>
              <a:rPr lang="en-US" dirty="0"/>
              <a:t>2019- 2,370</a:t>
            </a:r>
          </a:p>
          <a:p>
            <a:pPr marL="285750" indent="-285750">
              <a:buFontTx/>
              <a:buChar char="-"/>
            </a:pPr>
            <a:r>
              <a:rPr lang="en-US" dirty="0"/>
              <a:t>2020- 2,001</a:t>
            </a:r>
          </a:p>
          <a:p>
            <a:pPr marL="285750" indent="-285750">
              <a:buFontTx/>
              <a:buChar char="-"/>
            </a:pPr>
            <a:r>
              <a:rPr lang="en-US" dirty="0"/>
              <a:t>2021- 1,653</a:t>
            </a:r>
          </a:p>
          <a:p>
            <a:r>
              <a:rPr lang="en-US" dirty="0"/>
              <a:t>Total Visits Over Time:</a:t>
            </a:r>
          </a:p>
          <a:p>
            <a:pPr marL="285750" indent="-285750">
              <a:buFontTx/>
              <a:buChar char="-"/>
            </a:pPr>
            <a:r>
              <a:rPr lang="en-US" dirty="0"/>
              <a:t>2017- 6,486</a:t>
            </a:r>
          </a:p>
          <a:p>
            <a:pPr marL="285750" indent="-285750">
              <a:buFontTx/>
              <a:buChar char="-"/>
            </a:pPr>
            <a:r>
              <a:rPr lang="en-US" dirty="0"/>
              <a:t>2018- 8,798</a:t>
            </a:r>
          </a:p>
          <a:p>
            <a:pPr marL="285750" indent="-285750">
              <a:buFontTx/>
              <a:buChar char="-"/>
            </a:pPr>
            <a:r>
              <a:rPr lang="en-US" dirty="0"/>
              <a:t>2019- 8,821</a:t>
            </a:r>
          </a:p>
          <a:p>
            <a:pPr marL="285750" indent="-285750">
              <a:buFontTx/>
              <a:buChar char="-"/>
            </a:pPr>
            <a:r>
              <a:rPr lang="en-US" dirty="0"/>
              <a:t>2020- 8,309</a:t>
            </a:r>
          </a:p>
          <a:p>
            <a:pPr marL="285750" indent="-285750">
              <a:buFontTx/>
              <a:buChar char="-"/>
            </a:pPr>
            <a:r>
              <a:rPr lang="en-US" dirty="0"/>
              <a:t>2021- 7,291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DF343E-9299-101A-1FDA-434C14233E4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2106"/>
          <a:stretch/>
        </p:blipFill>
        <p:spPr>
          <a:xfrm>
            <a:off x="2438400" y="1037581"/>
            <a:ext cx="6705600" cy="5071649"/>
          </a:xfrm>
        </p:spPr>
      </p:pic>
    </p:spTree>
    <p:extLst>
      <p:ext uri="{BB962C8B-B14F-4D97-AF65-F5344CB8AC3E}">
        <p14:creationId xmlns:p14="http://schemas.microsoft.com/office/powerpoint/2010/main" val="110464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B582B-F13C-9AFA-7634-4199B0F5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4BB9E-EBAE-5009-485C-4553615CA65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One change in phrasing from 2022 on Priority #2</a:t>
            </a:r>
          </a:p>
          <a:p>
            <a:pPr lvl="1"/>
            <a:r>
              <a:rPr lang="en-US" dirty="0"/>
              <a:t>2022: Assess patients' social determinants of health needs upon enrollment in Compass Rose. </a:t>
            </a:r>
          </a:p>
          <a:p>
            <a:pPr lvl="1"/>
            <a:r>
              <a:rPr lang="en-US" dirty="0"/>
              <a:t>2023: Improve the understanding of patient mental health needs and ensuring better access and connection to care.</a:t>
            </a:r>
          </a:p>
          <a:p>
            <a:r>
              <a:rPr lang="en-US" dirty="0"/>
              <a:t>Reasoning:</a:t>
            </a:r>
          </a:p>
          <a:p>
            <a:pPr lvl="1"/>
            <a:r>
              <a:rPr lang="en-US" dirty="0"/>
              <a:t>Better aligns with the associated measures.</a:t>
            </a:r>
          </a:p>
          <a:p>
            <a:pPr lvl="1"/>
            <a:r>
              <a:rPr lang="en-US" dirty="0"/>
              <a:t>Moves away from relying on Compass Rose which is not yet fine tuned.</a:t>
            </a:r>
          </a:p>
        </p:txBody>
      </p:sp>
    </p:spTree>
    <p:extLst>
      <p:ext uri="{BB962C8B-B14F-4D97-AF65-F5344CB8AC3E}">
        <p14:creationId xmlns:p14="http://schemas.microsoft.com/office/powerpoint/2010/main" val="1674915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2">
      <a:dk1>
        <a:sysClr val="windowText" lastClr="000000"/>
      </a:dk1>
      <a:lt1>
        <a:sysClr val="window" lastClr="FFFFFF"/>
      </a:lt1>
      <a:dk2>
        <a:srgbClr val="74735D"/>
      </a:dk2>
      <a:lt2>
        <a:srgbClr val="DFE6D0"/>
      </a:lt2>
      <a:accent1>
        <a:srgbClr val="798E4C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1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CRMC PP template_3-16-2016">
  <a:themeElements>
    <a:clrScheme name="CCRMC colors">
      <a:dk1>
        <a:srgbClr val="02618D"/>
      </a:dk1>
      <a:lt1>
        <a:srgbClr val="FFFFFF"/>
      </a:lt1>
      <a:dk2>
        <a:srgbClr val="5B6C30"/>
      </a:dk2>
      <a:lt2>
        <a:srgbClr val="A4A154"/>
      </a:lt2>
      <a:accent1>
        <a:srgbClr val="A4A154"/>
      </a:accent1>
      <a:accent2>
        <a:srgbClr val="0097C4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CRMC custom">
      <a:majorFont>
        <a:latin typeface="Century Gothic"/>
        <a:ea typeface=""/>
        <a:cs typeface=""/>
      </a:majorFont>
      <a:minorFont>
        <a:latin typeface="Myriad Pro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CRMC PP template_3-16-2016">
  <a:themeElements>
    <a:clrScheme name="CCRMC colors">
      <a:dk1>
        <a:srgbClr val="02618D"/>
      </a:dk1>
      <a:lt1>
        <a:srgbClr val="FFFFFF"/>
      </a:lt1>
      <a:dk2>
        <a:srgbClr val="5B6C30"/>
      </a:dk2>
      <a:lt2>
        <a:srgbClr val="A4A154"/>
      </a:lt2>
      <a:accent1>
        <a:srgbClr val="A4A154"/>
      </a:accent1>
      <a:accent2>
        <a:srgbClr val="0097C4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CRMC custom">
      <a:majorFont>
        <a:latin typeface="Century Gothic"/>
        <a:ea typeface=""/>
        <a:cs typeface=""/>
      </a:majorFont>
      <a:minorFont>
        <a:latin typeface="Myriad Pro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CHS">
      <a:dk1>
        <a:srgbClr val="02618D"/>
      </a:dk1>
      <a:lt1>
        <a:srgbClr val="FFFFFF"/>
      </a:lt1>
      <a:dk2>
        <a:srgbClr val="5B6C30"/>
      </a:dk2>
      <a:lt2>
        <a:srgbClr val="A4A154"/>
      </a:lt2>
      <a:accent1>
        <a:srgbClr val="A4A154"/>
      </a:accent1>
      <a:accent2>
        <a:srgbClr val="0097C4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CRMC PP template_3-16-2016">
  <a:themeElements>
    <a:clrScheme name="CCRMC colors">
      <a:dk1>
        <a:srgbClr val="02618D"/>
      </a:dk1>
      <a:lt1>
        <a:srgbClr val="FFFFFF"/>
      </a:lt1>
      <a:dk2>
        <a:srgbClr val="5B6C30"/>
      </a:dk2>
      <a:lt2>
        <a:srgbClr val="A4A154"/>
      </a:lt2>
      <a:accent1>
        <a:srgbClr val="A4A154"/>
      </a:accent1>
      <a:accent2>
        <a:srgbClr val="0097C4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CRMC custom">
      <a:majorFont>
        <a:latin typeface="Century Gothic"/>
        <a:ea typeface=""/>
        <a:cs typeface=""/>
      </a:majorFont>
      <a:minorFont>
        <a:latin typeface="Myriad Pro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CRMC PP template_3-16-2016">
  <a:themeElements>
    <a:clrScheme name="CCRMC colors">
      <a:dk1>
        <a:srgbClr val="02618D"/>
      </a:dk1>
      <a:lt1>
        <a:srgbClr val="FFFFFF"/>
      </a:lt1>
      <a:dk2>
        <a:srgbClr val="5B6C30"/>
      </a:dk2>
      <a:lt2>
        <a:srgbClr val="A4A154"/>
      </a:lt2>
      <a:accent1>
        <a:srgbClr val="A4A154"/>
      </a:accent1>
      <a:accent2>
        <a:srgbClr val="0097C4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CRMC custom">
      <a:majorFont>
        <a:latin typeface="Century Gothic"/>
        <a:ea typeface=""/>
        <a:cs typeface=""/>
      </a:majorFont>
      <a:minorFont>
        <a:latin typeface="Myriad Pro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3941309185C4D9705FA9E37A25A79" ma:contentTypeVersion="14" ma:contentTypeDescription="Create a new document." ma:contentTypeScope="" ma:versionID="7e5bbd10e908265388fc69719d2aacee">
  <xsd:schema xmlns:xsd="http://www.w3.org/2001/XMLSchema" xmlns:xs="http://www.w3.org/2001/XMLSchema" xmlns:p="http://schemas.microsoft.com/office/2006/metadata/properties" xmlns:ns1="http://schemas.microsoft.com/sharepoint/v3" xmlns:ns3="23911e03-26cf-4480-83f4-e15f1be43dff" xmlns:ns4="c9b0eafd-6906-4ac5-9229-e975d97cd39d" targetNamespace="http://schemas.microsoft.com/office/2006/metadata/properties" ma:root="true" ma:fieldsID="b3101cd98d0606dc98c613253009090a" ns1:_="" ns3:_="" ns4:_="">
    <xsd:import namespace="http://schemas.microsoft.com/sharepoint/v3"/>
    <xsd:import namespace="23911e03-26cf-4480-83f4-e15f1be43dff"/>
    <xsd:import namespace="c9b0eafd-6906-4ac5-9229-e975d97cd3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11e03-26cf-4480-83f4-e15f1be43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0eafd-6906-4ac5-9229-e975d97cd39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F9A09F-2D86-4FAF-8B8B-62A5E175202E}">
  <ds:schemaRefs>
    <ds:schemaRef ds:uri="http://schemas.microsoft.com/sharepoint/v3"/>
    <ds:schemaRef ds:uri="http://schemas.microsoft.com/office/infopath/2007/PartnerControls"/>
    <ds:schemaRef ds:uri="http://purl.org/dc/dcmitype/"/>
    <ds:schemaRef ds:uri="23911e03-26cf-4480-83f4-e15f1be43dff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c9b0eafd-6906-4ac5-9229-e975d97cd39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E384676-963C-4388-922F-F8ED167A9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911e03-26cf-4480-83f4-e15f1be43dff"/>
    <ds:schemaRef ds:uri="c9b0eafd-6906-4ac5-9229-e975d97cd3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ACC4B1-D884-4F62-97CD-9DFAF491D2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CGB Presentation 11.20.2019</Template>
  <TotalTime>39152</TotalTime>
  <Words>324</Words>
  <Application>Microsoft Office PowerPoint</Application>
  <PresentationFormat>On-screen Show (4:3)</PresentationFormat>
  <Paragraphs>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Georgia</vt:lpstr>
      <vt:lpstr>Myriad Pro</vt:lpstr>
      <vt:lpstr>Wingdings</vt:lpstr>
      <vt:lpstr>Wingdings 2</vt:lpstr>
      <vt:lpstr>Civic</vt:lpstr>
      <vt:lpstr>1_CCRMC PP template_3-16-2016</vt:lpstr>
      <vt:lpstr>CCRMC PP template_3-16-2016</vt:lpstr>
      <vt:lpstr>1_Office Theme</vt:lpstr>
      <vt:lpstr>2_CCRMC PP template_3-16-2016</vt:lpstr>
      <vt:lpstr>3_CCRMC PP template_3-16-2016</vt:lpstr>
      <vt:lpstr>Health Care for the Homeless Co-Applicant Governing Board</vt:lpstr>
      <vt:lpstr>Health Care for the Homeless Co-Applicant Governing Board</vt:lpstr>
      <vt:lpstr>Health Care for the Homeless Co-Applicant Governing Board</vt:lpstr>
      <vt:lpstr>Health Care for the Homeless Co-Applicant Governing Board</vt:lpstr>
      <vt:lpstr>Board Composition </vt:lpstr>
      <vt:lpstr>Recruitment &amp; Training </vt:lpstr>
      <vt:lpstr>Health Care for the Homeless Co-Applicant Governing Board</vt:lpstr>
      <vt:lpstr>Productivity</vt:lpstr>
      <vt:lpstr>2023 Priorities</vt:lpstr>
      <vt:lpstr>Health Care for the Homeless Co-Applicant Governing Board</vt:lpstr>
      <vt:lpstr>Health Care for the Homeless Co-Applicant Governing Board</vt:lpstr>
      <vt:lpstr>Future Matters</vt:lpstr>
      <vt:lpstr>HCH Co-Applicant Governing Board</vt:lpstr>
    </vt:vector>
  </TitlesOfParts>
  <Company>Contra Costa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for the Homeless Co-Applicant Governing Board</dc:title>
  <dc:creator>Linae Young</dc:creator>
  <cp:lastModifiedBy>Gabriella Quintana</cp:lastModifiedBy>
  <cp:revision>291</cp:revision>
  <cp:lastPrinted>2022-10-19T15:54:32Z</cp:lastPrinted>
  <dcterms:created xsi:type="dcterms:W3CDTF">2019-11-05T18:18:25Z</dcterms:created>
  <dcterms:modified xsi:type="dcterms:W3CDTF">2023-01-18T18:36:54Z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0x010100B673941309185C4D9705FA9E37A25A79</vt:lpwstr>
  </property>
</Properties>
</file>