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4"/>
  </p:sldMasterIdLst>
  <p:notesMasterIdLst>
    <p:notesMasterId r:id="rId34"/>
  </p:notesMasterIdLst>
  <p:sldIdLst>
    <p:sldId id="3072" r:id="rId5"/>
    <p:sldId id="3096" r:id="rId6"/>
    <p:sldId id="3141" r:id="rId7"/>
    <p:sldId id="3126" r:id="rId8"/>
    <p:sldId id="3094" r:id="rId9"/>
    <p:sldId id="3123" r:id="rId10"/>
    <p:sldId id="3122" r:id="rId11"/>
    <p:sldId id="3125" r:id="rId12"/>
    <p:sldId id="3127" r:id="rId13"/>
    <p:sldId id="3128" r:id="rId14"/>
    <p:sldId id="3129" r:id="rId15"/>
    <p:sldId id="3145" r:id="rId16"/>
    <p:sldId id="3142" r:id="rId17"/>
    <p:sldId id="3131" r:id="rId18"/>
    <p:sldId id="3132" r:id="rId19"/>
    <p:sldId id="3133" r:id="rId20"/>
    <p:sldId id="3134" r:id="rId21"/>
    <p:sldId id="3135" r:id="rId22"/>
    <p:sldId id="3110" r:id="rId23"/>
    <p:sldId id="3137" r:id="rId24"/>
    <p:sldId id="3138" r:id="rId25"/>
    <p:sldId id="3139" r:id="rId26"/>
    <p:sldId id="3140" r:id="rId27"/>
    <p:sldId id="3107" r:id="rId28"/>
    <p:sldId id="3109" r:id="rId29"/>
    <p:sldId id="3143" r:id="rId30"/>
    <p:sldId id="3144" r:id="rId31"/>
    <p:sldId id="478" r:id="rId32"/>
    <p:sldId id="308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9B"/>
    <a:srgbClr val="FFFFFF"/>
    <a:srgbClr val="25CABF"/>
    <a:srgbClr val="F9AF3F"/>
    <a:srgbClr val="FF3300"/>
    <a:srgbClr val="F26A39"/>
    <a:srgbClr val="FF9900"/>
    <a:srgbClr val="2B61A1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93" autoAdjust="0"/>
    <p:restoredTop sz="95033" autoAdjust="0"/>
  </p:normalViewPr>
  <p:slideViewPr>
    <p:cSldViewPr snapToGrid="0">
      <p:cViewPr varScale="1">
        <p:scale>
          <a:sx n="126" d="100"/>
          <a:sy n="126" d="100"/>
        </p:scale>
        <p:origin x="24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7E18F-EBFD-4DD2-B438-3B4EAA5D1330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8F6F97-FFB3-4277-9FE8-2C3B8A5CE42B}">
      <dgm:prSet phldrT="[Text]"/>
      <dgm:spPr>
        <a:solidFill>
          <a:srgbClr val="05639B"/>
        </a:solidFill>
      </dgm:spPr>
      <dgm:t>
        <a:bodyPr/>
        <a:lstStyle/>
        <a:p>
          <a:r>
            <a:rPr lang="en-US" b="1" dirty="0"/>
            <a:t>Tim </a:t>
          </a:r>
          <a:r>
            <a:rPr lang="en-US" b="1" dirty="0" err="1"/>
            <a:t>Mullowney</a:t>
          </a:r>
          <a:endParaRPr lang="en-US" b="1" dirty="0"/>
        </a:p>
        <a:p>
          <a:r>
            <a:rPr lang="en-US" b="1" dirty="0" err="1"/>
            <a:t>Petrochor</a:t>
          </a:r>
          <a:endParaRPr lang="en-US" b="1" dirty="0"/>
        </a:p>
      </dgm:t>
    </dgm:pt>
    <dgm:pt modelId="{647A8A71-0AEF-43A2-9081-BCACA4F5E54B}" type="parTrans" cxnId="{2DE71FD2-4362-4A51-BE8B-6D88CFFB5E7A}">
      <dgm:prSet/>
      <dgm:spPr/>
      <dgm:t>
        <a:bodyPr/>
        <a:lstStyle/>
        <a:p>
          <a:endParaRPr lang="en-US"/>
        </a:p>
      </dgm:t>
    </dgm:pt>
    <dgm:pt modelId="{6D6A7B03-3A9C-416B-B965-CAED3822DFB3}" type="sibTrans" cxnId="{2DE71FD2-4362-4A51-BE8B-6D88CFFB5E7A}">
      <dgm:prSet/>
      <dgm:spPr/>
      <dgm:t>
        <a:bodyPr/>
        <a:lstStyle/>
        <a:p>
          <a:endParaRPr lang="en-US"/>
        </a:p>
      </dgm:t>
    </dgm:pt>
    <dgm:pt modelId="{8DD8BBE6-9187-4512-9302-EBBF34DA547D}">
      <dgm:prSet phldrT="[Text]"/>
      <dgm:spPr>
        <a:ln>
          <a:solidFill>
            <a:srgbClr val="05639B"/>
          </a:solidFill>
        </a:ln>
      </dgm:spPr>
      <dgm:t>
        <a:bodyPr/>
        <a:lstStyle/>
        <a:p>
          <a:pPr>
            <a:buClr>
              <a:srgbClr val="05639B"/>
            </a:buClr>
            <a:buFont typeface="Wingdings" panose="05000000000000000000" pitchFamily="2" charset="2"/>
            <a:buChar char="§"/>
          </a:pPr>
          <a:r>
            <a:rPr lang="en-US" dirty="0"/>
            <a:t>Founder </a:t>
          </a:r>
          <a:r>
            <a:rPr lang="en-US" dirty="0" err="1"/>
            <a:t>Petrochor</a:t>
          </a:r>
          <a:endParaRPr lang="en-US" dirty="0"/>
        </a:p>
      </dgm:t>
    </dgm:pt>
    <dgm:pt modelId="{CCCB4F3D-EE47-4471-B206-978BC2398C9E}" type="parTrans" cxnId="{E6775AC2-9265-44BE-8CD4-FEB31AF23724}">
      <dgm:prSet/>
      <dgm:spPr/>
      <dgm:t>
        <a:bodyPr/>
        <a:lstStyle/>
        <a:p>
          <a:endParaRPr lang="en-US"/>
        </a:p>
      </dgm:t>
    </dgm:pt>
    <dgm:pt modelId="{2F194A2B-0680-4D45-8BDD-E84C49D45555}" type="sibTrans" cxnId="{E6775AC2-9265-44BE-8CD4-FEB31AF23724}">
      <dgm:prSet/>
      <dgm:spPr/>
      <dgm:t>
        <a:bodyPr/>
        <a:lstStyle/>
        <a:p>
          <a:endParaRPr lang="en-US"/>
        </a:p>
      </dgm:t>
    </dgm:pt>
    <dgm:pt modelId="{C37C47D5-8D64-484A-B3BA-5A37C33A1835}">
      <dgm:prSet phldrT="[Text]"/>
      <dgm:spPr>
        <a:ln>
          <a:solidFill>
            <a:srgbClr val="05639B"/>
          </a:solidFill>
        </a:ln>
      </dgm:spPr>
      <dgm:t>
        <a:bodyPr/>
        <a:lstStyle/>
        <a:p>
          <a:pPr>
            <a:buClr>
              <a:srgbClr val="05639B"/>
            </a:buClr>
            <a:buFont typeface="Wingdings" panose="05000000000000000000" pitchFamily="2" charset="2"/>
            <a:buChar char="§"/>
          </a:pPr>
          <a:r>
            <a:rPr lang="en-US" dirty="0"/>
            <a:t>35 years’ broad refinery experience</a:t>
          </a:r>
        </a:p>
      </dgm:t>
    </dgm:pt>
    <dgm:pt modelId="{13FEABFA-1D8F-4F39-AFE7-2CE0B5146F4C}" type="parTrans" cxnId="{0C41FB39-E24F-4983-9746-CB109C28609F}">
      <dgm:prSet/>
      <dgm:spPr/>
      <dgm:t>
        <a:bodyPr/>
        <a:lstStyle/>
        <a:p>
          <a:endParaRPr lang="en-US"/>
        </a:p>
      </dgm:t>
    </dgm:pt>
    <dgm:pt modelId="{5F92AC5C-74DA-4538-9FDB-FA401300232C}" type="sibTrans" cxnId="{0C41FB39-E24F-4983-9746-CB109C28609F}">
      <dgm:prSet/>
      <dgm:spPr/>
      <dgm:t>
        <a:bodyPr/>
        <a:lstStyle/>
        <a:p>
          <a:endParaRPr lang="en-US"/>
        </a:p>
      </dgm:t>
    </dgm:pt>
    <dgm:pt modelId="{4655F076-98D6-46A7-B8EE-6593E2AB9569}">
      <dgm:prSet phldrT="[Text]"/>
      <dgm:spPr>
        <a:ln>
          <a:solidFill>
            <a:srgbClr val="05639B"/>
          </a:solidFill>
        </a:ln>
      </dgm:spPr>
      <dgm:t>
        <a:bodyPr/>
        <a:lstStyle/>
        <a:p>
          <a:pPr>
            <a:buClr>
              <a:srgbClr val="05639B"/>
            </a:buClr>
            <a:buFont typeface="Wingdings" panose="05000000000000000000" pitchFamily="2" charset="2"/>
            <a:buChar char="§"/>
          </a:pPr>
          <a:r>
            <a:rPr lang="en-US" dirty="0"/>
            <a:t>Operated Catalytic Cracking Units</a:t>
          </a:r>
        </a:p>
      </dgm:t>
    </dgm:pt>
    <dgm:pt modelId="{976E9E60-FBE9-42E2-94AC-98BA609326CF}" type="parTrans" cxnId="{57CE7BD0-BA62-4492-85C0-5B2E4E34F166}">
      <dgm:prSet/>
      <dgm:spPr/>
      <dgm:t>
        <a:bodyPr/>
        <a:lstStyle/>
        <a:p>
          <a:endParaRPr lang="en-US"/>
        </a:p>
      </dgm:t>
    </dgm:pt>
    <dgm:pt modelId="{534CCA6E-81B1-4C5C-A4D6-693541659522}" type="sibTrans" cxnId="{57CE7BD0-BA62-4492-85C0-5B2E4E34F166}">
      <dgm:prSet/>
      <dgm:spPr/>
      <dgm:t>
        <a:bodyPr/>
        <a:lstStyle/>
        <a:p>
          <a:endParaRPr lang="en-US"/>
        </a:p>
      </dgm:t>
    </dgm:pt>
    <dgm:pt modelId="{82FE2794-F486-4C37-A6BD-575F5EAF7A5C}">
      <dgm:prSet phldrT="[Text]"/>
      <dgm:spPr>
        <a:ln>
          <a:solidFill>
            <a:srgbClr val="05639B"/>
          </a:solidFill>
        </a:ln>
      </dgm:spPr>
      <dgm:t>
        <a:bodyPr/>
        <a:lstStyle/>
        <a:p>
          <a:pPr>
            <a:buClr>
              <a:srgbClr val="05639B"/>
            </a:buClr>
            <a:buFont typeface="Wingdings" panose="05000000000000000000" pitchFamily="2" charset="2"/>
            <a:buChar char="§"/>
          </a:pPr>
          <a:r>
            <a:rPr lang="en-US" dirty="0"/>
            <a:t>Process Safety leader for major refining company</a:t>
          </a:r>
        </a:p>
      </dgm:t>
    </dgm:pt>
    <dgm:pt modelId="{9177C39D-BDAB-47FF-98B7-681991B7DA4C}" type="parTrans" cxnId="{0AE94B31-5E6E-4805-A9B7-41A223965A7D}">
      <dgm:prSet/>
      <dgm:spPr/>
      <dgm:t>
        <a:bodyPr/>
        <a:lstStyle/>
        <a:p>
          <a:endParaRPr lang="en-US"/>
        </a:p>
      </dgm:t>
    </dgm:pt>
    <dgm:pt modelId="{CBEAE4AC-3905-49A5-869C-5B26157145D7}" type="sibTrans" cxnId="{0AE94B31-5E6E-4805-A9B7-41A223965A7D}">
      <dgm:prSet/>
      <dgm:spPr/>
      <dgm:t>
        <a:bodyPr/>
        <a:lstStyle/>
        <a:p>
          <a:endParaRPr lang="en-US"/>
        </a:p>
      </dgm:t>
    </dgm:pt>
    <dgm:pt modelId="{F4730627-DE0F-4ECC-A777-7995CB266955}">
      <dgm:prSet phldrT="[Text]"/>
      <dgm:spPr>
        <a:ln>
          <a:solidFill>
            <a:srgbClr val="05639B"/>
          </a:solidFill>
        </a:ln>
      </dgm:spPr>
      <dgm:t>
        <a:bodyPr/>
        <a:lstStyle/>
        <a:p>
          <a:pPr>
            <a:buClr>
              <a:srgbClr val="05639B"/>
            </a:buClr>
            <a:buFont typeface="Wingdings" panose="05000000000000000000" pitchFamily="2" charset="2"/>
            <a:buChar char="§"/>
          </a:pPr>
          <a:r>
            <a:rPr lang="en-US" dirty="0"/>
            <a:t>Many refinery investigations, including of Catalytic Cracking Units</a:t>
          </a:r>
        </a:p>
      </dgm:t>
    </dgm:pt>
    <dgm:pt modelId="{CAA33FAC-0B23-4B96-9C18-18FD24820E21}" type="parTrans" cxnId="{0FB082F3-0BCB-49D6-80BD-9D7357AA4494}">
      <dgm:prSet/>
      <dgm:spPr/>
      <dgm:t>
        <a:bodyPr/>
        <a:lstStyle/>
        <a:p>
          <a:endParaRPr lang="en-US"/>
        </a:p>
      </dgm:t>
    </dgm:pt>
    <dgm:pt modelId="{373D910E-FCBB-423A-8927-B9D83E6C90A0}" type="sibTrans" cxnId="{0FB082F3-0BCB-49D6-80BD-9D7357AA4494}">
      <dgm:prSet/>
      <dgm:spPr/>
      <dgm:t>
        <a:bodyPr/>
        <a:lstStyle/>
        <a:p>
          <a:endParaRPr lang="en-US"/>
        </a:p>
      </dgm:t>
    </dgm:pt>
    <dgm:pt modelId="{C31071DE-950D-42A5-BCFA-93C086B07727}">
      <dgm:prSet phldrT="[Text]"/>
      <dgm:spPr>
        <a:ln>
          <a:solidFill>
            <a:srgbClr val="05639B"/>
          </a:solidFill>
        </a:ln>
      </dgm:spPr>
      <dgm:t>
        <a:bodyPr/>
        <a:lstStyle/>
        <a:p>
          <a:endParaRPr lang="en-US" dirty="0"/>
        </a:p>
      </dgm:t>
    </dgm:pt>
    <dgm:pt modelId="{18ED94E5-7B36-4A9F-AD0A-ABCC987E17B6}" type="parTrans" cxnId="{5B49E429-09C3-40E1-9BF5-F2054CF8FAD1}">
      <dgm:prSet/>
      <dgm:spPr/>
      <dgm:t>
        <a:bodyPr/>
        <a:lstStyle/>
        <a:p>
          <a:endParaRPr lang="en-US"/>
        </a:p>
      </dgm:t>
    </dgm:pt>
    <dgm:pt modelId="{AF924446-9F26-45D6-BDDB-317A86EAF5D8}" type="sibTrans" cxnId="{5B49E429-09C3-40E1-9BF5-F2054CF8FAD1}">
      <dgm:prSet/>
      <dgm:spPr/>
      <dgm:t>
        <a:bodyPr/>
        <a:lstStyle/>
        <a:p>
          <a:endParaRPr lang="en-US"/>
        </a:p>
      </dgm:t>
    </dgm:pt>
    <dgm:pt modelId="{B3C45FBF-DC0B-4C75-9CBC-C96C216ECE53}">
      <dgm:prSet phldrT="[Text]"/>
      <dgm:spPr>
        <a:solidFill>
          <a:srgbClr val="05639B"/>
        </a:solidFill>
      </dgm:spPr>
      <dgm:t>
        <a:bodyPr/>
        <a:lstStyle/>
        <a:p>
          <a:r>
            <a:rPr lang="en-US" b="1" dirty="0"/>
            <a:t>Scott Berger</a:t>
          </a:r>
        </a:p>
        <a:p>
          <a:r>
            <a:rPr lang="en-US" b="1" dirty="0"/>
            <a:t>Scott Berger and Associates, LLC</a:t>
          </a:r>
        </a:p>
      </dgm:t>
    </dgm:pt>
    <dgm:pt modelId="{28A81499-F3CC-4EE9-B1A5-F1BC33B094A4}" type="sibTrans" cxnId="{537FC156-190C-47F5-865F-B9264A353C59}">
      <dgm:prSet/>
      <dgm:spPr/>
      <dgm:t>
        <a:bodyPr/>
        <a:lstStyle/>
        <a:p>
          <a:endParaRPr lang="en-US"/>
        </a:p>
      </dgm:t>
    </dgm:pt>
    <dgm:pt modelId="{B74FFBC2-6810-4445-8744-C683BC45D84C}" type="parTrans" cxnId="{537FC156-190C-47F5-865F-B9264A353C59}">
      <dgm:prSet/>
      <dgm:spPr/>
      <dgm:t>
        <a:bodyPr/>
        <a:lstStyle/>
        <a:p>
          <a:endParaRPr lang="en-US"/>
        </a:p>
      </dgm:t>
    </dgm:pt>
    <dgm:pt modelId="{93590B6E-CB28-44F4-960D-051394F24D2C}">
      <dgm:prSet phldrT="[Text]"/>
      <dgm:spPr>
        <a:ln>
          <a:solidFill>
            <a:srgbClr val="05639B"/>
          </a:solidFill>
        </a:ln>
      </dgm:spPr>
      <dgm:t>
        <a:bodyPr/>
        <a:lstStyle/>
        <a:p>
          <a:pPr>
            <a:buClr>
              <a:srgbClr val="05639B"/>
            </a:buClr>
            <a:buFont typeface="Wingdings" panose="05000000000000000000" pitchFamily="2" charset="2"/>
            <a:buChar char="§"/>
          </a:pPr>
          <a:r>
            <a:rPr lang="en-US" dirty="0"/>
            <a:t>Bachelors/Masters Chemical Engineering, Massachusetts Institute of Technology</a:t>
          </a:r>
        </a:p>
      </dgm:t>
    </dgm:pt>
    <dgm:pt modelId="{9D8A7F84-8A3B-49B6-9183-8DB7ED49CFD3}" type="sibTrans" cxnId="{08CEBCF7-6080-4F99-85AF-53F269B834E1}">
      <dgm:prSet/>
      <dgm:spPr/>
      <dgm:t>
        <a:bodyPr/>
        <a:lstStyle/>
        <a:p>
          <a:endParaRPr lang="en-US"/>
        </a:p>
      </dgm:t>
    </dgm:pt>
    <dgm:pt modelId="{E4575E10-314D-4514-A58E-0C6901A86C18}" type="parTrans" cxnId="{08CEBCF7-6080-4F99-85AF-53F269B834E1}">
      <dgm:prSet/>
      <dgm:spPr/>
      <dgm:t>
        <a:bodyPr/>
        <a:lstStyle/>
        <a:p>
          <a:endParaRPr lang="en-US"/>
        </a:p>
      </dgm:t>
    </dgm:pt>
    <dgm:pt modelId="{F489C48E-536A-4792-BFFF-CA096F202C9B}">
      <dgm:prSet phldrT="[Text]"/>
      <dgm:spPr>
        <a:ln>
          <a:solidFill>
            <a:srgbClr val="05639B"/>
          </a:solidFill>
        </a:ln>
      </dgm:spPr>
      <dgm:t>
        <a:bodyPr/>
        <a:lstStyle/>
        <a:p>
          <a:pPr>
            <a:buClr>
              <a:srgbClr val="05639B"/>
            </a:buClr>
            <a:buFont typeface="Wingdings" panose="05000000000000000000" pitchFamily="2" charset="2"/>
            <a:buChar char="§"/>
          </a:pPr>
          <a:r>
            <a:rPr lang="en-US" dirty="0"/>
            <a:t>45 years’ total experience</a:t>
          </a:r>
        </a:p>
      </dgm:t>
    </dgm:pt>
    <dgm:pt modelId="{0EED062A-C70F-4575-B275-CDBE06EA5B78}" type="sibTrans" cxnId="{A33DA202-75AD-40F9-AB50-CFAC44A65BDF}">
      <dgm:prSet/>
      <dgm:spPr/>
      <dgm:t>
        <a:bodyPr/>
        <a:lstStyle/>
        <a:p>
          <a:endParaRPr lang="en-US"/>
        </a:p>
      </dgm:t>
    </dgm:pt>
    <dgm:pt modelId="{A23AED25-730E-442D-A9FD-3BD6CA9D756E}" type="parTrans" cxnId="{A33DA202-75AD-40F9-AB50-CFAC44A65BDF}">
      <dgm:prSet/>
      <dgm:spPr/>
      <dgm:t>
        <a:bodyPr/>
        <a:lstStyle/>
        <a:p>
          <a:endParaRPr lang="en-US"/>
        </a:p>
      </dgm:t>
    </dgm:pt>
    <dgm:pt modelId="{E20F57AC-C59D-40B4-81C5-5C7BE13072DD}">
      <dgm:prSet phldrT="[Text]"/>
      <dgm:spPr>
        <a:ln>
          <a:solidFill>
            <a:srgbClr val="05639B"/>
          </a:solidFill>
        </a:ln>
      </dgm:spPr>
      <dgm:t>
        <a:bodyPr/>
        <a:lstStyle/>
        <a:p>
          <a:pPr>
            <a:buClr>
              <a:srgbClr val="05639B"/>
            </a:buClr>
            <a:buFont typeface="Wingdings" panose="05000000000000000000" pitchFamily="2" charset="2"/>
            <a:buChar char="§"/>
          </a:pPr>
          <a:r>
            <a:rPr lang="en-US"/>
            <a:t>14 years as Executive Director, Center for Chemical Process Safety</a:t>
          </a:r>
        </a:p>
      </dgm:t>
    </dgm:pt>
    <dgm:pt modelId="{67D1454D-ACBC-4769-A200-11E3805C3E80}" type="sibTrans" cxnId="{37DA0496-E079-4F49-8117-61A2FE2CEE7D}">
      <dgm:prSet/>
      <dgm:spPr/>
      <dgm:t>
        <a:bodyPr/>
        <a:lstStyle/>
        <a:p>
          <a:endParaRPr lang="en-US"/>
        </a:p>
      </dgm:t>
    </dgm:pt>
    <dgm:pt modelId="{BD78AE0A-9D29-4AF2-988D-B95F84528723}" type="parTrans" cxnId="{37DA0496-E079-4F49-8117-61A2FE2CEE7D}">
      <dgm:prSet/>
      <dgm:spPr/>
      <dgm:t>
        <a:bodyPr/>
        <a:lstStyle/>
        <a:p>
          <a:endParaRPr lang="en-US"/>
        </a:p>
      </dgm:t>
    </dgm:pt>
    <dgm:pt modelId="{4D8D806C-444E-4F71-8E8B-3D91CF599911}">
      <dgm:prSet phldrT="[Text]"/>
      <dgm:spPr>
        <a:ln>
          <a:solidFill>
            <a:srgbClr val="05639B"/>
          </a:solidFill>
        </a:ln>
      </dgm:spPr>
      <dgm:t>
        <a:bodyPr/>
        <a:lstStyle/>
        <a:p>
          <a:pPr>
            <a:buClr>
              <a:srgbClr val="05639B"/>
            </a:buClr>
            <a:buFont typeface="Wingdings" panose="05000000000000000000" pitchFamily="2" charset="2"/>
            <a:buChar char="§"/>
          </a:pPr>
          <a:r>
            <a:rPr lang="en-US" dirty="0"/>
            <a:t>8 years as Independent Consultant</a:t>
          </a:r>
        </a:p>
      </dgm:t>
    </dgm:pt>
    <dgm:pt modelId="{EB487142-6A2C-420E-84AD-BCC8D945DDE4}" type="sibTrans" cxnId="{29B9D614-FC34-413A-9188-EB52D4AA1485}">
      <dgm:prSet/>
      <dgm:spPr/>
      <dgm:t>
        <a:bodyPr/>
        <a:lstStyle/>
        <a:p>
          <a:endParaRPr lang="en-US"/>
        </a:p>
      </dgm:t>
    </dgm:pt>
    <dgm:pt modelId="{517BB881-508D-4D95-A121-7FBBF78CD2CD}" type="parTrans" cxnId="{29B9D614-FC34-413A-9188-EB52D4AA1485}">
      <dgm:prSet/>
      <dgm:spPr/>
      <dgm:t>
        <a:bodyPr/>
        <a:lstStyle/>
        <a:p>
          <a:endParaRPr lang="en-US"/>
        </a:p>
      </dgm:t>
    </dgm:pt>
    <dgm:pt modelId="{4FFB730B-7597-4C17-8E0F-DB4CC70B8D81}">
      <dgm:prSet phldrT="[Text]"/>
      <dgm:spPr>
        <a:ln>
          <a:solidFill>
            <a:srgbClr val="05639B"/>
          </a:solidFill>
        </a:ln>
      </dgm:spPr>
      <dgm:t>
        <a:bodyPr/>
        <a:lstStyle/>
        <a:p>
          <a:pPr>
            <a:buClr>
              <a:srgbClr val="05639B"/>
            </a:buClr>
            <a:buFont typeface="Wingdings" panose="05000000000000000000" pitchFamily="2" charset="2"/>
            <a:buChar char="§"/>
          </a:pPr>
          <a:r>
            <a:rPr lang="en-US"/>
            <a:t>CCPS Certified Process Safety Professional</a:t>
          </a:r>
        </a:p>
      </dgm:t>
    </dgm:pt>
    <dgm:pt modelId="{33BF058F-1492-42F0-BEEB-FF6339BBA489}" type="sibTrans" cxnId="{4942F96A-0F62-4637-ABB9-E7F86FD6C8DF}">
      <dgm:prSet/>
      <dgm:spPr/>
      <dgm:t>
        <a:bodyPr/>
        <a:lstStyle/>
        <a:p>
          <a:endParaRPr lang="en-US"/>
        </a:p>
      </dgm:t>
    </dgm:pt>
    <dgm:pt modelId="{CC5AF5B8-AC2E-46DA-B279-DCD0D1A190F1}" type="parTrans" cxnId="{4942F96A-0F62-4637-ABB9-E7F86FD6C8DF}">
      <dgm:prSet/>
      <dgm:spPr/>
      <dgm:t>
        <a:bodyPr/>
        <a:lstStyle/>
        <a:p>
          <a:endParaRPr lang="en-US"/>
        </a:p>
      </dgm:t>
    </dgm:pt>
    <dgm:pt modelId="{A56BF4B6-ABAD-4374-AB75-A67B45158741}">
      <dgm:prSet/>
      <dgm:spPr>
        <a:ln>
          <a:solidFill>
            <a:srgbClr val="05639B"/>
          </a:solidFill>
        </a:ln>
      </dgm:spPr>
      <dgm:t>
        <a:bodyPr/>
        <a:lstStyle/>
        <a:p>
          <a:pPr>
            <a:buClr>
              <a:srgbClr val="05639B"/>
            </a:buClr>
            <a:buFont typeface="Wingdings" panose="05000000000000000000" pitchFamily="2" charset="2"/>
            <a:buChar char="§"/>
          </a:pPr>
          <a:r>
            <a:rPr lang="en-US" dirty="0"/>
            <a:t>CCPS Fellow, AIChE Fellow</a:t>
          </a:r>
        </a:p>
      </dgm:t>
    </dgm:pt>
    <dgm:pt modelId="{3ED32A5D-2455-49FC-8A15-464AC7193BE5}" type="sibTrans" cxnId="{23A72EB2-D887-4ADA-8CD8-5963A39785EE}">
      <dgm:prSet/>
      <dgm:spPr/>
      <dgm:t>
        <a:bodyPr/>
        <a:lstStyle/>
        <a:p>
          <a:endParaRPr lang="en-US"/>
        </a:p>
      </dgm:t>
    </dgm:pt>
    <dgm:pt modelId="{69F4FF69-EF41-4A52-9B57-94CB53EA4717}" type="parTrans" cxnId="{23A72EB2-D887-4ADA-8CD8-5963A39785EE}">
      <dgm:prSet/>
      <dgm:spPr/>
      <dgm:t>
        <a:bodyPr/>
        <a:lstStyle/>
        <a:p>
          <a:endParaRPr lang="en-US"/>
        </a:p>
      </dgm:t>
    </dgm:pt>
    <dgm:pt modelId="{77E7DC8D-E106-4CAA-B5D6-E248E1E82C88}" type="pres">
      <dgm:prSet presAssocID="{9957E18F-EBFD-4DD2-B438-3B4EAA5D1330}" presName="linear" presStyleCnt="0">
        <dgm:presLayoutVars>
          <dgm:dir/>
          <dgm:animLvl val="lvl"/>
          <dgm:resizeHandles val="exact"/>
        </dgm:presLayoutVars>
      </dgm:prSet>
      <dgm:spPr/>
    </dgm:pt>
    <dgm:pt modelId="{23CD275C-A7B3-4406-893D-706D59088F4B}" type="pres">
      <dgm:prSet presAssocID="{B3C45FBF-DC0B-4C75-9CBC-C96C216ECE53}" presName="parentLin" presStyleCnt="0"/>
      <dgm:spPr/>
    </dgm:pt>
    <dgm:pt modelId="{ACD4B54A-8A8B-44FA-A067-5F2C0F5D437C}" type="pres">
      <dgm:prSet presAssocID="{B3C45FBF-DC0B-4C75-9CBC-C96C216ECE53}" presName="parentLeftMargin" presStyleLbl="node1" presStyleIdx="0" presStyleCnt="2"/>
      <dgm:spPr/>
    </dgm:pt>
    <dgm:pt modelId="{9A304EEA-A19E-4E7A-B9DD-A5C2AC5665BD}" type="pres">
      <dgm:prSet presAssocID="{B3C45FBF-DC0B-4C75-9CBC-C96C216ECE53}" presName="parentText" presStyleLbl="node1" presStyleIdx="0" presStyleCnt="2" custScaleY="199518">
        <dgm:presLayoutVars>
          <dgm:chMax val="0"/>
          <dgm:bulletEnabled val="1"/>
        </dgm:presLayoutVars>
      </dgm:prSet>
      <dgm:spPr/>
    </dgm:pt>
    <dgm:pt modelId="{E489DA6A-402F-4C25-BE9C-FE01A3591D07}" type="pres">
      <dgm:prSet presAssocID="{B3C45FBF-DC0B-4C75-9CBC-C96C216ECE53}" presName="negativeSpace" presStyleCnt="0"/>
      <dgm:spPr/>
    </dgm:pt>
    <dgm:pt modelId="{E303C0F2-242E-4770-8585-5E9C6EFBA62B}" type="pres">
      <dgm:prSet presAssocID="{B3C45FBF-DC0B-4C75-9CBC-C96C216ECE53}" presName="childText" presStyleLbl="conFgAcc1" presStyleIdx="0" presStyleCnt="2">
        <dgm:presLayoutVars>
          <dgm:bulletEnabled val="1"/>
        </dgm:presLayoutVars>
      </dgm:prSet>
      <dgm:spPr/>
    </dgm:pt>
    <dgm:pt modelId="{2F18048A-7924-482A-ACDA-167A61CF0E30}" type="pres">
      <dgm:prSet presAssocID="{28A81499-F3CC-4EE9-B1A5-F1BC33B094A4}" presName="spaceBetweenRectangles" presStyleCnt="0"/>
      <dgm:spPr/>
    </dgm:pt>
    <dgm:pt modelId="{359E057E-006C-4652-8C89-6EE2EC2B335C}" type="pres">
      <dgm:prSet presAssocID="{878F6F97-FFB3-4277-9FE8-2C3B8A5CE42B}" presName="parentLin" presStyleCnt="0"/>
      <dgm:spPr/>
    </dgm:pt>
    <dgm:pt modelId="{0151DDDD-7426-4B4D-9E31-ECD4F726F920}" type="pres">
      <dgm:prSet presAssocID="{878F6F97-FFB3-4277-9FE8-2C3B8A5CE42B}" presName="parentLeftMargin" presStyleLbl="node1" presStyleIdx="0" presStyleCnt="2"/>
      <dgm:spPr/>
    </dgm:pt>
    <dgm:pt modelId="{543F8BDB-5167-4CF5-BB22-031AB1BE89DA}" type="pres">
      <dgm:prSet presAssocID="{878F6F97-FFB3-4277-9FE8-2C3B8A5CE42B}" presName="parentText" presStyleLbl="node1" presStyleIdx="1" presStyleCnt="2" custScaleY="205562">
        <dgm:presLayoutVars>
          <dgm:chMax val="0"/>
          <dgm:bulletEnabled val="1"/>
        </dgm:presLayoutVars>
      </dgm:prSet>
      <dgm:spPr/>
    </dgm:pt>
    <dgm:pt modelId="{277503CF-7800-4742-BB12-322BD879D989}" type="pres">
      <dgm:prSet presAssocID="{878F6F97-FFB3-4277-9FE8-2C3B8A5CE42B}" presName="negativeSpace" presStyleCnt="0"/>
      <dgm:spPr/>
    </dgm:pt>
    <dgm:pt modelId="{A3175B40-3EA0-46C4-B375-96297881FB09}" type="pres">
      <dgm:prSet presAssocID="{878F6F97-FFB3-4277-9FE8-2C3B8A5CE4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33DA202-75AD-40F9-AB50-CFAC44A65BDF}" srcId="{B3C45FBF-DC0B-4C75-9CBC-C96C216ECE53}" destId="{F489C48E-536A-4792-BFFF-CA096F202C9B}" srcOrd="1" destOrd="0" parTransId="{A23AED25-730E-442D-A9FD-3BD6CA9D756E}" sibTransId="{0EED062A-C70F-4575-B275-CDBE06EA5B78}"/>
    <dgm:cxn modelId="{37CBAA03-D2C8-4A15-98B6-F3EBF8B8B5EE}" type="presOf" srcId="{C31071DE-950D-42A5-BCFA-93C086B07727}" destId="{A3175B40-3EA0-46C4-B375-96297881FB09}" srcOrd="0" destOrd="5" presId="urn:microsoft.com/office/officeart/2005/8/layout/list1"/>
    <dgm:cxn modelId="{1270DC05-28ED-4EAA-82F7-6034B5CF1867}" type="presOf" srcId="{E20F57AC-C59D-40B4-81C5-5C7BE13072DD}" destId="{E303C0F2-242E-4770-8585-5E9C6EFBA62B}" srcOrd="0" destOrd="2" presId="urn:microsoft.com/office/officeart/2005/8/layout/list1"/>
    <dgm:cxn modelId="{F1E7E90C-BC02-4AE5-A34E-6FBE2233B77B}" type="presOf" srcId="{F4730627-DE0F-4ECC-A777-7995CB266955}" destId="{A3175B40-3EA0-46C4-B375-96297881FB09}" srcOrd="0" destOrd="4" presId="urn:microsoft.com/office/officeart/2005/8/layout/list1"/>
    <dgm:cxn modelId="{29B9D614-FC34-413A-9188-EB52D4AA1485}" srcId="{B3C45FBF-DC0B-4C75-9CBC-C96C216ECE53}" destId="{4D8D806C-444E-4F71-8E8B-3D91CF599911}" srcOrd="3" destOrd="0" parTransId="{517BB881-508D-4D95-A121-7FBBF78CD2CD}" sibTransId="{EB487142-6A2C-420E-84AD-BCC8D945DDE4}"/>
    <dgm:cxn modelId="{5B49E429-09C3-40E1-9BF5-F2054CF8FAD1}" srcId="{878F6F97-FFB3-4277-9FE8-2C3B8A5CE42B}" destId="{C31071DE-950D-42A5-BCFA-93C086B07727}" srcOrd="5" destOrd="0" parTransId="{18ED94E5-7B36-4A9F-AD0A-ABCC987E17B6}" sibTransId="{AF924446-9F26-45D6-BDDB-317A86EAF5D8}"/>
    <dgm:cxn modelId="{0AE94B31-5E6E-4805-A9B7-41A223965A7D}" srcId="{878F6F97-FFB3-4277-9FE8-2C3B8A5CE42B}" destId="{82FE2794-F486-4C37-A6BD-575F5EAF7A5C}" srcOrd="3" destOrd="0" parTransId="{9177C39D-BDAB-47FF-98B7-681991B7DA4C}" sibTransId="{CBEAE4AC-3905-49A5-869C-5B26157145D7}"/>
    <dgm:cxn modelId="{0C41FB39-E24F-4983-9746-CB109C28609F}" srcId="{878F6F97-FFB3-4277-9FE8-2C3B8A5CE42B}" destId="{C37C47D5-8D64-484A-B3BA-5A37C33A1835}" srcOrd="1" destOrd="0" parTransId="{13FEABFA-1D8F-4F39-AFE7-2CE0B5146F4C}" sibTransId="{5F92AC5C-74DA-4538-9FDB-FA401300232C}"/>
    <dgm:cxn modelId="{FBCAA962-50D2-4F9C-95EA-17985E00AE2C}" type="presOf" srcId="{9957E18F-EBFD-4DD2-B438-3B4EAA5D1330}" destId="{77E7DC8D-E106-4CAA-B5D6-E248E1E82C88}" srcOrd="0" destOrd="0" presId="urn:microsoft.com/office/officeart/2005/8/layout/list1"/>
    <dgm:cxn modelId="{DEB9BE44-C4F2-4CCB-B366-A7FB02758D0A}" type="presOf" srcId="{878F6F97-FFB3-4277-9FE8-2C3B8A5CE42B}" destId="{0151DDDD-7426-4B4D-9E31-ECD4F726F920}" srcOrd="0" destOrd="0" presId="urn:microsoft.com/office/officeart/2005/8/layout/list1"/>
    <dgm:cxn modelId="{4942F96A-0F62-4637-ABB9-E7F86FD6C8DF}" srcId="{B3C45FBF-DC0B-4C75-9CBC-C96C216ECE53}" destId="{4FFB730B-7597-4C17-8E0F-DB4CC70B8D81}" srcOrd="4" destOrd="0" parTransId="{CC5AF5B8-AC2E-46DA-B279-DCD0D1A190F1}" sibTransId="{33BF058F-1492-42F0-BEEB-FF6339BBA489}"/>
    <dgm:cxn modelId="{28251756-E6FA-422D-9F62-B2A8F8D68A96}" type="presOf" srcId="{4D8D806C-444E-4F71-8E8B-3D91CF599911}" destId="{E303C0F2-242E-4770-8585-5E9C6EFBA62B}" srcOrd="0" destOrd="3" presId="urn:microsoft.com/office/officeart/2005/8/layout/list1"/>
    <dgm:cxn modelId="{537FC156-190C-47F5-865F-B9264A353C59}" srcId="{9957E18F-EBFD-4DD2-B438-3B4EAA5D1330}" destId="{B3C45FBF-DC0B-4C75-9CBC-C96C216ECE53}" srcOrd="0" destOrd="0" parTransId="{B74FFBC2-6810-4445-8744-C683BC45D84C}" sibTransId="{28A81499-F3CC-4EE9-B1A5-F1BC33B094A4}"/>
    <dgm:cxn modelId="{C343197C-0748-4A3E-857A-606C20C45848}" type="presOf" srcId="{878F6F97-FFB3-4277-9FE8-2C3B8A5CE42B}" destId="{543F8BDB-5167-4CF5-BB22-031AB1BE89DA}" srcOrd="1" destOrd="0" presId="urn:microsoft.com/office/officeart/2005/8/layout/list1"/>
    <dgm:cxn modelId="{372EF483-7FBE-4956-A175-5F2699ED7139}" type="presOf" srcId="{B3C45FBF-DC0B-4C75-9CBC-C96C216ECE53}" destId="{9A304EEA-A19E-4E7A-B9DD-A5C2AC5665BD}" srcOrd="1" destOrd="0" presId="urn:microsoft.com/office/officeart/2005/8/layout/list1"/>
    <dgm:cxn modelId="{28136395-C8CD-4870-85B9-49178F98B41F}" type="presOf" srcId="{A56BF4B6-ABAD-4374-AB75-A67B45158741}" destId="{E303C0F2-242E-4770-8585-5E9C6EFBA62B}" srcOrd="0" destOrd="5" presId="urn:microsoft.com/office/officeart/2005/8/layout/list1"/>
    <dgm:cxn modelId="{37DA0496-E079-4F49-8117-61A2FE2CEE7D}" srcId="{B3C45FBF-DC0B-4C75-9CBC-C96C216ECE53}" destId="{E20F57AC-C59D-40B4-81C5-5C7BE13072DD}" srcOrd="2" destOrd="0" parTransId="{BD78AE0A-9D29-4AF2-988D-B95F84528723}" sibTransId="{67D1454D-ACBC-4769-A200-11E3805C3E80}"/>
    <dgm:cxn modelId="{BC656CA7-50CB-41E6-B8C6-33B916E2FDE8}" type="presOf" srcId="{B3C45FBF-DC0B-4C75-9CBC-C96C216ECE53}" destId="{ACD4B54A-8A8B-44FA-A067-5F2C0F5D437C}" srcOrd="0" destOrd="0" presId="urn:microsoft.com/office/officeart/2005/8/layout/list1"/>
    <dgm:cxn modelId="{23A72EB2-D887-4ADA-8CD8-5963A39785EE}" srcId="{B3C45FBF-DC0B-4C75-9CBC-C96C216ECE53}" destId="{A56BF4B6-ABAD-4374-AB75-A67B45158741}" srcOrd="5" destOrd="0" parTransId="{69F4FF69-EF41-4A52-9B57-94CB53EA4717}" sibTransId="{3ED32A5D-2455-49FC-8A15-464AC7193BE5}"/>
    <dgm:cxn modelId="{72CCF0B8-5B76-4728-853E-BD754C3222ED}" type="presOf" srcId="{93590B6E-CB28-44F4-960D-051394F24D2C}" destId="{E303C0F2-242E-4770-8585-5E9C6EFBA62B}" srcOrd="0" destOrd="0" presId="urn:microsoft.com/office/officeart/2005/8/layout/list1"/>
    <dgm:cxn modelId="{75259BBD-3C48-469C-9FEA-58673593599B}" type="presOf" srcId="{C37C47D5-8D64-484A-B3BA-5A37C33A1835}" destId="{A3175B40-3EA0-46C4-B375-96297881FB09}" srcOrd="0" destOrd="1" presId="urn:microsoft.com/office/officeart/2005/8/layout/list1"/>
    <dgm:cxn modelId="{E6775AC2-9265-44BE-8CD4-FEB31AF23724}" srcId="{878F6F97-FFB3-4277-9FE8-2C3B8A5CE42B}" destId="{8DD8BBE6-9187-4512-9302-EBBF34DA547D}" srcOrd="0" destOrd="0" parTransId="{CCCB4F3D-EE47-4471-B206-978BC2398C9E}" sibTransId="{2F194A2B-0680-4D45-8BDD-E84C49D45555}"/>
    <dgm:cxn modelId="{C515B2C4-C870-4DC6-8DF6-32F1F856EB95}" type="presOf" srcId="{82FE2794-F486-4C37-A6BD-575F5EAF7A5C}" destId="{A3175B40-3EA0-46C4-B375-96297881FB09}" srcOrd="0" destOrd="3" presId="urn:microsoft.com/office/officeart/2005/8/layout/list1"/>
    <dgm:cxn modelId="{2F57F9CB-3B8D-4729-A927-57E90EC5E98E}" type="presOf" srcId="{F489C48E-536A-4792-BFFF-CA096F202C9B}" destId="{E303C0F2-242E-4770-8585-5E9C6EFBA62B}" srcOrd="0" destOrd="1" presId="urn:microsoft.com/office/officeart/2005/8/layout/list1"/>
    <dgm:cxn modelId="{57CE7BD0-BA62-4492-85C0-5B2E4E34F166}" srcId="{878F6F97-FFB3-4277-9FE8-2C3B8A5CE42B}" destId="{4655F076-98D6-46A7-B8EE-6593E2AB9569}" srcOrd="2" destOrd="0" parTransId="{976E9E60-FBE9-42E2-94AC-98BA609326CF}" sibTransId="{534CCA6E-81B1-4C5C-A4D6-693541659522}"/>
    <dgm:cxn modelId="{84CBF7D1-BE5B-44B9-A317-DDB358220E3B}" type="presOf" srcId="{4655F076-98D6-46A7-B8EE-6593E2AB9569}" destId="{A3175B40-3EA0-46C4-B375-96297881FB09}" srcOrd="0" destOrd="2" presId="urn:microsoft.com/office/officeart/2005/8/layout/list1"/>
    <dgm:cxn modelId="{2DE71FD2-4362-4A51-BE8B-6D88CFFB5E7A}" srcId="{9957E18F-EBFD-4DD2-B438-3B4EAA5D1330}" destId="{878F6F97-FFB3-4277-9FE8-2C3B8A5CE42B}" srcOrd="1" destOrd="0" parTransId="{647A8A71-0AEF-43A2-9081-BCACA4F5E54B}" sibTransId="{6D6A7B03-3A9C-416B-B965-CAED3822DFB3}"/>
    <dgm:cxn modelId="{391945E0-ECD4-4B00-BE70-FE45675FC1AC}" type="presOf" srcId="{4FFB730B-7597-4C17-8E0F-DB4CC70B8D81}" destId="{E303C0F2-242E-4770-8585-5E9C6EFBA62B}" srcOrd="0" destOrd="4" presId="urn:microsoft.com/office/officeart/2005/8/layout/list1"/>
    <dgm:cxn modelId="{0FB082F3-0BCB-49D6-80BD-9D7357AA4494}" srcId="{878F6F97-FFB3-4277-9FE8-2C3B8A5CE42B}" destId="{F4730627-DE0F-4ECC-A777-7995CB266955}" srcOrd="4" destOrd="0" parTransId="{CAA33FAC-0B23-4B96-9C18-18FD24820E21}" sibTransId="{373D910E-FCBB-423A-8927-B9D83E6C90A0}"/>
    <dgm:cxn modelId="{08CEBCF7-6080-4F99-85AF-53F269B834E1}" srcId="{B3C45FBF-DC0B-4C75-9CBC-C96C216ECE53}" destId="{93590B6E-CB28-44F4-960D-051394F24D2C}" srcOrd="0" destOrd="0" parTransId="{E4575E10-314D-4514-A58E-0C6901A86C18}" sibTransId="{9D8A7F84-8A3B-49B6-9183-8DB7ED49CFD3}"/>
    <dgm:cxn modelId="{6E0635F8-99C1-411C-9D34-2B13ECE1F82B}" type="presOf" srcId="{8DD8BBE6-9187-4512-9302-EBBF34DA547D}" destId="{A3175B40-3EA0-46C4-B375-96297881FB09}" srcOrd="0" destOrd="0" presId="urn:microsoft.com/office/officeart/2005/8/layout/list1"/>
    <dgm:cxn modelId="{66224AC3-9398-449B-ADF4-6F82F55FA90D}" type="presParOf" srcId="{77E7DC8D-E106-4CAA-B5D6-E248E1E82C88}" destId="{23CD275C-A7B3-4406-893D-706D59088F4B}" srcOrd="0" destOrd="0" presId="urn:microsoft.com/office/officeart/2005/8/layout/list1"/>
    <dgm:cxn modelId="{B63410CA-5B59-410D-AAA7-FFBA0B90F668}" type="presParOf" srcId="{23CD275C-A7B3-4406-893D-706D59088F4B}" destId="{ACD4B54A-8A8B-44FA-A067-5F2C0F5D437C}" srcOrd="0" destOrd="0" presId="urn:microsoft.com/office/officeart/2005/8/layout/list1"/>
    <dgm:cxn modelId="{D59161E1-E5A9-4047-BDA6-AA926C3162E8}" type="presParOf" srcId="{23CD275C-A7B3-4406-893D-706D59088F4B}" destId="{9A304EEA-A19E-4E7A-B9DD-A5C2AC5665BD}" srcOrd="1" destOrd="0" presId="urn:microsoft.com/office/officeart/2005/8/layout/list1"/>
    <dgm:cxn modelId="{7ADB9B2B-FA19-47F3-A2D2-6EF8E5BA048F}" type="presParOf" srcId="{77E7DC8D-E106-4CAA-B5D6-E248E1E82C88}" destId="{E489DA6A-402F-4C25-BE9C-FE01A3591D07}" srcOrd="1" destOrd="0" presId="urn:microsoft.com/office/officeart/2005/8/layout/list1"/>
    <dgm:cxn modelId="{FF83D188-E6DC-417C-A5B6-2509374743C6}" type="presParOf" srcId="{77E7DC8D-E106-4CAA-B5D6-E248E1E82C88}" destId="{E303C0F2-242E-4770-8585-5E9C6EFBA62B}" srcOrd="2" destOrd="0" presId="urn:microsoft.com/office/officeart/2005/8/layout/list1"/>
    <dgm:cxn modelId="{7BBF5156-FC70-4D92-8D12-0D1785E5471B}" type="presParOf" srcId="{77E7DC8D-E106-4CAA-B5D6-E248E1E82C88}" destId="{2F18048A-7924-482A-ACDA-167A61CF0E30}" srcOrd="3" destOrd="0" presId="urn:microsoft.com/office/officeart/2005/8/layout/list1"/>
    <dgm:cxn modelId="{C6B734C1-92E8-428D-BECA-37D781BBA17B}" type="presParOf" srcId="{77E7DC8D-E106-4CAA-B5D6-E248E1E82C88}" destId="{359E057E-006C-4652-8C89-6EE2EC2B335C}" srcOrd="4" destOrd="0" presId="urn:microsoft.com/office/officeart/2005/8/layout/list1"/>
    <dgm:cxn modelId="{2956C74B-F3EB-40D4-A56F-BA2A9F135754}" type="presParOf" srcId="{359E057E-006C-4652-8C89-6EE2EC2B335C}" destId="{0151DDDD-7426-4B4D-9E31-ECD4F726F920}" srcOrd="0" destOrd="0" presId="urn:microsoft.com/office/officeart/2005/8/layout/list1"/>
    <dgm:cxn modelId="{1DAB2E7A-9550-41FA-B931-D61C5827D698}" type="presParOf" srcId="{359E057E-006C-4652-8C89-6EE2EC2B335C}" destId="{543F8BDB-5167-4CF5-BB22-031AB1BE89DA}" srcOrd="1" destOrd="0" presId="urn:microsoft.com/office/officeart/2005/8/layout/list1"/>
    <dgm:cxn modelId="{881C8CFF-431C-4B1F-824D-D1A2BD366114}" type="presParOf" srcId="{77E7DC8D-E106-4CAA-B5D6-E248E1E82C88}" destId="{277503CF-7800-4742-BB12-322BD879D989}" srcOrd="5" destOrd="0" presId="urn:microsoft.com/office/officeart/2005/8/layout/list1"/>
    <dgm:cxn modelId="{FC99B266-7786-415B-BA3D-F6695428BD0F}" type="presParOf" srcId="{77E7DC8D-E106-4CAA-B5D6-E248E1E82C88}" destId="{A3175B40-3EA0-46C4-B375-96297881FB0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B02E4D-F7EF-4BFC-B8EC-3BC7BE68910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71742-A4F8-410D-B83F-EA7D297F127C}">
      <dgm:prSet phldrT="[Text]" custT="1"/>
      <dgm:spPr>
        <a:solidFill>
          <a:srgbClr val="2B61A1"/>
        </a:solidFill>
      </dgm:spPr>
      <dgm:t>
        <a:bodyPr/>
        <a:lstStyle/>
        <a:p>
          <a:r>
            <a:rPr lang="en-US" sz="1200" b="1" dirty="0"/>
            <a:t>High level in Regenerator leading to catalyst release</a:t>
          </a:r>
        </a:p>
      </dgm:t>
    </dgm:pt>
    <dgm:pt modelId="{445C1B37-42F8-4A87-AF38-5F105A2374B1}" type="parTrans" cxnId="{FE2E1B6E-C3DC-46B0-BF59-46FD2B2B0CDE}">
      <dgm:prSet/>
      <dgm:spPr/>
      <dgm:t>
        <a:bodyPr/>
        <a:lstStyle/>
        <a:p>
          <a:endParaRPr lang="en-US" sz="1200" b="1"/>
        </a:p>
      </dgm:t>
    </dgm:pt>
    <dgm:pt modelId="{9E65954F-AAA6-4C49-9A6F-CEDC2BC28DFD}" type="sibTrans" cxnId="{FE2E1B6E-C3DC-46B0-BF59-46FD2B2B0CDE}">
      <dgm:prSet/>
      <dgm:spPr/>
      <dgm:t>
        <a:bodyPr/>
        <a:lstStyle/>
        <a:p>
          <a:endParaRPr lang="en-US" sz="1200" b="1"/>
        </a:p>
      </dgm:t>
    </dgm:pt>
    <dgm:pt modelId="{8CB084F6-8C5E-46D2-9550-42DE553C072C}">
      <dgm:prSet phldrT="[Text]" custT="1"/>
      <dgm:spPr>
        <a:solidFill>
          <a:srgbClr val="2B61A1"/>
        </a:solidFill>
      </dgm:spPr>
      <dgm:t>
        <a:bodyPr/>
        <a:lstStyle/>
        <a:p>
          <a:r>
            <a:rPr lang="en-US" sz="1200" b="1" dirty="0"/>
            <a:t>Inadequate safeguards</a:t>
          </a:r>
        </a:p>
      </dgm:t>
    </dgm:pt>
    <dgm:pt modelId="{5ADFF847-6825-4D39-9638-8CFE9E504B57}" type="parTrans" cxnId="{4E8B0914-2B84-41C8-AE38-4C9FDAE72E6B}">
      <dgm:prSet/>
      <dgm:spPr/>
      <dgm:t>
        <a:bodyPr/>
        <a:lstStyle/>
        <a:p>
          <a:endParaRPr lang="en-US" sz="1200" b="1"/>
        </a:p>
      </dgm:t>
    </dgm:pt>
    <dgm:pt modelId="{B5C5F0E7-12E8-4030-9917-88F4AC5DB94E}" type="sibTrans" cxnId="{4E8B0914-2B84-41C8-AE38-4C9FDAE72E6B}">
      <dgm:prSet/>
      <dgm:spPr/>
      <dgm:t>
        <a:bodyPr/>
        <a:lstStyle/>
        <a:p>
          <a:endParaRPr lang="en-US" sz="1200" b="1"/>
        </a:p>
      </dgm:t>
    </dgm:pt>
    <dgm:pt modelId="{A2CCA929-021E-46A4-AD12-6224855B2A0B}">
      <dgm:prSet phldrT="[Text]" custT="1"/>
      <dgm:spPr>
        <a:solidFill>
          <a:srgbClr val="2B61A1"/>
        </a:solidFill>
      </dgm:spPr>
      <dgm:t>
        <a:bodyPr/>
        <a:lstStyle/>
        <a:p>
          <a:r>
            <a:rPr lang="en-US" sz="1200" b="1" dirty="0"/>
            <a:t>High catalyst flow from Stripper to Regenerator</a:t>
          </a:r>
        </a:p>
      </dgm:t>
    </dgm:pt>
    <dgm:pt modelId="{809F8E6F-0976-4C96-8DD8-E8518F212BF9}" type="parTrans" cxnId="{93F2AF80-E5B0-462F-B9AC-92311B203433}">
      <dgm:prSet/>
      <dgm:spPr/>
      <dgm:t>
        <a:bodyPr/>
        <a:lstStyle/>
        <a:p>
          <a:endParaRPr lang="en-US" sz="1200" b="1"/>
        </a:p>
      </dgm:t>
    </dgm:pt>
    <dgm:pt modelId="{6F8E5842-8397-4CA0-8ADA-935D5B118A3C}" type="sibTrans" cxnId="{93F2AF80-E5B0-462F-B9AC-92311B203433}">
      <dgm:prSet/>
      <dgm:spPr/>
      <dgm:t>
        <a:bodyPr/>
        <a:lstStyle/>
        <a:p>
          <a:endParaRPr lang="en-US" sz="1200" b="1"/>
        </a:p>
      </dgm:t>
    </dgm:pt>
    <dgm:pt modelId="{050234EE-CCF5-40DB-8186-2B73A6A6B917}">
      <dgm:prSet phldrT="[Text]" custT="1"/>
      <dgm:spPr>
        <a:solidFill>
          <a:srgbClr val="2B61A1"/>
        </a:solidFill>
      </dgm:spPr>
      <dgm:t>
        <a:bodyPr/>
        <a:lstStyle/>
        <a:p>
          <a:r>
            <a:rPr lang="en-US" sz="1200" b="1" dirty="0"/>
            <a:t>Process hazard analysis underestimated severity of potential incident</a:t>
          </a:r>
        </a:p>
      </dgm:t>
    </dgm:pt>
    <dgm:pt modelId="{870FE9DA-D847-4ADA-97E7-A1C09B4E27C1}" type="parTrans" cxnId="{472239D6-7943-4D0B-97D5-D46B316DE629}">
      <dgm:prSet/>
      <dgm:spPr/>
      <dgm:t>
        <a:bodyPr/>
        <a:lstStyle/>
        <a:p>
          <a:endParaRPr lang="en-US" sz="1200" b="1"/>
        </a:p>
      </dgm:t>
    </dgm:pt>
    <dgm:pt modelId="{621F80F9-DED3-4E62-8A11-C400845AD396}" type="sibTrans" cxnId="{472239D6-7943-4D0B-97D5-D46B316DE629}">
      <dgm:prSet/>
      <dgm:spPr/>
      <dgm:t>
        <a:bodyPr/>
        <a:lstStyle/>
        <a:p>
          <a:endParaRPr lang="en-US" sz="1200" b="1"/>
        </a:p>
      </dgm:t>
    </dgm:pt>
    <dgm:pt modelId="{9E94CAB6-FA9C-4749-BEAC-EE20D6ED4353}">
      <dgm:prSet phldrT="[Text]" custT="1"/>
      <dgm:spPr>
        <a:solidFill>
          <a:srgbClr val="2B61A1"/>
        </a:solidFill>
      </dgm:spPr>
      <dgm:t>
        <a:bodyPr/>
        <a:lstStyle/>
        <a:p>
          <a:r>
            <a:rPr lang="en-US" sz="1200" b="1" dirty="0"/>
            <a:t>Stripper slide valve in Manual</a:t>
          </a:r>
        </a:p>
      </dgm:t>
    </dgm:pt>
    <dgm:pt modelId="{A070B5EF-0B20-4031-9DDD-1D528043F851}" type="parTrans" cxnId="{0DE5C096-DD75-4E47-94BD-F1A5C75BF2D8}">
      <dgm:prSet/>
      <dgm:spPr/>
      <dgm:t>
        <a:bodyPr/>
        <a:lstStyle/>
        <a:p>
          <a:endParaRPr lang="en-US" sz="1200" b="1"/>
        </a:p>
      </dgm:t>
    </dgm:pt>
    <dgm:pt modelId="{2608C41B-45E1-411E-8906-5476EA71757F}" type="sibTrans" cxnId="{0DE5C096-DD75-4E47-94BD-F1A5C75BF2D8}">
      <dgm:prSet/>
      <dgm:spPr/>
      <dgm:t>
        <a:bodyPr/>
        <a:lstStyle/>
        <a:p>
          <a:endParaRPr lang="en-US" sz="1200" b="1"/>
        </a:p>
      </dgm:t>
    </dgm:pt>
    <dgm:pt modelId="{79903CC0-D4A3-4D32-AE3C-8B2493E10EFE}">
      <dgm:prSet phldrT="[Text]" custT="1"/>
      <dgm:spPr>
        <a:solidFill>
          <a:srgbClr val="2B61A1"/>
        </a:solidFill>
      </dgm:spPr>
      <dgm:t>
        <a:bodyPr/>
        <a:lstStyle/>
        <a:p>
          <a:r>
            <a:rPr lang="en-US" sz="1200" b="1" dirty="0"/>
            <a:t>Operator response not aggressive enough</a:t>
          </a:r>
        </a:p>
      </dgm:t>
    </dgm:pt>
    <dgm:pt modelId="{ED039696-61D6-4073-9007-9E2DA9850C81}" type="parTrans" cxnId="{5E63B903-0D1C-4FE9-8E4B-FDA7DD3EA62D}">
      <dgm:prSet/>
      <dgm:spPr/>
      <dgm:t>
        <a:bodyPr/>
        <a:lstStyle/>
        <a:p>
          <a:endParaRPr lang="en-US" sz="1200" b="1"/>
        </a:p>
      </dgm:t>
    </dgm:pt>
    <dgm:pt modelId="{B3A27B31-635D-4495-8ABF-8FEDD8351B75}" type="sibTrans" cxnId="{5E63B903-0D1C-4FE9-8E4B-FDA7DD3EA62D}">
      <dgm:prSet/>
      <dgm:spPr/>
      <dgm:t>
        <a:bodyPr/>
        <a:lstStyle/>
        <a:p>
          <a:endParaRPr lang="en-US" sz="1200" b="1"/>
        </a:p>
      </dgm:t>
    </dgm:pt>
    <dgm:pt modelId="{87741933-0157-468F-B59A-3C583AD9CA2A}">
      <dgm:prSet phldrT="[Text]" custT="1"/>
      <dgm:spPr>
        <a:solidFill>
          <a:srgbClr val="2B61A1"/>
        </a:solidFill>
      </dgm:spPr>
      <dgm:t>
        <a:bodyPr/>
        <a:lstStyle/>
        <a:p>
          <a:r>
            <a:rPr lang="en-US" sz="1200" b="1" dirty="0"/>
            <a:t>Procedure not followed</a:t>
          </a:r>
        </a:p>
      </dgm:t>
    </dgm:pt>
    <dgm:pt modelId="{6D3F69BE-467C-4159-8C82-AC19DD8E3FD6}" type="parTrans" cxnId="{178C3CE1-B963-4C83-8648-6A78E6D45434}">
      <dgm:prSet/>
      <dgm:spPr/>
      <dgm:t>
        <a:bodyPr/>
        <a:lstStyle/>
        <a:p>
          <a:endParaRPr lang="en-US" sz="1200" b="1"/>
        </a:p>
      </dgm:t>
    </dgm:pt>
    <dgm:pt modelId="{8974CF56-EDE3-4234-B3DA-C96481870AB6}" type="sibTrans" cxnId="{178C3CE1-B963-4C83-8648-6A78E6D45434}">
      <dgm:prSet/>
      <dgm:spPr/>
      <dgm:t>
        <a:bodyPr/>
        <a:lstStyle/>
        <a:p>
          <a:endParaRPr lang="en-US" sz="1200" b="1"/>
        </a:p>
      </dgm:t>
    </dgm:pt>
    <dgm:pt modelId="{D47F181C-FE96-468D-B7A4-1C9F01520003}">
      <dgm:prSet phldrT="[Text]" custT="1"/>
      <dgm:spPr>
        <a:solidFill>
          <a:srgbClr val="F26A39"/>
        </a:solidFill>
      </dgm:spPr>
      <dgm:t>
        <a:bodyPr/>
        <a:lstStyle/>
        <a:p>
          <a:r>
            <a:rPr lang="en-US" sz="1200" b="1" dirty="0"/>
            <a:t>1. Inadequate process hazard analysis guidance re: catalyst release</a:t>
          </a:r>
        </a:p>
      </dgm:t>
    </dgm:pt>
    <dgm:pt modelId="{DAB77D01-AE82-4DC4-9F2C-023AB37EEBBB}" type="parTrans" cxnId="{9F2E3CAA-0D76-461B-B1EB-634B8DD594C1}">
      <dgm:prSet/>
      <dgm:spPr/>
      <dgm:t>
        <a:bodyPr/>
        <a:lstStyle/>
        <a:p>
          <a:endParaRPr lang="en-US" sz="1200" b="1"/>
        </a:p>
      </dgm:t>
    </dgm:pt>
    <dgm:pt modelId="{A57E6E77-E069-49F7-A90A-770183D2E2A3}" type="sibTrans" cxnId="{9F2E3CAA-0D76-461B-B1EB-634B8DD594C1}">
      <dgm:prSet/>
      <dgm:spPr/>
      <dgm:t>
        <a:bodyPr/>
        <a:lstStyle/>
        <a:p>
          <a:endParaRPr lang="en-US" sz="1200" b="1"/>
        </a:p>
      </dgm:t>
    </dgm:pt>
    <dgm:pt modelId="{31D52ABE-B025-4A4B-B047-A3FF502E562B}">
      <dgm:prSet phldrT="[Text]" custT="1"/>
      <dgm:spPr>
        <a:solidFill>
          <a:srgbClr val="2B61A1"/>
        </a:solidFill>
      </dgm:spPr>
      <dgm:t>
        <a:bodyPr/>
        <a:lstStyle/>
        <a:p>
          <a:r>
            <a:rPr lang="en-US" sz="1200" b="1" dirty="0"/>
            <a:t>Fatigue</a:t>
          </a:r>
        </a:p>
      </dgm:t>
    </dgm:pt>
    <dgm:pt modelId="{85BBF332-8023-4001-949D-A16889B70199}" type="parTrans" cxnId="{9B20F199-18A6-432D-8E30-EAE0CCFCAC4C}">
      <dgm:prSet/>
      <dgm:spPr/>
      <dgm:t>
        <a:bodyPr/>
        <a:lstStyle/>
        <a:p>
          <a:endParaRPr lang="en-US" sz="1200" b="1"/>
        </a:p>
      </dgm:t>
    </dgm:pt>
    <dgm:pt modelId="{4974DF82-A00B-475E-83C5-C057DA6B4E4F}" type="sibTrans" cxnId="{9B20F199-18A6-432D-8E30-EAE0CCFCAC4C}">
      <dgm:prSet/>
      <dgm:spPr/>
      <dgm:t>
        <a:bodyPr/>
        <a:lstStyle/>
        <a:p>
          <a:endParaRPr lang="en-US" sz="1200" b="1"/>
        </a:p>
      </dgm:t>
    </dgm:pt>
    <dgm:pt modelId="{CD0EF9CB-0986-4B73-8ADB-FFE05DC7D131}">
      <dgm:prSet phldrT="[Text]" custT="1"/>
      <dgm:spPr>
        <a:solidFill>
          <a:srgbClr val="F26A39"/>
        </a:solidFill>
      </dgm:spPr>
      <dgm:t>
        <a:bodyPr/>
        <a:lstStyle/>
        <a:p>
          <a:r>
            <a:rPr lang="en-US" sz="1200" b="1" dirty="0"/>
            <a:t>8. Gap in site fatigue management system</a:t>
          </a:r>
        </a:p>
      </dgm:t>
    </dgm:pt>
    <dgm:pt modelId="{6B2CA05F-0BC7-4CCD-AEC0-B015C069EE87}" type="parTrans" cxnId="{2426B421-D284-4F46-808C-C9DCEBC9DF4D}">
      <dgm:prSet/>
      <dgm:spPr/>
      <dgm:t>
        <a:bodyPr/>
        <a:lstStyle/>
        <a:p>
          <a:endParaRPr lang="en-US" sz="1200" b="1"/>
        </a:p>
      </dgm:t>
    </dgm:pt>
    <dgm:pt modelId="{200D2DF3-D49C-48DA-BAF2-576B33030288}" type="sibTrans" cxnId="{2426B421-D284-4F46-808C-C9DCEBC9DF4D}">
      <dgm:prSet/>
      <dgm:spPr/>
      <dgm:t>
        <a:bodyPr/>
        <a:lstStyle/>
        <a:p>
          <a:endParaRPr lang="en-US" sz="1200" b="1"/>
        </a:p>
      </dgm:t>
    </dgm:pt>
    <dgm:pt modelId="{468627B4-3665-445E-9220-1AC8A1348ADD}">
      <dgm:prSet phldrT="[Text]" custT="1"/>
      <dgm:spPr>
        <a:solidFill>
          <a:srgbClr val="F26A39"/>
        </a:solidFill>
      </dgm:spPr>
      <dgm:t>
        <a:bodyPr/>
        <a:lstStyle/>
        <a:p>
          <a:r>
            <a:rPr lang="en-US" sz="1200" b="1" dirty="0"/>
            <a:t>Six additional root causes with culture implications (next slide)</a:t>
          </a:r>
        </a:p>
      </dgm:t>
    </dgm:pt>
    <dgm:pt modelId="{6A540365-93E4-42C6-93C3-50B106D4C3C1}" type="parTrans" cxnId="{4AEED68F-E4DA-4F79-A93B-76AD14F77C0E}">
      <dgm:prSet/>
      <dgm:spPr/>
      <dgm:t>
        <a:bodyPr/>
        <a:lstStyle/>
        <a:p>
          <a:endParaRPr lang="en-US" sz="1200" b="1"/>
        </a:p>
      </dgm:t>
    </dgm:pt>
    <dgm:pt modelId="{51E4BA4F-2B9B-4492-8A71-571CCDB7AC27}" type="sibTrans" cxnId="{4AEED68F-E4DA-4F79-A93B-76AD14F77C0E}">
      <dgm:prSet/>
      <dgm:spPr/>
      <dgm:t>
        <a:bodyPr/>
        <a:lstStyle/>
        <a:p>
          <a:endParaRPr lang="en-US" sz="1200" b="1"/>
        </a:p>
      </dgm:t>
    </dgm:pt>
    <dgm:pt modelId="{8014177D-066F-49E9-A28F-8F8DCE3F5294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Operator error not  a root cause</a:t>
          </a:r>
        </a:p>
      </dgm:t>
    </dgm:pt>
    <dgm:pt modelId="{4EC12D5D-99FC-44B4-B6BF-A830B2DD1E7E}" type="parTrans" cxnId="{61C5BF72-7E5E-4C2E-8478-0284BCA1DDF7}">
      <dgm:prSet/>
      <dgm:spPr/>
      <dgm:t>
        <a:bodyPr/>
        <a:lstStyle/>
        <a:p>
          <a:endParaRPr lang="en-US" sz="1200"/>
        </a:p>
      </dgm:t>
    </dgm:pt>
    <dgm:pt modelId="{D534DE9D-4044-48FF-AF22-D695BC0CBE53}" type="sibTrans" cxnId="{61C5BF72-7E5E-4C2E-8478-0284BCA1DDF7}">
      <dgm:prSet/>
      <dgm:spPr/>
      <dgm:t>
        <a:bodyPr/>
        <a:lstStyle/>
        <a:p>
          <a:endParaRPr lang="en-US" sz="1200"/>
        </a:p>
      </dgm:t>
    </dgm:pt>
    <dgm:pt modelId="{2EFFA5CE-2F82-4461-B6B1-E54C7B80910E}" type="pres">
      <dgm:prSet presAssocID="{6BB02E4D-F7EF-4BFC-B8EC-3BC7BE6891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F7BA895-E7FF-40D1-A6E3-01BC5566A637}" type="pres">
      <dgm:prSet presAssocID="{95171742-A4F8-410D-B83F-EA7D297F127C}" presName="hierRoot1" presStyleCnt="0">
        <dgm:presLayoutVars>
          <dgm:hierBranch val="init"/>
        </dgm:presLayoutVars>
      </dgm:prSet>
      <dgm:spPr/>
    </dgm:pt>
    <dgm:pt modelId="{6F682D18-15F6-4453-BCFE-D791036BFE52}" type="pres">
      <dgm:prSet presAssocID="{95171742-A4F8-410D-B83F-EA7D297F127C}" presName="rootComposite1" presStyleCnt="0"/>
      <dgm:spPr/>
    </dgm:pt>
    <dgm:pt modelId="{D4166DCA-A17E-4432-910F-7820C301832A}" type="pres">
      <dgm:prSet presAssocID="{95171742-A4F8-410D-B83F-EA7D297F127C}" presName="rootText1" presStyleLbl="node0" presStyleIdx="0" presStyleCnt="1" custScaleY="189502">
        <dgm:presLayoutVars>
          <dgm:chPref val="3"/>
        </dgm:presLayoutVars>
      </dgm:prSet>
      <dgm:spPr/>
    </dgm:pt>
    <dgm:pt modelId="{2A08AD1D-4299-4D1F-B0CA-4323832BE245}" type="pres">
      <dgm:prSet presAssocID="{95171742-A4F8-410D-B83F-EA7D297F127C}" presName="rootConnector1" presStyleLbl="node1" presStyleIdx="0" presStyleCnt="0"/>
      <dgm:spPr/>
    </dgm:pt>
    <dgm:pt modelId="{6C9ACB39-266B-42A0-AC66-E44569FA26F9}" type="pres">
      <dgm:prSet presAssocID="{95171742-A4F8-410D-B83F-EA7D297F127C}" presName="hierChild2" presStyleCnt="0"/>
      <dgm:spPr/>
    </dgm:pt>
    <dgm:pt modelId="{F926E392-1A64-4DD8-A802-F1AAD8CDB0D3}" type="pres">
      <dgm:prSet presAssocID="{5ADFF847-6825-4D39-9638-8CFE9E504B57}" presName="Name64" presStyleLbl="parChTrans1D2" presStyleIdx="0" presStyleCnt="2"/>
      <dgm:spPr/>
    </dgm:pt>
    <dgm:pt modelId="{FE83DF29-A7C0-49F9-A04E-FE8D0A115FC1}" type="pres">
      <dgm:prSet presAssocID="{8CB084F6-8C5E-46D2-9550-42DE553C072C}" presName="hierRoot2" presStyleCnt="0">
        <dgm:presLayoutVars>
          <dgm:hierBranch val="init"/>
        </dgm:presLayoutVars>
      </dgm:prSet>
      <dgm:spPr/>
    </dgm:pt>
    <dgm:pt modelId="{F27F7065-1922-4526-8F06-543DA7DBA092}" type="pres">
      <dgm:prSet presAssocID="{8CB084F6-8C5E-46D2-9550-42DE553C072C}" presName="rootComposite" presStyleCnt="0"/>
      <dgm:spPr/>
    </dgm:pt>
    <dgm:pt modelId="{65DCFD1F-8EAE-47B6-9998-28AB08814B44}" type="pres">
      <dgm:prSet presAssocID="{8CB084F6-8C5E-46D2-9550-42DE553C072C}" presName="rootText" presStyleLbl="node2" presStyleIdx="0" presStyleCnt="2" custScaleY="225733">
        <dgm:presLayoutVars>
          <dgm:chPref val="3"/>
        </dgm:presLayoutVars>
      </dgm:prSet>
      <dgm:spPr/>
    </dgm:pt>
    <dgm:pt modelId="{52E218F9-DC28-4D51-96A6-681FDD6483DE}" type="pres">
      <dgm:prSet presAssocID="{8CB084F6-8C5E-46D2-9550-42DE553C072C}" presName="rootConnector" presStyleLbl="node2" presStyleIdx="0" presStyleCnt="2"/>
      <dgm:spPr/>
    </dgm:pt>
    <dgm:pt modelId="{A7C0AA5B-F802-45A6-9059-94A6ED26EAF4}" type="pres">
      <dgm:prSet presAssocID="{8CB084F6-8C5E-46D2-9550-42DE553C072C}" presName="hierChild4" presStyleCnt="0"/>
      <dgm:spPr/>
    </dgm:pt>
    <dgm:pt modelId="{3726B266-32EE-4563-BADD-55DEB55A1339}" type="pres">
      <dgm:prSet presAssocID="{870FE9DA-D847-4ADA-97E7-A1C09B4E27C1}" presName="Name64" presStyleLbl="parChTrans1D3" presStyleIdx="0" presStyleCnt="3"/>
      <dgm:spPr/>
    </dgm:pt>
    <dgm:pt modelId="{DE8BFF1B-F4F0-4E93-9F17-345950C2F5BC}" type="pres">
      <dgm:prSet presAssocID="{050234EE-CCF5-40DB-8186-2B73A6A6B917}" presName="hierRoot2" presStyleCnt="0">
        <dgm:presLayoutVars>
          <dgm:hierBranch val="init"/>
        </dgm:presLayoutVars>
      </dgm:prSet>
      <dgm:spPr/>
    </dgm:pt>
    <dgm:pt modelId="{F5D6B9FB-1020-42CF-84E7-6F46D32F977A}" type="pres">
      <dgm:prSet presAssocID="{050234EE-CCF5-40DB-8186-2B73A6A6B917}" presName="rootComposite" presStyleCnt="0"/>
      <dgm:spPr/>
    </dgm:pt>
    <dgm:pt modelId="{219C24B0-913B-40AE-8871-29A4540501D7}" type="pres">
      <dgm:prSet presAssocID="{050234EE-CCF5-40DB-8186-2B73A6A6B917}" presName="rootText" presStyleLbl="node3" presStyleIdx="0" presStyleCnt="3" custScaleY="225733">
        <dgm:presLayoutVars>
          <dgm:chPref val="3"/>
        </dgm:presLayoutVars>
      </dgm:prSet>
      <dgm:spPr/>
    </dgm:pt>
    <dgm:pt modelId="{C4AC9409-4A76-44A0-AE05-91CEE90460F6}" type="pres">
      <dgm:prSet presAssocID="{050234EE-CCF5-40DB-8186-2B73A6A6B917}" presName="rootConnector" presStyleLbl="node3" presStyleIdx="0" presStyleCnt="3"/>
      <dgm:spPr/>
    </dgm:pt>
    <dgm:pt modelId="{3C8F3920-5539-4981-9600-7206B6F014E0}" type="pres">
      <dgm:prSet presAssocID="{050234EE-CCF5-40DB-8186-2B73A6A6B917}" presName="hierChild4" presStyleCnt="0"/>
      <dgm:spPr/>
    </dgm:pt>
    <dgm:pt modelId="{8B58C632-0014-4353-AE51-B674C988FA2A}" type="pres">
      <dgm:prSet presAssocID="{DAB77D01-AE82-4DC4-9F2C-023AB37EEBBB}" presName="Name64" presStyleLbl="parChTrans1D4" presStyleIdx="0" presStyleCnt="6"/>
      <dgm:spPr/>
    </dgm:pt>
    <dgm:pt modelId="{43733497-5C6F-4230-BBEB-8369A1ACB991}" type="pres">
      <dgm:prSet presAssocID="{D47F181C-FE96-468D-B7A4-1C9F01520003}" presName="hierRoot2" presStyleCnt="0">
        <dgm:presLayoutVars>
          <dgm:hierBranch val="init"/>
        </dgm:presLayoutVars>
      </dgm:prSet>
      <dgm:spPr/>
    </dgm:pt>
    <dgm:pt modelId="{0D59A697-D54E-4867-B5C5-ED9FE419B151}" type="pres">
      <dgm:prSet presAssocID="{D47F181C-FE96-468D-B7A4-1C9F01520003}" presName="rootComposite" presStyleCnt="0"/>
      <dgm:spPr/>
    </dgm:pt>
    <dgm:pt modelId="{40548F6E-0783-49B5-904A-32E5479B34E8}" type="pres">
      <dgm:prSet presAssocID="{D47F181C-FE96-468D-B7A4-1C9F01520003}" presName="rootText" presStyleLbl="node4" presStyleIdx="0" presStyleCnt="6" custScaleY="225733">
        <dgm:presLayoutVars>
          <dgm:chPref val="3"/>
        </dgm:presLayoutVars>
      </dgm:prSet>
      <dgm:spPr/>
    </dgm:pt>
    <dgm:pt modelId="{94B183A0-C990-4DB4-A159-EB970F0C904F}" type="pres">
      <dgm:prSet presAssocID="{D47F181C-FE96-468D-B7A4-1C9F01520003}" presName="rootConnector" presStyleLbl="node4" presStyleIdx="0" presStyleCnt="6"/>
      <dgm:spPr/>
    </dgm:pt>
    <dgm:pt modelId="{9526393A-D287-46AC-9B48-3C5B14773A65}" type="pres">
      <dgm:prSet presAssocID="{D47F181C-FE96-468D-B7A4-1C9F01520003}" presName="hierChild4" presStyleCnt="0"/>
      <dgm:spPr/>
    </dgm:pt>
    <dgm:pt modelId="{76F17CE1-2C10-4C3B-8A13-923D393C0ED6}" type="pres">
      <dgm:prSet presAssocID="{D47F181C-FE96-468D-B7A4-1C9F01520003}" presName="hierChild5" presStyleCnt="0"/>
      <dgm:spPr/>
    </dgm:pt>
    <dgm:pt modelId="{74935A8A-4FE2-447F-9646-C9BA8B9F5912}" type="pres">
      <dgm:prSet presAssocID="{050234EE-CCF5-40DB-8186-2B73A6A6B917}" presName="hierChild5" presStyleCnt="0"/>
      <dgm:spPr/>
    </dgm:pt>
    <dgm:pt modelId="{8E8671CE-EE59-4207-A0FB-5126B2D67907}" type="pres">
      <dgm:prSet presAssocID="{8CB084F6-8C5E-46D2-9550-42DE553C072C}" presName="hierChild5" presStyleCnt="0"/>
      <dgm:spPr/>
    </dgm:pt>
    <dgm:pt modelId="{2F99EF3D-AEE2-43AE-B8FE-16F8D6ED8D44}" type="pres">
      <dgm:prSet presAssocID="{809F8E6F-0976-4C96-8DD8-E8518F212BF9}" presName="Name64" presStyleLbl="parChTrans1D2" presStyleIdx="1" presStyleCnt="2"/>
      <dgm:spPr/>
    </dgm:pt>
    <dgm:pt modelId="{DE6F2D40-9533-411C-B4F8-1D94F2ACBD88}" type="pres">
      <dgm:prSet presAssocID="{A2CCA929-021E-46A4-AD12-6224855B2A0B}" presName="hierRoot2" presStyleCnt="0">
        <dgm:presLayoutVars>
          <dgm:hierBranch val="init"/>
        </dgm:presLayoutVars>
      </dgm:prSet>
      <dgm:spPr/>
    </dgm:pt>
    <dgm:pt modelId="{D96F076B-1C46-4C95-A828-A34F2BD339EA}" type="pres">
      <dgm:prSet presAssocID="{A2CCA929-021E-46A4-AD12-6224855B2A0B}" presName="rootComposite" presStyleCnt="0"/>
      <dgm:spPr/>
    </dgm:pt>
    <dgm:pt modelId="{82DEDFA3-91E4-415D-90A1-623415E32260}" type="pres">
      <dgm:prSet presAssocID="{A2CCA929-021E-46A4-AD12-6224855B2A0B}" presName="rootText" presStyleLbl="node2" presStyleIdx="1" presStyleCnt="2" custScaleY="189502">
        <dgm:presLayoutVars>
          <dgm:chPref val="3"/>
        </dgm:presLayoutVars>
      </dgm:prSet>
      <dgm:spPr/>
    </dgm:pt>
    <dgm:pt modelId="{4E746C7B-0E65-4B14-9D13-2AE0A5C5D531}" type="pres">
      <dgm:prSet presAssocID="{A2CCA929-021E-46A4-AD12-6224855B2A0B}" presName="rootConnector" presStyleLbl="node2" presStyleIdx="1" presStyleCnt="2"/>
      <dgm:spPr/>
    </dgm:pt>
    <dgm:pt modelId="{0196695A-DEE6-4CFE-858C-7DE37B8F4CC5}" type="pres">
      <dgm:prSet presAssocID="{A2CCA929-021E-46A4-AD12-6224855B2A0B}" presName="hierChild4" presStyleCnt="0"/>
      <dgm:spPr/>
    </dgm:pt>
    <dgm:pt modelId="{E3B802CF-C0D6-43FF-8E37-232821B850FE}" type="pres">
      <dgm:prSet presAssocID="{A070B5EF-0B20-4031-9DDD-1D528043F851}" presName="Name64" presStyleLbl="parChTrans1D3" presStyleIdx="1" presStyleCnt="3"/>
      <dgm:spPr/>
    </dgm:pt>
    <dgm:pt modelId="{122B2B50-6305-46EF-AC0F-B6DA237D6DC7}" type="pres">
      <dgm:prSet presAssocID="{9E94CAB6-FA9C-4749-BEAC-EE20D6ED4353}" presName="hierRoot2" presStyleCnt="0">
        <dgm:presLayoutVars>
          <dgm:hierBranch val="init"/>
        </dgm:presLayoutVars>
      </dgm:prSet>
      <dgm:spPr/>
    </dgm:pt>
    <dgm:pt modelId="{E2F126BA-4CDF-4E71-9B99-13E9887B73CD}" type="pres">
      <dgm:prSet presAssocID="{9E94CAB6-FA9C-4749-BEAC-EE20D6ED4353}" presName="rootComposite" presStyleCnt="0"/>
      <dgm:spPr/>
    </dgm:pt>
    <dgm:pt modelId="{47E38EB9-8D53-4500-BB6D-149D82BCA461}" type="pres">
      <dgm:prSet presAssocID="{9E94CAB6-FA9C-4749-BEAC-EE20D6ED4353}" presName="rootText" presStyleLbl="node3" presStyleIdx="1" presStyleCnt="3" custScaleY="189502">
        <dgm:presLayoutVars>
          <dgm:chPref val="3"/>
        </dgm:presLayoutVars>
      </dgm:prSet>
      <dgm:spPr/>
    </dgm:pt>
    <dgm:pt modelId="{A68C518B-B301-4102-B11F-2E2272CFC922}" type="pres">
      <dgm:prSet presAssocID="{9E94CAB6-FA9C-4749-BEAC-EE20D6ED4353}" presName="rootConnector" presStyleLbl="node3" presStyleIdx="1" presStyleCnt="3"/>
      <dgm:spPr/>
    </dgm:pt>
    <dgm:pt modelId="{3D7D27CC-BE41-4548-9CA5-C04D5E7AEAD6}" type="pres">
      <dgm:prSet presAssocID="{9E94CAB6-FA9C-4749-BEAC-EE20D6ED4353}" presName="hierChild4" presStyleCnt="0"/>
      <dgm:spPr/>
    </dgm:pt>
    <dgm:pt modelId="{22E3CF18-58B0-44F0-9BDB-46D6FD50068A}" type="pres">
      <dgm:prSet presAssocID="{6D3F69BE-467C-4159-8C82-AC19DD8E3FD6}" presName="Name64" presStyleLbl="parChTrans1D4" presStyleIdx="1" presStyleCnt="6"/>
      <dgm:spPr/>
    </dgm:pt>
    <dgm:pt modelId="{50AD6782-FE20-4473-9F52-55F5DBD18319}" type="pres">
      <dgm:prSet presAssocID="{87741933-0157-468F-B59A-3C583AD9CA2A}" presName="hierRoot2" presStyleCnt="0">
        <dgm:presLayoutVars>
          <dgm:hierBranch val="init"/>
        </dgm:presLayoutVars>
      </dgm:prSet>
      <dgm:spPr/>
    </dgm:pt>
    <dgm:pt modelId="{E698FBE0-91D4-4470-ABA4-EE7C7A78D036}" type="pres">
      <dgm:prSet presAssocID="{87741933-0157-468F-B59A-3C583AD9CA2A}" presName="rootComposite" presStyleCnt="0"/>
      <dgm:spPr/>
    </dgm:pt>
    <dgm:pt modelId="{5EC2CEA9-524E-413F-A992-BDDC9F0FE79C}" type="pres">
      <dgm:prSet presAssocID="{87741933-0157-468F-B59A-3C583AD9CA2A}" presName="rootText" presStyleLbl="node4" presStyleIdx="1" presStyleCnt="6" custScaleY="219358">
        <dgm:presLayoutVars>
          <dgm:chPref val="3"/>
        </dgm:presLayoutVars>
      </dgm:prSet>
      <dgm:spPr/>
    </dgm:pt>
    <dgm:pt modelId="{13585669-619E-4E56-B8A6-E9758DA9D41D}" type="pres">
      <dgm:prSet presAssocID="{87741933-0157-468F-B59A-3C583AD9CA2A}" presName="rootConnector" presStyleLbl="node4" presStyleIdx="1" presStyleCnt="6"/>
      <dgm:spPr/>
    </dgm:pt>
    <dgm:pt modelId="{7AE8049F-13B2-4B78-BD3D-3F25C735BFA5}" type="pres">
      <dgm:prSet presAssocID="{87741933-0157-468F-B59A-3C583AD9CA2A}" presName="hierChild4" presStyleCnt="0"/>
      <dgm:spPr/>
    </dgm:pt>
    <dgm:pt modelId="{11BDBFB2-2B39-49DF-B547-BF74EDD54443}" type="pres">
      <dgm:prSet presAssocID="{6A540365-93E4-42C6-93C3-50B106D4C3C1}" presName="Name64" presStyleLbl="parChTrans1D4" presStyleIdx="2" presStyleCnt="6"/>
      <dgm:spPr/>
    </dgm:pt>
    <dgm:pt modelId="{1C3B8A4C-C46C-460D-A22C-9CB7AD061CEC}" type="pres">
      <dgm:prSet presAssocID="{468627B4-3665-445E-9220-1AC8A1348ADD}" presName="hierRoot2" presStyleCnt="0">
        <dgm:presLayoutVars>
          <dgm:hierBranch val="init"/>
        </dgm:presLayoutVars>
      </dgm:prSet>
      <dgm:spPr/>
    </dgm:pt>
    <dgm:pt modelId="{172FD5BD-B425-49F0-BA20-F6310A68ED51}" type="pres">
      <dgm:prSet presAssocID="{468627B4-3665-445E-9220-1AC8A1348ADD}" presName="rootComposite" presStyleCnt="0"/>
      <dgm:spPr/>
    </dgm:pt>
    <dgm:pt modelId="{D7AB636E-A0DF-4DB8-B0C9-2DDE1140E50D}" type="pres">
      <dgm:prSet presAssocID="{468627B4-3665-445E-9220-1AC8A1348ADD}" presName="rootText" presStyleLbl="node4" presStyleIdx="2" presStyleCnt="6" custScaleY="219358">
        <dgm:presLayoutVars>
          <dgm:chPref val="3"/>
        </dgm:presLayoutVars>
      </dgm:prSet>
      <dgm:spPr/>
    </dgm:pt>
    <dgm:pt modelId="{6554D4F5-D343-4BEF-AC74-3DE81B0DF36D}" type="pres">
      <dgm:prSet presAssocID="{468627B4-3665-445E-9220-1AC8A1348ADD}" presName="rootConnector" presStyleLbl="node4" presStyleIdx="2" presStyleCnt="6"/>
      <dgm:spPr/>
    </dgm:pt>
    <dgm:pt modelId="{832C8B28-E20B-4099-9C51-5CAD554DA979}" type="pres">
      <dgm:prSet presAssocID="{468627B4-3665-445E-9220-1AC8A1348ADD}" presName="hierChild4" presStyleCnt="0"/>
      <dgm:spPr/>
    </dgm:pt>
    <dgm:pt modelId="{30B1CC39-E0F1-4506-8011-F8E07289E5F6}" type="pres">
      <dgm:prSet presAssocID="{468627B4-3665-445E-9220-1AC8A1348ADD}" presName="hierChild5" presStyleCnt="0"/>
      <dgm:spPr/>
    </dgm:pt>
    <dgm:pt modelId="{47456343-37ED-4DB8-8072-B945BFD5876F}" type="pres">
      <dgm:prSet presAssocID="{87741933-0157-468F-B59A-3C583AD9CA2A}" presName="hierChild5" presStyleCnt="0"/>
      <dgm:spPr/>
    </dgm:pt>
    <dgm:pt modelId="{A9A74DC7-204F-412E-A01C-1473405243B4}" type="pres">
      <dgm:prSet presAssocID="{85BBF332-8023-4001-949D-A16889B70199}" presName="Name64" presStyleLbl="parChTrans1D4" presStyleIdx="3" presStyleCnt="6"/>
      <dgm:spPr/>
    </dgm:pt>
    <dgm:pt modelId="{5A109281-0D81-4209-836B-95855D8858CD}" type="pres">
      <dgm:prSet presAssocID="{31D52ABE-B025-4A4B-B047-A3FF502E562B}" presName="hierRoot2" presStyleCnt="0">
        <dgm:presLayoutVars>
          <dgm:hierBranch val="init"/>
        </dgm:presLayoutVars>
      </dgm:prSet>
      <dgm:spPr/>
    </dgm:pt>
    <dgm:pt modelId="{28F1BEE4-085B-4DE4-AC15-01B29436000A}" type="pres">
      <dgm:prSet presAssocID="{31D52ABE-B025-4A4B-B047-A3FF502E562B}" presName="rootComposite" presStyleCnt="0"/>
      <dgm:spPr/>
    </dgm:pt>
    <dgm:pt modelId="{E8E0AB21-8EB7-4470-A2C0-05BCCB3C83BD}" type="pres">
      <dgm:prSet presAssocID="{31D52ABE-B025-4A4B-B047-A3FF502E562B}" presName="rootText" presStyleLbl="node4" presStyleIdx="3" presStyleCnt="6" custScaleY="189502">
        <dgm:presLayoutVars>
          <dgm:chPref val="3"/>
        </dgm:presLayoutVars>
      </dgm:prSet>
      <dgm:spPr/>
    </dgm:pt>
    <dgm:pt modelId="{86ECDC6A-0B77-478D-B547-5F3E2CB92E69}" type="pres">
      <dgm:prSet presAssocID="{31D52ABE-B025-4A4B-B047-A3FF502E562B}" presName="rootConnector" presStyleLbl="node4" presStyleIdx="3" presStyleCnt="6"/>
      <dgm:spPr/>
    </dgm:pt>
    <dgm:pt modelId="{DEC5088D-166C-48C9-8E7E-F5298E033449}" type="pres">
      <dgm:prSet presAssocID="{31D52ABE-B025-4A4B-B047-A3FF502E562B}" presName="hierChild4" presStyleCnt="0"/>
      <dgm:spPr/>
    </dgm:pt>
    <dgm:pt modelId="{CAD18ED7-6EF4-4CD9-9CBF-94619E9045C2}" type="pres">
      <dgm:prSet presAssocID="{6B2CA05F-0BC7-4CCD-AEC0-B015C069EE87}" presName="Name64" presStyleLbl="parChTrans1D4" presStyleIdx="4" presStyleCnt="6"/>
      <dgm:spPr/>
    </dgm:pt>
    <dgm:pt modelId="{678B030E-08AB-420A-A0CB-C535B00A08E3}" type="pres">
      <dgm:prSet presAssocID="{CD0EF9CB-0986-4B73-8ADB-FFE05DC7D131}" presName="hierRoot2" presStyleCnt="0">
        <dgm:presLayoutVars>
          <dgm:hierBranch val="init"/>
        </dgm:presLayoutVars>
      </dgm:prSet>
      <dgm:spPr/>
    </dgm:pt>
    <dgm:pt modelId="{16A237AE-D0D6-472E-A164-3F29D7A25CBD}" type="pres">
      <dgm:prSet presAssocID="{CD0EF9CB-0986-4B73-8ADB-FFE05DC7D131}" presName="rootComposite" presStyleCnt="0"/>
      <dgm:spPr/>
    </dgm:pt>
    <dgm:pt modelId="{2599A953-D79F-4481-942C-B75B41AE1629}" type="pres">
      <dgm:prSet presAssocID="{CD0EF9CB-0986-4B73-8ADB-FFE05DC7D131}" presName="rootText" presStyleLbl="node4" presStyleIdx="4" presStyleCnt="6" custScaleY="189502">
        <dgm:presLayoutVars>
          <dgm:chPref val="3"/>
        </dgm:presLayoutVars>
      </dgm:prSet>
      <dgm:spPr/>
    </dgm:pt>
    <dgm:pt modelId="{6D2C90DE-E99B-4D5F-8F66-ECC8F224D910}" type="pres">
      <dgm:prSet presAssocID="{CD0EF9CB-0986-4B73-8ADB-FFE05DC7D131}" presName="rootConnector" presStyleLbl="node4" presStyleIdx="4" presStyleCnt="6"/>
      <dgm:spPr/>
    </dgm:pt>
    <dgm:pt modelId="{589EEDA9-F3CA-46A6-9287-89C1CF7DCE02}" type="pres">
      <dgm:prSet presAssocID="{CD0EF9CB-0986-4B73-8ADB-FFE05DC7D131}" presName="hierChild4" presStyleCnt="0"/>
      <dgm:spPr/>
    </dgm:pt>
    <dgm:pt modelId="{56BE914F-AB6C-4E9F-9916-FBC30BBF65CA}" type="pres">
      <dgm:prSet presAssocID="{CD0EF9CB-0986-4B73-8ADB-FFE05DC7D131}" presName="hierChild5" presStyleCnt="0"/>
      <dgm:spPr/>
    </dgm:pt>
    <dgm:pt modelId="{31F192DE-E471-41FF-8630-7F2367363C45}" type="pres">
      <dgm:prSet presAssocID="{31D52ABE-B025-4A4B-B047-A3FF502E562B}" presName="hierChild5" presStyleCnt="0"/>
      <dgm:spPr/>
    </dgm:pt>
    <dgm:pt modelId="{4B320401-9EF1-422F-8568-A70991FA6635}" type="pres">
      <dgm:prSet presAssocID="{9E94CAB6-FA9C-4749-BEAC-EE20D6ED4353}" presName="hierChild5" presStyleCnt="0"/>
      <dgm:spPr/>
    </dgm:pt>
    <dgm:pt modelId="{2DCF1D37-3B55-4E8F-89ED-3EBB8144F6AB}" type="pres">
      <dgm:prSet presAssocID="{ED039696-61D6-4073-9007-9E2DA9850C81}" presName="Name64" presStyleLbl="parChTrans1D3" presStyleIdx="2" presStyleCnt="3"/>
      <dgm:spPr/>
    </dgm:pt>
    <dgm:pt modelId="{959925CF-3FCF-4D41-9765-9A75A6B7A74E}" type="pres">
      <dgm:prSet presAssocID="{79903CC0-D4A3-4D32-AE3C-8B2493E10EFE}" presName="hierRoot2" presStyleCnt="0">
        <dgm:presLayoutVars>
          <dgm:hierBranch val="init"/>
        </dgm:presLayoutVars>
      </dgm:prSet>
      <dgm:spPr/>
    </dgm:pt>
    <dgm:pt modelId="{A241D6FB-E918-4025-8092-ADF3BD05A3F0}" type="pres">
      <dgm:prSet presAssocID="{79903CC0-D4A3-4D32-AE3C-8B2493E10EFE}" presName="rootComposite" presStyleCnt="0"/>
      <dgm:spPr/>
    </dgm:pt>
    <dgm:pt modelId="{09A0F56D-1A95-42BD-A142-B395EFFED578}" type="pres">
      <dgm:prSet presAssocID="{79903CC0-D4A3-4D32-AE3C-8B2493E10EFE}" presName="rootText" presStyleLbl="node3" presStyleIdx="2" presStyleCnt="3" custScaleY="189502">
        <dgm:presLayoutVars>
          <dgm:chPref val="3"/>
        </dgm:presLayoutVars>
      </dgm:prSet>
      <dgm:spPr/>
    </dgm:pt>
    <dgm:pt modelId="{EFC1BB53-2568-4C0A-BA9A-04F2FDE44BD9}" type="pres">
      <dgm:prSet presAssocID="{79903CC0-D4A3-4D32-AE3C-8B2493E10EFE}" presName="rootConnector" presStyleLbl="node3" presStyleIdx="2" presStyleCnt="3"/>
      <dgm:spPr/>
    </dgm:pt>
    <dgm:pt modelId="{9E24C1C0-F2FE-4446-A314-21B587A0AFB1}" type="pres">
      <dgm:prSet presAssocID="{79903CC0-D4A3-4D32-AE3C-8B2493E10EFE}" presName="hierChild4" presStyleCnt="0"/>
      <dgm:spPr/>
    </dgm:pt>
    <dgm:pt modelId="{F76A563B-885D-4A72-A4C8-887FECB38CE9}" type="pres">
      <dgm:prSet presAssocID="{4EC12D5D-99FC-44B4-B6BF-A830B2DD1E7E}" presName="Name64" presStyleLbl="parChTrans1D4" presStyleIdx="5" presStyleCnt="6"/>
      <dgm:spPr/>
    </dgm:pt>
    <dgm:pt modelId="{83AD82EE-4F32-43C3-A3CD-2ECFD257A951}" type="pres">
      <dgm:prSet presAssocID="{8014177D-066F-49E9-A28F-8F8DCE3F5294}" presName="hierRoot2" presStyleCnt="0">
        <dgm:presLayoutVars>
          <dgm:hierBranch val="init"/>
        </dgm:presLayoutVars>
      </dgm:prSet>
      <dgm:spPr/>
    </dgm:pt>
    <dgm:pt modelId="{7B7E0270-072E-4B0D-BA57-EFF1477A9C85}" type="pres">
      <dgm:prSet presAssocID="{8014177D-066F-49E9-A28F-8F8DCE3F5294}" presName="rootComposite" presStyleCnt="0"/>
      <dgm:spPr/>
    </dgm:pt>
    <dgm:pt modelId="{E2C2EB45-5597-46A4-8BDC-F223EEFCE874}" type="pres">
      <dgm:prSet presAssocID="{8014177D-066F-49E9-A28F-8F8DCE3F5294}" presName="rootText" presStyleLbl="node4" presStyleIdx="5" presStyleCnt="6" custScaleY="190149">
        <dgm:presLayoutVars>
          <dgm:chPref val="3"/>
        </dgm:presLayoutVars>
      </dgm:prSet>
      <dgm:spPr/>
    </dgm:pt>
    <dgm:pt modelId="{2ABA0C65-2D7B-404D-8E3B-F35ED8C5852A}" type="pres">
      <dgm:prSet presAssocID="{8014177D-066F-49E9-A28F-8F8DCE3F5294}" presName="rootConnector" presStyleLbl="node4" presStyleIdx="5" presStyleCnt="6"/>
      <dgm:spPr/>
    </dgm:pt>
    <dgm:pt modelId="{CB991F02-E199-46F2-852A-044E4A100765}" type="pres">
      <dgm:prSet presAssocID="{8014177D-066F-49E9-A28F-8F8DCE3F5294}" presName="hierChild4" presStyleCnt="0"/>
      <dgm:spPr/>
    </dgm:pt>
    <dgm:pt modelId="{20FAE5E9-0F29-4A18-B3DB-55375DFA2690}" type="pres">
      <dgm:prSet presAssocID="{8014177D-066F-49E9-A28F-8F8DCE3F5294}" presName="hierChild5" presStyleCnt="0"/>
      <dgm:spPr/>
    </dgm:pt>
    <dgm:pt modelId="{308DEA35-6A8E-4AB2-91A4-4125F4AB6B6D}" type="pres">
      <dgm:prSet presAssocID="{79903CC0-D4A3-4D32-AE3C-8B2493E10EFE}" presName="hierChild5" presStyleCnt="0"/>
      <dgm:spPr/>
    </dgm:pt>
    <dgm:pt modelId="{2321F0ED-D814-4543-B2DC-27CEA0996DF1}" type="pres">
      <dgm:prSet presAssocID="{A2CCA929-021E-46A4-AD12-6224855B2A0B}" presName="hierChild5" presStyleCnt="0"/>
      <dgm:spPr/>
    </dgm:pt>
    <dgm:pt modelId="{44070E4D-F7DD-47AD-92CE-840306AD1664}" type="pres">
      <dgm:prSet presAssocID="{95171742-A4F8-410D-B83F-EA7D297F127C}" presName="hierChild3" presStyleCnt="0"/>
      <dgm:spPr/>
    </dgm:pt>
  </dgm:ptLst>
  <dgm:cxnLst>
    <dgm:cxn modelId="{5E63B903-0D1C-4FE9-8E4B-FDA7DD3EA62D}" srcId="{A2CCA929-021E-46A4-AD12-6224855B2A0B}" destId="{79903CC0-D4A3-4D32-AE3C-8B2493E10EFE}" srcOrd="1" destOrd="0" parTransId="{ED039696-61D6-4073-9007-9E2DA9850C81}" sibTransId="{B3A27B31-635D-4495-8ABF-8FEDD8351B75}"/>
    <dgm:cxn modelId="{4E8B0914-2B84-41C8-AE38-4C9FDAE72E6B}" srcId="{95171742-A4F8-410D-B83F-EA7D297F127C}" destId="{8CB084F6-8C5E-46D2-9550-42DE553C072C}" srcOrd="0" destOrd="0" parTransId="{5ADFF847-6825-4D39-9638-8CFE9E504B57}" sibTransId="{B5C5F0E7-12E8-4030-9917-88F4AC5DB94E}"/>
    <dgm:cxn modelId="{BC379515-FE66-4B26-994B-3841D773C02B}" type="presOf" srcId="{9E94CAB6-FA9C-4749-BEAC-EE20D6ED4353}" destId="{47E38EB9-8D53-4500-BB6D-149D82BCA461}" srcOrd="0" destOrd="0" presId="urn:microsoft.com/office/officeart/2009/3/layout/HorizontalOrganizationChart"/>
    <dgm:cxn modelId="{C78F5D1E-3AE9-4126-9B84-F87E00698FDF}" type="presOf" srcId="{D47F181C-FE96-468D-B7A4-1C9F01520003}" destId="{94B183A0-C990-4DB4-A159-EB970F0C904F}" srcOrd="1" destOrd="0" presId="urn:microsoft.com/office/officeart/2009/3/layout/HorizontalOrganizationChart"/>
    <dgm:cxn modelId="{558DF41F-3174-4C28-B35F-76DD0A6492CE}" type="presOf" srcId="{A2CCA929-021E-46A4-AD12-6224855B2A0B}" destId="{82DEDFA3-91E4-415D-90A1-623415E32260}" srcOrd="0" destOrd="0" presId="urn:microsoft.com/office/officeart/2009/3/layout/HorizontalOrganizationChart"/>
    <dgm:cxn modelId="{2426B421-D284-4F46-808C-C9DCEBC9DF4D}" srcId="{31D52ABE-B025-4A4B-B047-A3FF502E562B}" destId="{CD0EF9CB-0986-4B73-8ADB-FFE05DC7D131}" srcOrd="0" destOrd="0" parTransId="{6B2CA05F-0BC7-4CCD-AEC0-B015C069EE87}" sibTransId="{200D2DF3-D49C-48DA-BAF2-576B33030288}"/>
    <dgm:cxn modelId="{3C88AA22-5B7D-43DF-AEA5-CEC3C20D0EAD}" type="presOf" srcId="{6B2CA05F-0BC7-4CCD-AEC0-B015C069EE87}" destId="{CAD18ED7-6EF4-4CD9-9CBF-94619E9045C2}" srcOrd="0" destOrd="0" presId="urn:microsoft.com/office/officeart/2009/3/layout/HorizontalOrganizationChart"/>
    <dgm:cxn modelId="{18E3ED23-624F-4A8C-8C0A-D3C8395B89A2}" type="presOf" srcId="{050234EE-CCF5-40DB-8186-2B73A6A6B917}" destId="{219C24B0-913B-40AE-8871-29A4540501D7}" srcOrd="0" destOrd="0" presId="urn:microsoft.com/office/officeart/2009/3/layout/HorizontalOrganizationChart"/>
    <dgm:cxn modelId="{3BCF3031-4135-446C-8637-D315A897939A}" type="presOf" srcId="{8CB084F6-8C5E-46D2-9550-42DE553C072C}" destId="{52E218F9-DC28-4D51-96A6-681FDD6483DE}" srcOrd="1" destOrd="0" presId="urn:microsoft.com/office/officeart/2009/3/layout/HorizontalOrganizationChart"/>
    <dgm:cxn modelId="{347C7F32-7851-4FBD-A359-5055F5C5BB20}" type="presOf" srcId="{31D52ABE-B025-4A4B-B047-A3FF502E562B}" destId="{E8E0AB21-8EB7-4470-A2C0-05BCCB3C83BD}" srcOrd="0" destOrd="0" presId="urn:microsoft.com/office/officeart/2009/3/layout/HorizontalOrganizationChart"/>
    <dgm:cxn modelId="{F14A1039-058C-4A2C-9CBE-76DC23FA88E9}" type="presOf" srcId="{4EC12D5D-99FC-44B4-B6BF-A830B2DD1E7E}" destId="{F76A563B-885D-4A72-A4C8-887FECB38CE9}" srcOrd="0" destOrd="0" presId="urn:microsoft.com/office/officeart/2009/3/layout/HorizontalOrganizationChart"/>
    <dgm:cxn modelId="{49A6C139-F056-46CB-9B1E-BCDB44D92430}" type="presOf" srcId="{468627B4-3665-445E-9220-1AC8A1348ADD}" destId="{6554D4F5-D343-4BEF-AC74-3DE81B0DF36D}" srcOrd="1" destOrd="0" presId="urn:microsoft.com/office/officeart/2009/3/layout/HorizontalOrganizationChart"/>
    <dgm:cxn modelId="{02FAC640-0AEA-48B4-BA31-78806EEF7E5F}" type="presOf" srcId="{6D3F69BE-467C-4159-8C82-AC19DD8E3FD6}" destId="{22E3CF18-58B0-44F0-9BDB-46D6FD50068A}" srcOrd="0" destOrd="0" presId="urn:microsoft.com/office/officeart/2009/3/layout/HorizontalOrganizationChart"/>
    <dgm:cxn modelId="{D7BDC75D-D6DD-4450-A244-E40332762116}" type="presOf" srcId="{31D52ABE-B025-4A4B-B047-A3FF502E562B}" destId="{86ECDC6A-0B77-478D-B547-5F3E2CB92E69}" srcOrd="1" destOrd="0" presId="urn:microsoft.com/office/officeart/2009/3/layout/HorizontalOrganizationChart"/>
    <dgm:cxn modelId="{16D55B41-A568-4271-82E4-DD5D7C8CA866}" type="presOf" srcId="{870FE9DA-D847-4ADA-97E7-A1C09B4E27C1}" destId="{3726B266-32EE-4563-BADD-55DEB55A1339}" srcOrd="0" destOrd="0" presId="urn:microsoft.com/office/officeart/2009/3/layout/HorizontalOrganizationChart"/>
    <dgm:cxn modelId="{BE4BBE69-340C-402A-9821-FADB5C268543}" type="presOf" srcId="{809F8E6F-0976-4C96-8DD8-E8518F212BF9}" destId="{2F99EF3D-AEE2-43AE-B8FE-16F8D6ED8D44}" srcOrd="0" destOrd="0" presId="urn:microsoft.com/office/officeart/2009/3/layout/HorizontalOrganizationChart"/>
    <dgm:cxn modelId="{9EDA514B-E870-453C-9B0C-E871C029AB88}" type="presOf" srcId="{A2CCA929-021E-46A4-AD12-6224855B2A0B}" destId="{4E746C7B-0E65-4B14-9D13-2AE0A5C5D531}" srcOrd="1" destOrd="0" presId="urn:microsoft.com/office/officeart/2009/3/layout/HorizontalOrganizationChart"/>
    <dgm:cxn modelId="{6560A34D-D62B-4C0F-BA4C-C9ACAA975BA2}" type="presOf" srcId="{D47F181C-FE96-468D-B7A4-1C9F01520003}" destId="{40548F6E-0783-49B5-904A-32E5479B34E8}" srcOrd="0" destOrd="0" presId="urn:microsoft.com/office/officeart/2009/3/layout/HorizontalOrganizationChart"/>
    <dgm:cxn modelId="{FE2E1B6E-C3DC-46B0-BF59-46FD2B2B0CDE}" srcId="{6BB02E4D-F7EF-4BFC-B8EC-3BC7BE689106}" destId="{95171742-A4F8-410D-B83F-EA7D297F127C}" srcOrd="0" destOrd="0" parTransId="{445C1B37-42F8-4A87-AF38-5F105A2374B1}" sibTransId="{9E65954F-AAA6-4C49-9A6F-CEDC2BC28DFD}"/>
    <dgm:cxn modelId="{AAAD3E50-CF55-45DD-B707-047788D0BC4E}" type="presOf" srcId="{85BBF332-8023-4001-949D-A16889B70199}" destId="{A9A74DC7-204F-412E-A01C-1473405243B4}" srcOrd="0" destOrd="0" presId="urn:microsoft.com/office/officeart/2009/3/layout/HorizontalOrganizationChart"/>
    <dgm:cxn modelId="{71699152-E611-4B70-8223-8C96AC10B44C}" type="presOf" srcId="{8014177D-066F-49E9-A28F-8F8DCE3F5294}" destId="{E2C2EB45-5597-46A4-8BDC-F223EEFCE874}" srcOrd="0" destOrd="0" presId="urn:microsoft.com/office/officeart/2009/3/layout/HorizontalOrganizationChart"/>
    <dgm:cxn modelId="{61C5BF72-7E5E-4C2E-8478-0284BCA1DDF7}" srcId="{79903CC0-D4A3-4D32-AE3C-8B2493E10EFE}" destId="{8014177D-066F-49E9-A28F-8F8DCE3F5294}" srcOrd="0" destOrd="0" parTransId="{4EC12D5D-99FC-44B4-B6BF-A830B2DD1E7E}" sibTransId="{D534DE9D-4044-48FF-AF22-D695BC0CBE53}"/>
    <dgm:cxn modelId="{CC3B9274-CAB4-4470-8E33-A0E54A0370C0}" type="presOf" srcId="{8CB084F6-8C5E-46D2-9550-42DE553C072C}" destId="{65DCFD1F-8EAE-47B6-9998-28AB08814B44}" srcOrd="0" destOrd="0" presId="urn:microsoft.com/office/officeart/2009/3/layout/HorizontalOrganizationChart"/>
    <dgm:cxn modelId="{DB1FB87D-93CF-43AA-AB62-96DAC29E2B5D}" type="presOf" srcId="{95171742-A4F8-410D-B83F-EA7D297F127C}" destId="{D4166DCA-A17E-4432-910F-7820C301832A}" srcOrd="0" destOrd="0" presId="urn:microsoft.com/office/officeart/2009/3/layout/HorizontalOrganizationChart"/>
    <dgm:cxn modelId="{19C0497E-F4A9-49F5-8FEC-ABE373529668}" type="presOf" srcId="{9E94CAB6-FA9C-4749-BEAC-EE20D6ED4353}" destId="{A68C518B-B301-4102-B11F-2E2272CFC922}" srcOrd="1" destOrd="0" presId="urn:microsoft.com/office/officeart/2009/3/layout/HorizontalOrganizationChart"/>
    <dgm:cxn modelId="{93F2AF80-E5B0-462F-B9AC-92311B203433}" srcId="{95171742-A4F8-410D-B83F-EA7D297F127C}" destId="{A2CCA929-021E-46A4-AD12-6224855B2A0B}" srcOrd="1" destOrd="0" parTransId="{809F8E6F-0976-4C96-8DD8-E8518F212BF9}" sibTransId="{6F8E5842-8397-4CA0-8ADA-935D5B118A3C}"/>
    <dgm:cxn modelId="{51A44689-B663-443B-A84F-B59E8F5ABA2F}" type="presOf" srcId="{CD0EF9CB-0986-4B73-8ADB-FFE05DC7D131}" destId="{6D2C90DE-E99B-4D5F-8F66-ECC8F224D910}" srcOrd="1" destOrd="0" presId="urn:microsoft.com/office/officeart/2009/3/layout/HorizontalOrganizationChart"/>
    <dgm:cxn modelId="{4AEED68F-E4DA-4F79-A93B-76AD14F77C0E}" srcId="{87741933-0157-468F-B59A-3C583AD9CA2A}" destId="{468627B4-3665-445E-9220-1AC8A1348ADD}" srcOrd="0" destOrd="0" parTransId="{6A540365-93E4-42C6-93C3-50B106D4C3C1}" sibTransId="{51E4BA4F-2B9B-4492-8A71-571CCDB7AC27}"/>
    <dgm:cxn modelId="{81B8D193-8C6C-4CE3-B7C9-40582C0FE889}" type="presOf" srcId="{DAB77D01-AE82-4DC4-9F2C-023AB37EEBBB}" destId="{8B58C632-0014-4353-AE51-B674C988FA2A}" srcOrd="0" destOrd="0" presId="urn:microsoft.com/office/officeart/2009/3/layout/HorizontalOrganizationChart"/>
    <dgm:cxn modelId="{03C68495-BB90-4BB7-8F4B-979FDC0D4C2F}" type="presOf" srcId="{8014177D-066F-49E9-A28F-8F8DCE3F5294}" destId="{2ABA0C65-2D7B-404D-8E3B-F35ED8C5852A}" srcOrd="1" destOrd="0" presId="urn:microsoft.com/office/officeart/2009/3/layout/HorizontalOrganizationChart"/>
    <dgm:cxn modelId="{0DE5C096-DD75-4E47-94BD-F1A5C75BF2D8}" srcId="{A2CCA929-021E-46A4-AD12-6224855B2A0B}" destId="{9E94CAB6-FA9C-4749-BEAC-EE20D6ED4353}" srcOrd="0" destOrd="0" parTransId="{A070B5EF-0B20-4031-9DDD-1D528043F851}" sibTransId="{2608C41B-45E1-411E-8906-5476EA71757F}"/>
    <dgm:cxn modelId="{0A887697-5AAD-4DC1-B176-1A32BDE4E28B}" type="presOf" srcId="{5ADFF847-6825-4D39-9638-8CFE9E504B57}" destId="{F926E392-1A64-4DD8-A802-F1AAD8CDB0D3}" srcOrd="0" destOrd="0" presId="urn:microsoft.com/office/officeart/2009/3/layout/HorizontalOrganizationChart"/>
    <dgm:cxn modelId="{9B20F199-18A6-432D-8E30-EAE0CCFCAC4C}" srcId="{9E94CAB6-FA9C-4749-BEAC-EE20D6ED4353}" destId="{31D52ABE-B025-4A4B-B047-A3FF502E562B}" srcOrd="1" destOrd="0" parTransId="{85BBF332-8023-4001-949D-A16889B70199}" sibTransId="{4974DF82-A00B-475E-83C5-C057DA6B4E4F}"/>
    <dgm:cxn modelId="{897CA9A6-67C0-4094-980F-7EBEDFCD58FE}" type="presOf" srcId="{050234EE-CCF5-40DB-8186-2B73A6A6B917}" destId="{C4AC9409-4A76-44A0-AE05-91CEE90460F6}" srcOrd="1" destOrd="0" presId="urn:microsoft.com/office/officeart/2009/3/layout/HorizontalOrganizationChart"/>
    <dgm:cxn modelId="{D30FC7A7-547F-47CB-BDEB-3AA2F427C6C4}" type="presOf" srcId="{79903CC0-D4A3-4D32-AE3C-8B2493E10EFE}" destId="{EFC1BB53-2568-4C0A-BA9A-04F2FDE44BD9}" srcOrd="1" destOrd="0" presId="urn:microsoft.com/office/officeart/2009/3/layout/HorizontalOrganizationChart"/>
    <dgm:cxn modelId="{9F2E3CAA-0D76-461B-B1EB-634B8DD594C1}" srcId="{050234EE-CCF5-40DB-8186-2B73A6A6B917}" destId="{D47F181C-FE96-468D-B7A4-1C9F01520003}" srcOrd="0" destOrd="0" parTransId="{DAB77D01-AE82-4DC4-9F2C-023AB37EEBBB}" sibTransId="{A57E6E77-E069-49F7-A90A-770183D2E2A3}"/>
    <dgm:cxn modelId="{30E9E6AA-AFF6-47C0-A361-29C79A008805}" type="presOf" srcId="{6A540365-93E4-42C6-93C3-50B106D4C3C1}" destId="{11BDBFB2-2B39-49DF-B547-BF74EDD54443}" srcOrd="0" destOrd="0" presId="urn:microsoft.com/office/officeart/2009/3/layout/HorizontalOrganizationChart"/>
    <dgm:cxn modelId="{461DE7B1-5B7D-4CE6-AD81-EC2EA8407644}" type="presOf" srcId="{87741933-0157-468F-B59A-3C583AD9CA2A}" destId="{5EC2CEA9-524E-413F-A992-BDDC9F0FE79C}" srcOrd="0" destOrd="0" presId="urn:microsoft.com/office/officeart/2009/3/layout/HorizontalOrganizationChart"/>
    <dgm:cxn modelId="{19626EB5-16E1-4318-9699-7FCADC103A87}" type="presOf" srcId="{95171742-A4F8-410D-B83F-EA7D297F127C}" destId="{2A08AD1D-4299-4D1F-B0CA-4323832BE245}" srcOrd="1" destOrd="0" presId="urn:microsoft.com/office/officeart/2009/3/layout/HorizontalOrganizationChart"/>
    <dgm:cxn modelId="{D59F35CB-6455-4909-A547-8ABB76AB4FED}" type="presOf" srcId="{ED039696-61D6-4073-9007-9E2DA9850C81}" destId="{2DCF1D37-3B55-4E8F-89ED-3EBB8144F6AB}" srcOrd="0" destOrd="0" presId="urn:microsoft.com/office/officeart/2009/3/layout/HorizontalOrganizationChart"/>
    <dgm:cxn modelId="{90FF18CC-9B77-4EAE-8560-0753BB585C36}" type="presOf" srcId="{79903CC0-D4A3-4D32-AE3C-8B2493E10EFE}" destId="{09A0F56D-1A95-42BD-A142-B395EFFED578}" srcOrd="0" destOrd="0" presId="urn:microsoft.com/office/officeart/2009/3/layout/HorizontalOrganizationChart"/>
    <dgm:cxn modelId="{472239D6-7943-4D0B-97D5-D46B316DE629}" srcId="{8CB084F6-8C5E-46D2-9550-42DE553C072C}" destId="{050234EE-CCF5-40DB-8186-2B73A6A6B917}" srcOrd="0" destOrd="0" parTransId="{870FE9DA-D847-4ADA-97E7-A1C09B4E27C1}" sibTransId="{621F80F9-DED3-4E62-8A11-C400845AD396}"/>
    <dgm:cxn modelId="{FAAE6CDB-5CB1-4009-B03A-013CFD8E9372}" type="presOf" srcId="{A070B5EF-0B20-4031-9DDD-1D528043F851}" destId="{E3B802CF-C0D6-43FF-8E37-232821B850FE}" srcOrd="0" destOrd="0" presId="urn:microsoft.com/office/officeart/2009/3/layout/HorizontalOrganizationChart"/>
    <dgm:cxn modelId="{960869DD-544D-4BB8-8756-113C08D12DB2}" type="presOf" srcId="{CD0EF9CB-0986-4B73-8ADB-FFE05DC7D131}" destId="{2599A953-D79F-4481-942C-B75B41AE1629}" srcOrd="0" destOrd="0" presId="urn:microsoft.com/office/officeart/2009/3/layout/HorizontalOrganizationChart"/>
    <dgm:cxn modelId="{178C3CE1-B963-4C83-8648-6A78E6D45434}" srcId="{9E94CAB6-FA9C-4749-BEAC-EE20D6ED4353}" destId="{87741933-0157-468F-B59A-3C583AD9CA2A}" srcOrd="0" destOrd="0" parTransId="{6D3F69BE-467C-4159-8C82-AC19DD8E3FD6}" sibTransId="{8974CF56-EDE3-4234-B3DA-C96481870AB6}"/>
    <dgm:cxn modelId="{99F89FF1-94AD-4CA8-AAA4-27B6B5F2A710}" type="presOf" srcId="{468627B4-3665-445E-9220-1AC8A1348ADD}" destId="{D7AB636E-A0DF-4DB8-B0C9-2DDE1140E50D}" srcOrd="0" destOrd="0" presId="urn:microsoft.com/office/officeart/2009/3/layout/HorizontalOrganizationChart"/>
    <dgm:cxn modelId="{28D358F7-54E6-4367-8DA3-4F6503CB8724}" type="presOf" srcId="{87741933-0157-468F-B59A-3C583AD9CA2A}" destId="{13585669-619E-4E56-B8A6-E9758DA9D41D}" srcOrd="1" destOrd="0" presId="urn:microsoft.com/office/officeart/2009/3/layout/HorizontalOrganizationChart"/>
    <dgm:cxn modelId="{51188AFA-233C-4441-B010-C1B134935B0A}" type="presOf" srcId="{6BB02E4D-F7EF-4BFC-B8EC-3BC7BE689106}" destId="{2EFFA5CE-2F82-4461-B6B1-E54C7B80910E}" srcOrd="0" destOrd="0" presId="urn:microsoft.com/office/officeart/2009/3/layout/HorizontalOrganizationChart"/>
    <dgm:cxn modelId="{30EA76F7-BAF2-477C-AA87-A2B6C6980F6B}" type="presParOf" srcId="{2EFFA5CE-2F82-4461-B6B1-E54C7B80910E}" destId="{0F7BA895-E7FF-40D1-A6E3-01BC5566A637}" srcOrd="0" destOrd="0" presId="urn:microsoft.com/office/officeart/2009/3/layout/HorizontalOrganizationChart"/>
    <dgm:cxn modelId="{FF0FFFD7-BF64-4A86-A558-0989A61B8ABF}" type="presParOf" srcId="{0F7BA895-E7FF-40D1-A6E3-01BC5566A637}" destId="{6F682D18-15F6-4453-BCFE-D791036BFE52}" srcOrd="0" destOrd="0" presId="urn:microsoft.com/office/officeart/2009/3/layout/HorizontalOrganizationChart"/>
    <dgm:cxn modelId="{A15BD0AC-B8AB-4F10-8798-C8DF09235BC5}" type="presParOf" srcId="{6F682D18-15F6-4453-BCFE-D791036BFE52}" destId="{D4166DCA-A17E-4432-910F-7820C301832A}" srcOrd="0" destOrd="0" presId="urn:microsoft.com/office/officeart/2009/3/layout/HorizontalOrganizationChart"/>
    <dgm:cxn modelId="{51C39F86-654B-4176-85F6-A097ABAEA4DF}" type="presParOf" srcId="{6F682D18-15F6-4453-BCFE-D791036BFE52}" destId="{2A08AD1D-4299-4D1F-B0CA-4323832BE245}" srcOrd="1" destOrd="0" presId="urn:microsoft.com/office/officeart/2009/3/layout/HorizontalOrganizationChart"/>
    <dgm:cxn modelId="{0485D713-487F-4D6B-9EFA-31CD4CA829EB}" type="presParOf" srcId="{0F7BA895-E7FF-40D1-A6E3-01BC5566A637}" destId="{6C9ACB39-266B-42A0-AC66-E44569FA26F9}" srcOrd="1" destOrd="0" presId="urn:microsoft.com/office/officeart/2009/3/layout/HorizontalOrganizationChart"/>
    <dgm:cxn modelId="{A06E64F3-4063-44E4-8180-3AFB09A72A06}" type="presParOf" srcId="{6C9ACB39-266B-42A0-AC66-E44569FA26F9}" destId="{F926E392-1A64-4DD8-A802-F1AAD8CDB0D3}" srcOrd="0" destOrd="0" presId="urn:microsoft.com/office/officeart/2009/3/layout/HorizontalOrganizationChart"/>
    <dgm:cxn modelId="{6EA3B542-C6FA-41A8-87F0-683D80718974}" type="presParOf" srcId="{6C9ACB39-266B-42A0-AC66-E44569FA26F9}" destId="{FE83DF29-A7C0-49F9-A04E-FE8D0A115FC1}" srcOrd="1" destOrd="0" presId="urn:microsoft.com/office/officeart/2009/3/layout/HorizontalOrganizationChart"/>
    <dgm:cxn modelId="{F4063D92-B1DA-4455-B083-64425EB25CC5}" type="presParOf" srcId="{FE83DF29-A7C0-49F9-A04E-FE8D0A115FC1}" destId="{F27F7065-1922-4526-8F06-543DA7DBA092}" srcOrd="0" destOrd="0" presId="urn:microsoft.com/office/officeart/2009/3/layout/HorizontalOrganizationChart"/>
    <dgm:cxn modelId="{389DAC1E-8F5E-4C05-9E70-05071E247638}" type="presParOf" srcId="{F27F7065-1922-4526-8F06-543DA7DBA092}" destId="{65DCFD1F-8EAE-47B6-9998-28AB08814B44}" srcOrd="0" destOrd="0" presId="urn:microsoft.com/office/officeart/2009/3/layout/HorizontalOrganizationChart"/>
    <dgm:cxn modelId="{4EBFCA84-61CC-4D8E-B030-28C148FAE576}" type="presParOf" srcId="{F27F7065-1922-4526-8F06-543DA7DBA092}" destId="{52E218F9-DC28-4D51-96A6-681FDD6483DE}" srcOrd="1" destOrd="0" presId="urn:microsoft.com/office/officeart/2009/3/layout/HorizontalOrganizationChart"/>
    <dgm:cxn modelId="{721F545B-DD2A-4B8F-8D7E-6490A5F73516}" type="presParOf" srcId="{FE83DF29-A7C0-49F9-A04E-FE8D0A115FC1}" destId="{A7C0AA5B-F802-45A6-9059-94A6ED26EAF4}" srcOrd="1" destOrd="0" presId="urn:microsoft.com/office/officeart/2009/3/layout/HorizontalOrganizationChart"/>
    <dgm:cxn modelId="{B6AA2350-2666-4682-8EE9-8466B479BEC0}" type="presParOf" srcId="{A7C0AA5B-F802-45A6-9059-94A6ED26EAF4}" destId="{3726B266-32EE-4563-BADD-55DEB55A1339}" srcOrd="0" destOrd="0" presId="urn:microsoft.com/office/officeart/2009/3/layout/HorizontalOrganizationChart"/>
    <dgm:cxn modelId="{F05AAE7C-756A-431B-90AF-D85DB27EF65A}" type="presParOf" srcId="{A7C0AA5B-F802-45A6-9059-94A6ED26EAF4}" destId="{DE8BFF1B-F4F0-4E93-9F17-345950C2F5BC}" srcOrd="1" destOrd="0" presId="urn:microsoft.com/office/officeart/2009/3/layout/HorizontalOrganizationChart"/>
    <dgm:cxn modelId="{20175D9B-9DA8-48CA-A749-BF5FE45BD639}" type="presParOf" srcId="{DE8BFF1B-F4F0-4E93-9F17-345950C2F5BC}" destId="{F5D6B9FB-1020-42CF-84E7-6F46D32F977A}" srcOrd="0" destOrd="0" presId="urn:microsoft.com/office/officeart/2009/3/layout/HorizontalOrganizationChart"/>
    <dgm:cxn modelId="{705A286E-46F2-4AB2-BBE8-FCFADD397544}" type="presParOf" srcId="{F5D6B9FB-1020-42CF-84E7-6F46D32F977A}" destId="{219C24B0-913B-40AE-8871-29A4540501D7}" srcOrd="0" destOrd="0" presId="urn:microsoft.com/office/officeart/2009/3/layout/HorizontalOrganizationChart"/>
    <dgm:cxn modelId="{56D74A1C-7A23-43B8-B5D8-C2071C49108A}" type="presParOf" srcId="{F5D6B9FB-1020-42CF-84E7-6F46D32F977A}" destId="{C4AC9409-4A76-44A0-AE05-91CEE90460F6}" srcOrd="1" destOrd="0" presId="urn:microsoft.com/office/officeart/2009/3/layout/HorizontalOrganizationChart"/>
    <dgm:cxn modelId="{732514F2-FB64-4B01-A899-223C3AB4815E}" type="presParOf" srcId="{DE8BFF1B-F4F0-4E93-9F17-345950C2F5BC}" destId="{3C8F3920-5539-4981-9600-7206B6F014E0}" srcOrd="1" destOrd="0" presId="urn:microsoft.com/office/officeart/2009/3/layout/HorizontalOrganizationChart"/>
    <dgm:cxn modelId="{5DFBC453-459E-479B-BFE8-D190DA59A255}" type="presParOf" srcId="{3C8F3920-5539-4981-9600-7206B6F014E0}" destId="{8B58C632-0014-4353-AE51-B674C988FA2A}" srcOrd="0" destOrd="0" presId="urn:microsoft.com/office/officeart/2009/3/layout/HorizontalOrganizationChart"/>
    <dgm:cxn modelId="{8C2C18EA-47A9-4728-83F7-4282AE0FE595}" type="presParOf" srcId="{3C8F3920-5539-4981-9600-7206B6F014E0}" destId="{43733497-5C6F-4230-BBEB-8369A1ACB991}" srcOrd="1" destOrd="0" presId="urn:microsoft.com/office/officeart/2009/3/layout/HorizontalOrganizationChart"/>
    <dgm:cxn modelId="{A22F2960-6614-493A-A983-F6D4655AF9B7}" type="presParOf" srcId="{43733497-5C6F-4230-BBEB-8369A1ACB991}" destId="{0D59A697-D54E-4867-B5C5-ED9FE419B151}" srcOrd="0" destOrd="0" presId="urn:microsoft.com/office/officeart/2009/3/layout/HorizontalOrganizationChart"/>
    <dgm:cxn modelId="{E6823F5C-7637-4FF3-B77B-E8E754078D91}" type="presParOf" srcId="{0D59A697-D54E-4867-B5C5-ED9FE419B151}" destId="{40548F6E-0783-49B5-904A-32E5479B34E8}" srcOrd="0" destOrd="0" presId="urn:microsoft.com/office/officeart/2009/3/layout/HorizontalOrganizationChart"/>
    <dgm:cxn modelId="{4E383958-B8FA-48FC-9880-E503DEB79871}" type="presParOf" srcId="{0D59A697-D54E-4867-B5C5-ED9FE419B151}" destId="{94B183A0-C990-4DB4-A159-EB970F0C904F}" srcOrd="1" destOrd="0" presId="urn:microsoft.com/office/officeart/2009/3/layout/HorizontalOrganizationChart"/>
    <dgm:cxn modelId="{F132B41A-275C-416C-9440-F70FED7507EF}" type="presParOf" srcId="{43733497-5C6F-4230-BBEB-8369A1ACB991}" destId="{9526393A-D287-46AC-9B48-3C5B14773A65}" srcOrd="1" destOrd="0" presId="urn:microsoft.com/office/officeart/2009/3/layout/HorizontalOrganizationChart"/>
    <dgm:cxn modelId="{37C469D2-4169-415E-B35B-E560DF20CBBB}" type="presParOf" srcId="{43733497-5C6F-4230-BBEB-8369A1ACB991}" destId="{76F17CE1-2C10-4C3B-8A13-923D393C0ED6}" srcOrd="2" destOrd="0" presId="urn:microsoft.com/office/officeart/2009/3/layout/HorizontalOrganizationChart"/>
    <dgm:cxn modelId="{902E894B-FD6C-4E43-A48E-7EF46EBDBC50}" type="presParOf" srcId="{DE8BFF1B-F4F0-4E93-9F17-345950C2F5BC}" destId="{74935A8A-4FE2-447F-9646-C9BA8B9F5912}" srcOrd="2" destOrd="0" presId="urn:microsoft.com/office/officeart/2009/3/layout/HorizontalOrganizationChart"/>
    <dgm:cxn modelId="{CA562732-29D3-44DA-8385-E57D19DA4445}" type="presParOf" srcId="{FE83DF29-A7C0-49F9-A04E-FE8D0A115FC1}" destId="{8E8671CE-EE59-4207-A0FB-5126B2D67907}" srcOrd="2" destOrd="0" presId="urn:microsoft.com/office/officeart/2009/3/layout/HorizontalOrganizationChart"/>
    <dgm:cxn modelId="{34BFF7C4-A299-421D-A9B1-CC461B8C028D}" type="presParOf" srcId="{6C9ACB39-266B-42A0-AC66-E44569FA26F9}" destId="{2F99EF3D-AEE2-43AE-B8FE-16F8D6ED8D44}" srcOrd="2" destOrd="0" presId="urn:microsoft.com/office/officeart/2009/3/layout/HorizontalOrganizationChart"/>
    <dgm:cxn modelId="{22E453F2-BB1D-4281-A3A1-B69B9E28A847}" type="presParOf" srcId="{6C9ACB39-266B-42A0-AC66-E44569FA26F9}" destId="{DE6F2D40-9533-411C-B4F8-1D94F2ACBD88}" srcOrd="3" destOrd="0" presId="urn:microsoft.com/office/officeart/2009/3/layout/HorizontalOrganizationChart"/>
    <dgm:cxn modelId="{E2D263E8-E2C9-4A5A-9FBA-ABB3631DA484}" type="presParOf" srcId="{DE6F2D40-9533-411C-B4F8-1D94F2ACBD88}" destId="{D96F076B-1C46-4C95-A828-A34F2BD339EA}" srcOrd="0" destOrd="0" presId="urn:microsoft.com/office/officeart/2009/3/layout/HorizontalOrganizationChart"/>
    <dgm:cxn modelId="{D9AB1C37-A92A-4877-9DCE-3B9C87AB3DFB}" type="presParOf" srcId="{D96F076B-1C46-4C95-A828-A34F2BD339EA}" destId="{82DEDFA3-91E4-415D-90A1-623415E32260}" srcOrd="0" destOrd="0" presId="urn:microsoft.com/office/officeart/2009/3/layout/HorizontalOrganizationChart"/>
    <dgm:cxn modelId="{B098D0CB-A4A0-4737-B74E-6EB75FB2E2F9}" type="presParOf" srcId="{D96F076B-1C46-4C95-A828-A34F2BD339EA}" destId="{4E746C7B-0E65-4B14-9D13-2AE0A5C5D531}" srcOrd="1" destOrd="0" presId="urn:microsoft.com/office/officeart/2009/3/layout/HorizontalOrganizationChart"/>
    <dgm:cxn modelId="{EC5A2E73-FD4B-4839-A16E-1BBC1540BA71}" type="presParOf" srcId="{DE6F2D40-9533-411C-B4F8-1D94F2ACBD88}" destId="{0196695A-DEE6-4CFE-858C-7DE37B8F4CC5}" srcOrd="1" destOrd="0" presId="urn:microsoft.com/office/officeart/2009/3/layout/HorizontalOrganizationChart"/>
    <dgm:cxn modelId="{A0CC1DC1-4ED5-4F40-BBA0-610B257A2065}" type="presParOf" srcId="{0196695A-DEE6-4CFE-858C-7DE37B8F4CC5}" destId="{E3B802CF-C0D6-43FF-8E37-232821B850FE}" srcOrd="0" destOrd="0" presId="urn:microsoft.com/office/officeart/2009/3/layout/HorizontalOrganizationChart"/>
    <dgm:cxn modelId="{7583B80C-E728-4E4D-A0AF-6D2B67FF2F0B}" type="presParOf" srcId="{0196695A-DEE6-4CFE-858C-7DE37B8F4CC5}" destId="{122B2B50-6305-46EF-AC0F-B6DA237D6DC7}" srcOrd="1" destOrd="0" presId="urn:microsoft.com/office/officeart/2009/3/layout/HorizontalOrganizationChart"/>
    <dgm:cxn modelId="{C547CDAC-EDBD-4A48-A233-FED4336F0469}" type="presParOf" srcId="{122B2B50-6305-46EF-AC0F-B6DA237D6DC7}" destId="{E2F126BA-4CDF-4E71-9B99-13E9887B73CD}" srcOrd="0" destOrd="0" presId="urn:microsoft.com/office/officeart/2009/3/layout/HorizontalOrganizationChart"/>
    <dgm:cxn modelId="{13332733-00B4-409A-961E-DD27015E1ADD}" type="presParOf" srcId="{E2F126BA-4CDF-4E71-9B99-13E9887B73CD}" destId="{47E38EB9-8D53-4500-BB6D-149D82BCA461}" srcOrd="0" destOrd="0" presId="urn:microsoft.com/office/officeart/2009/3/layout/HorizontalOrganizationChart"/>
    <dgm:cxn modelId="{589C7154-6AF6-4D87-BAC2-0BBE312431CE}" type="presParOf" srcId="{E2F126BA-4CDF-4E71-9B99-13E9887B73CD}" destId="{A68C518B-B301-4102-B11F-2E2272CFC922}" srcOrd="1" destOrd="0" presId="urn:microsoft.com/office/officeart/2009/3/layout/HorizontalOrganizationChart"/>
    <dgm:cxn modelId="{F65223F0-41B9-410F-9DCE-CE5BBC051A1A}" type="presParOf" srcId="{122B2B50-6305-46EF-AC0F-B6DA237D6DC7}" destId="{3D7D27CC-BE41-4548-9CA5-C04D5E7AEAD6}" srcOrd="1" destOrd="0" presId="urn:microsoft.com/office/officeart/2009/3/layout/HorizontalOrganizationChart"/>
    <dgm:cxn modelId="{2C54C77C-A711-4EE2-A19A-199DA516423C}" type="presParOf" srcId="{3D7D27CC-BE41-4548-9CA5-C04D5E7AEAD6}" destId="{22E3CF18-58B0-44F0-9BDB-46D6FD50068A}" srcOrd="0" destOrd="0" presId="urn:microsoft.com/office/officeart/2009/3/layout/HorizontalOrganizationChart"/>
    <dgm:cxn modelId="{CD71BB9D-597B-4F58-8CED-034FACA03E97}" type="presParOf" srcId="{3D7D27CC-BE41-4548-9CA5-C04D5E7AEAD6}" destId="{50AD6782-FE20-4473-9F52-55F5DBD18319}" srcOrd="1" destOrd="0" presId="urn:microsoft.com/office/officeart/2009/3/layout/HorizontalOrganizationChart"/>
    <dgm:cxn modelId="{F81731B5-BDA2-470D-ADB0-B0C748FD0423}" type="presParOf" srcId="{50AD6782-FE20-4473-9F52-55F5DBD18319}" destId="{E698FBE0-91D4-4470-ABA4-EE7C7A78D036}" srcOrd="0" destOrd="0" presId="urn:microsoft.com/office/officeart/2009/3/layout/HorizontalOrganizationChart"/>
    <dgm:cxn modelId="{4CB46A33-553E-4BBE-A4A3-2944E9739712}" type="presParOf" srcId="{E698FBE0-91D4-4470-ABA4-EE7C7A78D036}" destId="{5EC2CEA9-524E-413F-A992-BDDC9F0FE79C}" srcOrd="0" destOrd="0" presId="urn:microsoft.com/office/officeart/2009/3/layout/HorizontalOrganizationChart"/>
    <dgm:cxn modelId="{8D780E10-0397-47B5-A669-CD6F594DF60F}" type="presParOf" srcId="{E698FBE0-91D4-4470-ABA4-EE7C7A78D036}" destId="{13585669-619E-4E56-B8A6-E9758DA9D41D}" srcOrd="1" destOrd="0" presId="urn:microsoft.com/office/officeart/2009/3/layout/HorizontalOrganizationChart"/>
    <dgm:cxn modelId="{28341A5F-528E-4720-ADF3-0C03A62E7D12}" type="presParOf" srcId="{50AD6782-FE20-4473-9F52-55F5DBD18319}" destId="{7AE8049F-13B2-4B78-BD3D-3F25C735BFA5}" srcOrd="1" destOrd="0" presId="urn:microsoft.com/office/officeart/2009/3/layout/HorizontalOrganizationChart"/>
    <dgm:cxn modelId="{154035CF-43F0-4C52-A899-FF7C882F1B6E}" type="presParOf" srcId="{7AE8049F-13B2-4B78-BD3D-3F25C735BFA5}" destId="{11BDBFB2-2B39-49DF-B547-BF74EDD54443}" srcOrd="0" destOrd="0" presId="urn:microsoft.com/office/officeart/2009/3/layout/HorizontalOrganizationChart"/>
    <dgm:cxn modelId="{969BE77A-237F-46D3-9694-25938C47927D}" type="presParOf" srcId="{7AE8049F-13B2-4B78-BD3D-3F25C735BFA5}" destId="{1C3B8A4C-C46C-460D-A22C-9CB7AD061CEC}" srcOrd="1" destOrd="0" presId="urn:microsoft.com/office/officeart/2009/3/layout/HorizontalOrganizationChart"/>
    <dgm:cxn modelId="{98091B82-C7DB-40A1-B36B-FD7576CDFDC3}" type="presParOf" srcId="{1C3B8A4C-C46C-460D-A22C-9CB7AD061CEC}" destId="{172FD5BD-B425-49F0-BA20-F6310A68ED51}" srcOrd="0" destOrd="0" presId="urn:microsoft.com/office/officeart/2009/3/layout/HorizontalOrganizationChart"/>
    <dgm:cxn modelId="{68E7D274-66B4-4EC8-A12F-E27E33F23716}" type="presParOf" srcId="{172FD5BD-B425-49F0-BA20-F6310A68ED51}" destId="{D7AB636E-A0DF-4DB8-B0C9-2DDE1140E50D}" srcOrd="0" destOrd="0" presId="urn:microsoft.com/office/officeart/2009/3/layout/HorizontalOrganizationChart"/>
    <dgm:cxn modelId="{1C221887-6458-4B5E-9CAD-FF7AD6A6EF96}" type="presParOf" srcId="{172FD5BD-B425-49F0-BA20-F6310A68ED51}" destId="{6554D4F5-D343-4BEF-AC74-3DE81B0DF36D}" srcOrd="1" destOrd="0" presId="urn:microsoft.com/office/officeart/2009/3/layout/HorizontalOrganizationChart"/>
    <dgm:cxn modelId="{9126B01F-92A7-4B72-BB65-2FD8AF8D60E6}" type="presParOf" srcId="{1C3B8A4C-C46C-460D-A22C-9CB7AD061CEC}" destId="{832C8B28-E20B-4099-9C51-5CAD554DA979}" srcOrd="1" destOrd="0" presId="urn:microsoft.com/office/officeart/2009/3/layout/HorizontalOrganizationChart"/>
    <dgm:cxn modelId="{37824C5F-4476-44AD-84CF-DDEF63594917}" type="presParOf" srcId="{1C3B8A4C-C46C-460D-A22C-9CB7AD061CEC}" destId="{30B1CC39-E0F1-4506-8011-F8E07289E5F6}" srcOrd="2" destOrd="0" presId="urn:microsoft.com/office/officeart/2009/3/layout/HorizontalOrganizationChart"/>
    <dgm:cxn modelId="{1FF6819D-7FA6-47DB-A2AC-0ED4C42DB766}" type="presParOf" srcId="{50AD6782-FE20-4473-9F52-55F5DBD18319}" destId="{47456343-37ED-4DB8-8072-B945BFD5876F}" srcOrd="2" destOrd="0" presId="urn:microsoft.com/office/officeart/2009/3/layout/HorizontalOrganizationChart"/>
    <dgm:cxn modelId="{B5138F8E-8348-447F-B0BC-6837DED0A88C}" type="presParOf" srcId="{3D7D27CC-BE41-4548-9CA5-C04D5E7AEAD6}" destId="{A9A74DC7-204F-412E-A01C-1473405243B4}" srcOrd="2" destOrd="0" presId="urn:microsoft.com/office/officeart/2009/3/layout/HorizontalOrganizationChart"/>
    <dgm:cxn modelId="{D3015FB8-98BE-495B-A115-F11D4BDC2E9B}" type="presParOf" srcId="{3D7D27CC-BE41-4548-9CA5-C04D5E7AEAD6}" destId="{5A109281-0D81-4209-836B-95855D8858CD}" srcOrd="3" destOrd="0" presId="urn:microsoft.com/office/officeart/2009/3/layout/HorizontalOrganizationChart"/>
    <dgm:cxn modelId="{B4EA4A31-1027-42F9-A8B7-EA0642537C72}" type="presParOf" srcId="{5A109281-0D81-4209-836B-95855D8858CD}" destId="{28F1BEE4-085B-4DE4-AC15-01B29436000A}" srcOrd="0" destOrd="0" presId="urn:microsoft.com/office/officeart/2009/3/layout/HorizontalOrganizationChart"/>
    <dgm:cxn modelId="{899E064E-8011-44E0-B84D-5114EC86DBDD}" type="presParOf" srcId="{28F1BEE4-085B-4DE4-AC15-01B29436000A}" destId="{E8E0AB21-8EB7-4470-A2C0-05BCCB3C83BD}" srcOrd="0" destOrd="0" presId="urn:microsoft.com/office/officeart/2009/3/layout/HorizontalOrganizationChart"/>
    <dgm:cxn modelId="{DDEE51C2-53E3-4A12-9BAB-592F454DCEBD}" type="presParOf" srcId="{28F1BEE4-085B-4DE4-AC15-01B29436000A}" destId="{86ECDC6A-0B77-478D-B547-5F3E2CB92E69}" srcOrd="1" destOrd="0" presId="urn:microsoft.com/office/officeart/2009/3/layout/HorizontalOrganizationChart"/>
    <dgm:cxn modelId="{272462E9-201C-43F4-8B43-5B5FE91143BE}" type="presParOf" srcId="{5A109281-0D81-4209-836B-95855D8858CD}" destId="{DEC5088D-166C-48C9-8E7E-F5298E033449}" srcOrd="1" destOrd="0" presId="urn:microsoft.com/office/officeart/2009/3/layout/HorizontalOrganizationChart"/>
    <dgm:cxn modelId="{F3A7A832-763F-404C-B94F-A4F994BE1992}" type="presParOf" srcId="{DEC5088D-166C-48C9-8E7E-F5298E033449}" destId="{CAD18ED7-6EF4-4CD9-9CBF-94619E9045C2}" srcOrd="0" destOrd="0" presId="urn:microsoft.com/office/officeart/2009/3/layout/HorizontalOrganizationChart"/>
    <dgm:cxn modelId="{6D217B5E-7524-42E2-A4A5-63B87F0904A3}" type="presParOf" srcId="{DEC5088D-166C-48C9-8E7E-F5298E033449}" destId="{678B030E-08AB-420A-A0CB-C535B00A08E3}" srcOrd="1" destOrd="0" presId="urn:microsoft.com/office/officeart/2009/3/layout/HorizontalOrganizationChart"/>
    <dgm:cxn modelId="{3A08AC5A-B892-40C2-91EC-4CF162B3399B}" type="presParOf" srcId="{678B030E-08AB-420A-A0CB-C535B00A08E3}" destId="{16A237AE-D0D6-472E-A164-3F29D7A25CBD}" srcOrd="0" destOrd="0" presId="urn:microsoft.com/office/officeart/2009/3/layout/HorizontalOrganizationChart"/>
    <dgm:cxn modelId="{35EE87FB-4619-48F1-B571-D1BF017D9D84}" type="presParOf" srcId="{16A237AE-D0D6-472E-A164-3F29D7A25CBD}" destId="{2599A953-D79F-4481-942C-B75B41AE1629}" srcOrd="0" destOrd="0" presId="urn:microsoft.com/office/officeart/2009/3/layout/HorizontalOrganizationChart"/>
    <dgm:cxn modelId="{7A6539A9-86B0-4B49-BA7C-6C7EC6BC5046}" type="presParOf" srcId="{16A237AE-D0D6-472E-A164-3F29D7A25CBD}" destId="{6D2C90DE-E99B-4D5F-8F66-ECC8F224D910}" srcOrd="1" destOrd="0" presId="urn:microsoft.com/office/officeart/2009/3/layout/HorizontalOrganizationChart"/>
    <dgm:cxn modelId="{EE053235-B90E-46E4-9545-E75239C80162}" type="presParOf" srcId="{678B030E-08AB-420A-A0CB-C535B00A08E3}" destId="{589EEDA9-F3CA-46A6-9287-89C1CF7DCE02}" srcOrd="1" destOrd="0" presId="urn:microsoft.com/office/officeart/2009/3/layout/HorizontalOrganizationChart"/>
    <dgm:cxn modelId="{4521D851-A796-4AE5-B034-F9A04CC9CC47}" type="presParOf" srcId="{678B030E-08AB-420A-A0CB-C535B00A08E3}" destId="{56BE914F-AB6C-4E9F-9916-FBC30BBF65CA}" srcOrd="2" destOrd="0" presId="urn:microsoft.com/office/officeart/2009/3/layout/HorizontalOrganizationChart"/>
    <dgm:cxn modelId="{6609E23B-886F-4EE4-B493-64A4873C5AD5}" type="presParOf" srcId="{5A109281-0D81-4209-836B-95855D8858CD}" destId="{31F192DE-E471-41FF-8630-7F2367363C45}" srcOrd="2" destOrd="0" presId="urn:microsoft.com/office/officeart/2009/3/layout/HorizontalOrganizationChart"/>
    <dgm:cxn modelId="{264FB00C-6687-4BE3-95B0-31F7D63F4D50}" type="presParOf" srcId="{122B2B50-6305-46EF-AC0F-B6DA237D6DC7}" destId="{4B320401-9EF1-422F-8568-A70991FA6635}" srcOrd="2" destOrd="0" presId="urn:microsoft.com/office/officeart/2009/3/layout/HorizontalOrganizationChart"/>
    <dgm:cxn modelId="{092BF927-E0F9-4D4C-BB25-33D01499E43E}" type="presParOf" srcId="{0196695A-DEE6-4CFE-858C-7DE37B8F4CC5}" destId="{2DCF1D37-3B55-4E8F-89ED-3EBB8144F6AB}" srcOrd="2" destOrd="0" presId="urn:microsoft.com/office/officeart/2009/3/layout/HorizontalOrganizationChart"/>
    <dgm:cxn modelId="{B4C4FDFA-355B-48ED-9EA9-078B667B348F}" type="presParOf" srcId="{0196695A-DEE6-4CFE-858C-7DE37B8F4CC5}" destId="{959925CF-3FCF-4D41-9765-9A75A6B7A74E}" srcOrd="3" destOrd="0" presId="urn:microsoft.com/office/officeart/2009/3/layout/HorizontalOrganizationChart"/>
    <dgm:cxn modelId="{026E0614-4866-4280-9A4F-E3DB44A64BD2}" type="presParOf" srcId="{959925CF-3FCF-4D41-9765-9A75A6B7A74E}" destId="{A241D6FB-E918-4025-8092-ADF3BD05A3F0}" srcOrd="0" destOrd="0" presId="urn:microsoft.com/office/officeart/2009/3/layout/HorizontalOrganizationChart"/>
    <dgm:cxn modelId="{1D81DD13-4D4A-4902-8D80-9340095645D1}" type="presParOf" srcId="{A241D6FB-E918-4025-8092-ADF3BD05A3F0}" destId="{09A0F56D-1A95-42BD-A142-B395EFFED578}" srcOrd="0" destOrd="0" presId="urn:microsoft.com/office/officeart/2009/3/layout/HorizontalOrganizationChart"/>
    <dgm:cxn modelId="{A2931F0B-718C-40B9-9884-D2A4142BF139}" type="presParOf" srcId="{A241D6FB-E918-4025-8092-ADF3BD05A3F0}" destId="{EFC1BB53-2568-4C0A-BA9A-04F2FDE44BD9}" srcOrd="1" destOrd="0" presId="urn:microsoft.com/office/officeart/2009/3/layout/HorizontalOrganizationChart"/>
    <dgm:cxn modelId="{5847F4B3-A04E-490F-981E-74E40D2B6526}" type="presParOf" srcId="{959925CF-3FCF-4D41-9765-9A75A6B7A74E}" destId="{9E24C1C0-F2FE-4446-A314-21B587A0AFB1}" srcOrd="1" destOrd="0" presId="urn:microsoft.com/office/officeart/2009/3/layout/HorizontalOrganizationChart"/>
    <dgm:cxn modelId="{46188A2D-E745-43A4-86E3-83B5880FFC81}" type="presParOf" srcId="{9E24C1C0-F2FE-4446-A314-21B587A0AFB1}" destId="{F76A563B-885D-4A72-A4C8-887FECB38CE9}" srcOrd="0" destOrd="0" presId="urn:microsoft.com/office/officeart/2009/3/layout/HorizontalOrganizationChart"/>
    <dgm:cxn modelId="{577504C4-DF01-4246-BA21-16BEA08257F1}" type="presParOf" srcId="{9E24C1C0-F2FE-4446-A314-21B587A0AFB1}" destId="{83AD82EE-4F32-43C3-A3CD-2ECFD257A951}" srcOrd="1" destOrd="0" presId="urn:microsoft.com/office/officeart/2009/3/layout/HorizontalOrganizationChart"/>
    <dgm:cxn modelId="{366608B2-9634-496A-BFE1-F504689D5EB0}" type="presParOf" srcId="{83AD82EE-4F32-43C3-A3CD-2ECFD257A951}" destId="{7B7E0270-072E-4B0D-BA57-EFF1477A9C85}" srcOrd="0" destOrd="0" presId="urn:microsoft.com/office/officeart/2009/3/layout/HorizontalOrganizationChart"/>
    <dgm:cxn modelId="{072CA476-110A-41D1-BCDE-ED735D7829C3}" type="presParOf" srcId="{7B7E0270-072E-4B0D-BA57-EFF1477A9C85}" destId="{E2C2EB45-5597-46A4-8BDC-F223EEFCE874}" srcOrd="0" destOrd="0" presId="urn:microsoft.com/office/officeart/2009/3/layout/HorizontalOrganizationChart"/>
    <dgm:cxn modelId="{3A87AD87-2E98-4C81-A0E1-67EAED6CA1EE}" type="presParOf" srcId="{7B7E0270-072E-4B0D-BA57-EFF1477A9C85}" destId="{2ABA0C65-2D7B-404D-8E3B-F35ED8C5852A}" srcOrd="1" destOrd="0" presId="urn:microsoft.com/office/officeart/2009/3/layout/HorizontalOrganizationChart"/>
    <dgm:cxn modelId="{92CD9D5D-B2F5-49E8-9C85-5F3CF86DA12D}" type="presParOf" srcId="{83AD82EE-4F32-43C3-A3CD-2ECFD257A951}" destId="{CB991F02-E199-46F2-852A-044E4A100765}" srcOrd="1" destOrd="0" presId="urn:microsoft.com/office/officeart/2009/3/layout/HorizontalOrganizationChart"/>
    <dgm:cxn modelId="{AEEE69A7-5E36-4BBE-94CA-B75264DF069D}" type="presParOf" srcId="{83AD82EE-4F32-43C3-A3CD-2ECFD257A951}" destId="{20FAE5E9-0F29-4A18-B3DB-55375DFA2690}" srcOrd="2" destOrd="0" presId="urn:microsoft.com/office/officeart/2009/3/layout/HorizontalOrganizationChart"/>
    <dgm:cxn modelId="{CDF3BFD8-E59C-4D1E-A4AB-0F26DCF2DEBD}" type="presParOf" srcId="{959925CF-3FCF-4D41-9765-9A75A6B7A74E}" destId="{308DEA35-6A8E-4AB2-91A4-4125F4AB6B6D}" srcOrd="2" destOrd="0" presId="urn:microsoft.com/office/officeart/2009/3/layout/HorizontalOrganizationChart"/>
    <dgm:cxn modelId="{02EB5021-5A05-4DAB-9E56-16C24EF9ED10}" type="presParOf" srcId="{DE6F2D40-9533-411C-B4F8-1D94F2ACBD88}" destId="{2321F0ED-D814-4543-B2DC-27CEA0996DF1}" srcOrd="2" destOrd="0" presId="urn:microsoft.com/office/officeart/2009/3/layout/HorizontalOrganizationChart"/>
    <dgm:cxn modelId="{B6B8C591-CA17-44F5-9960-63E9B2540D2F}" type="presParOf" srcId="{0F7BA895-E7FF-40D1-A6E3-01BC5566A637}" destId="{44070E4D-F7DD-47AD-92CE-840306AD166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3C0F2-242E-4770-8585-5E9C6EFBA62B}">
      <dsp:nvSpPr>
        <dsp:cNvPr id="0" name=""/>
        <dsp:cNvSpPr/>
      </dsp:nvSpPr>
      <dsp:spPr>
        <a:xfrm>
          <a:off x="0" y="701918"/>
          <a:ext cx="5906327" cy="231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0563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397" tIns="312420" rIns="45839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5639B"/>
            </a:buClr>
            <a:buFont typeface="Wingdings" panose="05000000000000000000" pitchFamily="2" charset="2"/>
            <a:buChar char="§"/>
          </a:pPr>
          <a:r>
            <a:rPr lang="en-US" sz="1500" kern="1200" dirty="0"/>
            <a:t>Bachelors/Masters Chemical Engineering, Massachusetts Institute of Technology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5639B"/>
            </a:buClr>
            <a:buFont typeface="Wingdings" panose="05000000000000000000" pitchFamily="2" charset="2"/>
            <a:buChar char="§"/>
          </a:pPr>
          <a:r>
            <a:rPr lang="en-US" sz="1500" kern="1200" dirty="0"/>
            <a:t>45 years’ total experience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5639B"/>
            </a:buClr>
            <a:buFont typeface="Wingdings" panose="05000000000000000000" pitchFamily="2" charset="2"/>
            <a:buChar char="§"/>
          </a:pPr>
          <a:r>
            <a:rPr lang="en-US" sz="1500" kern="1200"/>
            <a:t>14 years as Executive Director, Center for Chemical Process Safety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5639B"/>
            </a:buClr>
            <a:buFont typeface="Wingdings" panose="05000000000000000000" pitchFamily="2" charset="2"/>
            <a:buChar char="§"/>
          </a:pPr>
          <a:r>
            <a:rPr lang="en-US" sz="1500" kern="1200" dirty="0"/>
            <a:t>8 years as Independent Consultant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5639B"/>
            </a:buClr>
            <a:buFont typeface="Wingdings" panose="05000000000000000000" pitchFamily="2" charset="2"/>
            <a:buChar char="§"/>
          </a:pPr>
          <a:r>
            <a:rPr lang="en-US" sz="1500" kern="1200"/>
            <a:t>CCPS Certified Process Safety Professional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5639B"/>
            </a:buClr>
            <a:buFont typeface="Wingdings" panose="05000000000000000000" pitchFamily="2" charset="2"/>
            <a:buChar char="§"/>
          </a:pPr>
          <a:r>
            <a:rPr lang="en-US" sz="1500" kern="1200" dirty="0"/>
            <a:t>CCPS Fellow, AIChE Fellow</a:t>
          </a:r>
        </a:p>
      </dsp:txBody>
      <dsp:txXfrm>
        <a:off x="0" y="701918"/>
        <a:ext cx="5906327" cy="2315250"/>
      </dsp:txXfrm>
    </dsp:sp>
    <dsp:sp modelId="{9A304EEA-A19E-4E7A-B9DD-A5C2AC5665BD}">
      <dsp:nvSpPr>
        <dsp:cNvPr id="0" name=""/>
        <dsp:cNvSpPr/>
      </dsp:nvSpPr>
      <dsp:spPr>
        <a:xfrm>
          <a:off x="295316" y="39852"/>
          <a:ext cx="4134429" cy="883465"/>
        </a:xfrm>
        <a:prstGeom prst="roundRect">
          <a:avLst/>
        </a:prstGeom>
        <a:solidFill>
          <a:srgbClr val="05639B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72" tIns="0" rIns="15627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Scott Berger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Scott Berger and Associates, LLC</a:t>
          </a:r>
        </a:p>
      </dsp:txBody>
      <dsp:txXfrm>
        <a:off x="338443" y="82979"/>
        <a:ext cx="4048175" cy="797211"/>
      </dsp:txXfrm>
    </dsp:sp>
    <dsp:sp modelId="{A3175B40-3EA0-46C4-B375-96297881FB09}">
      <dsp:nvSpPr>
        <dsp:cNvPr id="0" name=""/>
        <dsp:cNvSpPr/>
      </dsp:nvSpPr>
      <dsp:spPr>
        <a:xfrm>
          <a:off x="0" y="3786996"/>
          <a:ext cx="5906327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0563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397" tIns="312420" rIns="45839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5639B"/>
            </a:buClr>
            <a:buFont typeface="Wingdings" panose="05000000000000000000" pitchFamily="2" charset="2"/>
            <a:buChar char="§"/>
          </a:pPr>
          <a:r>
            <a:rPr lang="en-US" sz="1500" kern="1200" dirty="0"/>
            <a:t>Founder </a:t>
          </a:r>
          <a:r>
            <a:rPr lang="en-US" sz="1500" kern="1200" dirty="0" err="1"/>
            <a:t>Petrochor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5639B"/>
            </a:buClr>
            <a:buFont typeface="Wingdings" panose="05000000000000000000" pitchFamily="2" charset="2"/>
            <a:buChar char="§"/>
          </a:pPr>
          <a:r>
            <a:rPr lang="en-US" sz="1500" kern="1200" dirty="0"/>
            <a:t>35 years’ broad refinery experience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5639B"/>
            </a:buClr>
            <a:buFont typeface="Wingdings" panose="05000000000000000000" pitchFamily="2" charset="2"/>
            <a:buChar char="§"/>
          </a:pPr>
          <a:r>
            <a:rPr lang="en-US" sz="1500" kern="1200" dirty="0"/>
            <a:t>Operated Catalytic Cracking Units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5639B"/>
            </a:buClr>
            <a:buFont typeface="Wingdings" panose="05000000000000000000" pitchFamily="2" charset="2"/>
            <a:buChar char="§"/>
          </a:pPr>
          <a:r>
            <a:rPr lang="en-US" sz="1500" kern="1200" dirty="0"/>
            <a:t>Process Safety leader for major refining company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5639B"/>
            </a:buClr>
            <a:buFont typeface="Wingdings" panose="05000000000000000000" pitchFamily="2" charset="2"/>
            <a:buChar char="§"/>
          </a:pPr>
          <a:r>
            <a:rPr lang="en-US" sz="1500" kern="1200" dirty="0"/>
            <a:t>Many refinery investigations, including of Catalytic Cracking Units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0" y="3786996"/>
        <a:ext cx="5906327" cy="2079000"/>
      </dsp:txXfrm>
    </dsp:sp>
    <dsp:sp modelId="{543F8BDB-5167-4CF5-BB22-031AB1BE89DA}">
      <dsp:nvSpPr>
        <dsp:cNvPr id="0" name=""/>
        <dsp:cNvSpPr/>
      </dsp:nvSpPr>
      <dsp:spPr>
        <a:xfrm>
          <a:off x="295316" y="3098168"/>
          <a:ext cx="4134429" cy="910228"/>
        </a:xfrm>
        <a:prstGeom prst="roundRect">
          <a:avLst/>
        </a:prstGeom>
        <a:solidFill>
          <a:srgbClr val="05639B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72" tIns="0" rIns="15627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Tim </a:t>
          </a:r>
          <a:r>
            <a:rPr lang="en-US" sz="1500" b="1" kern="1200" dirty="0" err="1"/>
            <a:t>Mullowney</a:t>
          </a:r>
          <a:endParaRPr lang="en-US" sz="1500" b="1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Petrochor</a:t>
          </a:r>
          <a:endParaRPr lang="en-US" sz="1500" b="1" kern="1200" dirty="0"/>
        </a:p>
      </dsp:txBody>
      <dsp:txXfrm>
        <a:off x="339750" y="3142602"/>
        <a:ext cx="4045561" cy="821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A563B-885D-4A72-A4C8-887FECB38CE9}">
      <dsp:nvSpPr>
        <dsp:cNvPr id="0" name=""/>
        <dsp:cNvSpPr/>
      </dsp:nvSpPr>
      <dsp:spPr>
        <a:xfrm>
          <a:off x="6903294" y="3778335"/>
          <a:ext cx="294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029" y="4572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F1D37-3B55-4E8F-89ED-3EBB8144F6AB}">
      <dsp:nvSpPr>
        <dsp:cNvPr id="0" name=""/>
        <dsp:cNvSpPr/>
      </dsp:nvSpPr>
      <dsp:spPr>
        <a:xfrm>
          <a:off x="5139117" y="3014747"/>
          <a:ext cx="294029" cy="809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014" y="0"/>
              </a:lnTo>
              <a:lnTo>
                <a:pt x="147014" y="809308"/>
              </a:lnTo>
              <a:lnTo>
                <a:pt x="294029" y="80930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18ED7-6EF4-4CD9-9CBF-94619E9045C2}">
      <dsp:nvSpPr>
        <dsp:cNvPr id="0" name=""/>
        <dsp:cNvSpPr/>
      </dsp:nvSpPr>
      <dsp:spPr>
        <a:xfrm>
          <a:off x="8667472" y="2743398"/>
          <a:ext cx="294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029" y="4572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74DC7-204F-412E-A01C-1473405243B4}">
      <dsp:nvSpPr>
        <dsp:cNvPr id="0" name=""/>
        <dsp:cNvSpPr/>
      </dsp:nvSpPr>
      <dsp:spPr>
        <a:xfrm>
          <a:off x="6903294" y="2205439"/>
          <a:ext cx="294029" cy="583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014" y="0"/>
              </a:lnTo>
              <a:lnTo>
                <a:pt x="147014" y="583679"/>
              </a:lnTo>
              <a:lnTo>
                <a:pt x="294029" y="58367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DBFB2-2B39-49DF-B547-BF74EDD54443}">
      <dsp:nvSpPr>
        <dsp:cNvPr id="0" name=""/>
        <dsp:cNvSpPr/>
      </dsp:nvSpPr>
      <dsp:spPr>
        <a:xfrm>
          <a:off x="8667472" y="1642976"/>
          <a:ext cx="294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029" y="4572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3CF18-58B0-44F0-9BDB-46D6FD50068A}">
      <dsp:nvSpPr>
        <dsp:cNvPr id="0" name=""/>
        <dsp:cNvSpPr/>
      </dsp:nvSpPr>
      <dsp:spPr>
        <a:xfrm>
          <a:off x="6903294" y="1688696"/>
          <a:ext cx="294029" cy="516743"/>
        </a:xfrm>
        <a:custGeom>
          <a:avLst/>
          <a:gdLst/>
          <a:ahLst/>
          <a:cxnLst/>
          <a:rect l="0" t="0" r="0" b="0"/>
          <a:pathLst>
            <a:path>
              <a:moveTo>
                <a:pt x="0" y="516743"/>
              </a:moveTo>
              <a:lnTo>
                <a:pt x="147014" y="516743"/>
              </a:lnTo>
              <a:lnTo>
                <a:pt x="147014" y="0"/>
              </a:lnTo>
              <a:lnTo>
                <a:pt x="294029" y="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02CF-C0D6-43FF-8E37-232821B850FE}">
      <dsp:nvSpPr>
        <dsp:cNvPr id="0" name=""/>
        <dsp:cNvSpPr/>
      </dsp:nvSpPr>
      <dsp:spPr>
        <a:xfrm>
          <a:off x="5139117" y="2205439"/>
          <a:ext cx="294029" cy="809308"/>
        </a:xfrm>
        <a:custGeom>
          <a:avLst/>
          <a:gdLst/>
          <a:ahLst/>
          <a:cxnLst/>
          <a:rect l="0" t="0" r="0" b="0"/>
          <a:pathLst>
            <a:path>
              <a:moveTo>
                <a:pt x="0" y="809308"/>
              </a:moveTo>
              <a:lnTo>
                <a:pt x="147014" y="809308"/>
              </a:lnTo>
              <a:lnTo>
                <a:pt x="147014" y="0"/>
              </a:lnTo>
              <a:lnTo>
                <a:pt x="294029" y="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99EF3D-AEE2-43AE-B8FE-16F8D6ED8D44}">
      <dsp:nvSpPr>
        <dsp:cNvPr id="0" name=""/>
        <dsp:cNvSpPr/>
      </dsp:nvSpPr>
      <dsp:spPr>
        <a:xfrm>
          <a:off x="3374940" y="1720281"/>
          <a:ext cx="294029" cy="1294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014" y="0"/>
              </a:lnTo>
              <a:lnTo>
                <a:pt x="147014" y="1294465"/>
              </a:lnTo>
              <a:lnTo>
                <a:pt x="294029" y="129446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8C632-0014-4353-AE51-B674C988FA2A}">
      <dsp:nvSpPr>
        <dsp:cNvPr id="0" name=""/>
        <dsp:cNvSpPr/>
      </dsp:nvSpPr>
      <dsp:spPr>
        <a:xfrm>
          <a:off x="6903294" y="461324"/>
          <a:ext cx="294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029" y="4572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6B266-32EE-4563-BADD-55DEB55A1339}">
      <dsp:nvSpPr>
        <dsp:cNvPr id="0" name=""/>
        <dsp:cNvSpPr/>
      </dsp:nvSpPr>
      <dsp:spPr>
        <a:xfrm>
          <a:off x="5139117" y="461324"/>
          <a:ext cx="294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029" y="4572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6E392-1A64-4DD8-A802-F1AAD8CDB0D3}">
      <dsp:nvSpPr>
        <dsp:cNvPr id="0" name=""/>
        <dsp:cNvSpPr/>
      </dsp:nvSpPr>
      <dsp:spPr>
        <a:xfrm>
          <a:off x="3374940" y="507044"/>
          <a:ext cx="294029" cy="1213236"/>
        </a:xfrm>
        <a:custGeom>
          <a:avLst/>
          <a:gdLst/>
          <a:ahLst/>
          <a:cxnLst/>
          <a:rect l="0" t="0" r="0" b="0"/>
          <a:pathLst>
            <a:path>
              <a:moveTo>
                <a:pt x="0" y="1213236"/>
              </a:moveTo>
              <a:lnTo>
                <a:pt x="147014" y="1213236"/>
              </a:lnTo>
              <a:lnTo>
                <a:pt x="147014" y="0"/>
              </a:lnTo>
              <a:lnTo>
                <a:pt x="29402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66DCA-A17E-4432-910F-7820C301832A}">
      <dsp:nvSpPr>
        <dsp:cNvPr id="0" name=""/>
        <dsp:cNvSpPr/>
      </dsp:nvSpPr>
      <dsp:spPr>
        <a:xfrm>
          <a:off x="1904792" y="1295422"/>
          <a:ext cx="1470147" cy="849717"/>
        </a:xfrm>
        <a:prstGeom prst="rect">
          <a:avLst/>
        </a:prstGeom>
        <a:solidFill>
          <a:srgbClr val="2B61A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High level in Regenerator leading to catalyst release</a:t>
          </a:r>
        </a:p>
      </dsp:txBody>
      <dsp:txXfrm>
        <a:off x="1904792" y="1295422"/>
        <a:ext cx="1470147" cy="849717"/>
      </dsp:txXfrm>
    </dsp:sp>
    <dsp:sp modelId="{65DCFD1F-8EAE-47B6-9998-28AB08814B44}">
      <dsp:nvSpPr>
        <dsp:cNvPr id="0" name=""/>
        <dsp:cNvSpPr/>
      </dsp:nvSpPr>
      <dsp:spPr>
        <a:xfrm>
          <a:off x="3668969" y="956"/>
          <a:ext cx="1470147" cy="1012175"/>
        </a:xfrm>
        <a:prstGeom prst="rect">
          <a:avLst/>
        </a:prstGeom>
        <a:solidFill>
          <a:srgbClr val="2B61A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Inadequate safeguards</a:t>
          </a:r>
        </a:p>
      </dsp:txBody>
      <dsp:txXfrm>
        <a:off x="3668969" y="956"/>
        <a:ext cx="1470147" cy="1012175"/>
      </dsp:txXfrm>
    </dsp:sp>
    <dsp:sp modelId="{219C24B0-913B-40AE-8871-29A4540501D7}">
      <dsp:nvSpPr>
        <dsp:cNvPr id="0" name=""/>
        <dsp:cNvSpPr/>
      </dsp:nvSpPr>
      <dsp:spPr>
        <a:xfrm>
          <a:off x="5433147" y="956"/>
          <a:ext cx="1470147" cy="1012175"/>
        </a:xfrm>
        <a:prstGeom prst="rect">
          <a:avLst/>
        </a:prstGeom>
        <a:solidFill>
          <a:srgbClr val="2B61A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Process hazard analysis underestimated severity of potential incident</a:t>
          </a:r>
        </a:p>
      </dsp:txBody>
      <dsp:txXfrm>
        <a:off x="5433147" y="956"/>
        <a:ext cx="1470147" cy="1012175"/>
      </dsp:txXfrm>
    </dsp:sp>
    <dsp:sp modelId="{40548F6E-0783-49B5-904A-32E5479B34E8}">
      <dsp:nvSpPr>
        <dsp:cNvPr id="0" name=""/>
        <dsp:cNvSpPr/>
      </dsp:nvSpPr>
      <dsp:spPr>
        <a:xfrm>
          <a:off x="7197324" y="956"/>
          <a:ext cx="1470147" cy="1012175"/>
        </a:xfrm>
        <a:prstGeom prst="rect">
          <a:avLst/>
        </a:prstGeom>
        <a:solidFill>
          <a:srgbClr val="F26A39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1. Inadequate process hazard analysis guidance re: catalyst release</a:t>
          </a:r>
        </a:p>
      </dsp:txBody>
      <dsp:txXfrm>
        <a:off x="7197324" y="956"/>
        <a:ext cx="1470147" cy="1012175"/>
      </dsp:txXfrm>
    </dsp:sp>
    <dsp:sp modelId="{82DEDFA3-91E4-415D-90A1-623415E32260}">
      <dsp:nvSpPr>
        <dsp:cNvPr id="0" name=""/>
        <dsp:cNvSpPr/>
      </dsp:nvSpPr>
      <dsp:spPr>
        <a:xfrm>
          <a:off x="3668969" y="2589888"/>
          <a:ext cx="1470147" cy="849717"/>
        </a:xfrm>
        <a:prstGeom prst="rect">
          <a:avLst/>
        </a:prstGeom>
        <a:solidFill>
          <a:srgbClr val="2B61A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High catalyst flow from Stripper to Regenerator</a:t>
          </a:r>
        </a:p>
      </dsp:txBody>
      <dsp:txXfrm>
        <a:off x="3668969" y="2589888"/>
        <a:ext cx="1470147" cy="849717"/>
      </dsp:txXfrm>
    </dsp:sp>
    <dsp:sp modelId="{47E38EB9-8D53-4500-BB6D-149D82BCA461}">
      <dsp:nvSpPr>
        <dsp:cNvPr id="0" name=""/>
        <dsp:cNvSpPr/>
      </dsp:nvSpPr>
      <dsp:spPr>
        <a:xfrm>
          <a:off x="5433147" y="1780580"/>
          <a:ext cx="1470147" cy="849717"/>
        </a:xfrm>
        <a:prstGeom prst="rect">
          <a:avLst/>
        </a:prstGeom>
        <a:solidFill>
          <a:srgbClr val="2B61A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Stripper slide valve in Manual</a:t>
          </a:r>
        </a:p>
      </dsp:txBody>
      <dsp:txXfrm>
        <a:off x="5433147" y="1780580"/>
        <a:ext cx="1470147" cy="849717"/>
      </dsp:txXfrm>
    </dsp:sp>
    <dsp:sp modelId="{5EC2CEA9-524E-413F-A992-BDDC9F0FE79C}">
      <dsp:nvSpPr>
        <dsp:cNvPr id="0" name=""/>
        <dsp:cNvSpPr/>
      </dsp:nvSpPr>
      <dsp:spPr>
        <a:xfrm>
          <a:off x="7197324" y="1196901"/>
          <a:ext cx="1470147" cy="983590"/>
        </a:xfrm>
        <a:prstGeom prst="rect">
          <a:avLst/>
        </a:prstGeom>
        <a:solidFill>
          <a:srgbClr val="2B61A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Procedure not followed</a:t>
          </a:r>
        </a:p>
      </dsp:txBody>
      <dsp:txXfrm>
        <a:off x="7197324" y="1196901"/>
        <a:ext cx="1470147" cy="983590"/>
      </dsp:txXfrm>
    </dsp:sp>
    <dsp:sp modelId="{D7AB636E-A0DF-4DB8-B0C9-2DDE1140E50D}">
      <dsp:nvSpPr>
        <dsp:cNvPr id="0" name=""/>
        <dsp:cNvSpPr/>
      </dsp:nvSpPr>
      <dsp:spPr>
        <a:xfrm>
          <a:off x="8961501" y="1196901"/>
          <a:ext cx="1470147" cy="983590"/>
        </a:xfrm>
        <a:prstGeom prst="rect">
          <a:avLst/>
        </a:prstGeom>
        <a:solidFill>
          <a:srgbClr val="F26A39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Six additional root causes with culture implications (next slide)</a:t>
          </a:r>
        </a:p>
      </dsp:txBody>
      <dsp:txXfrm>
        <a:off x="8961501" y="1196901"/>
        <a:ext cx="1470147" cy="983590"/>
      </dsp:txXfrm>
    </dsp:sp>
    <dsp:sp modelId="{E8E0AB21-8EB7-4470-A2C0-05BCCB3C83BD}">
      <dsp:nvSpPr>
        <dsp:cNvPr id="0" name=""/>
        <dsp:cNvSpPr/>
      </dsp:nvSpPr>
      <dsp:spPr>
        <a:xfrm>
          <a:off x="7197324" y="2364260"/>
          <a:ext cx="1470147" cy="849717"/>
        </a:xfrm>
        <a:prstGeom prst="rect">
          <a:avLst/>
        </a:prstGeom>
        <a:solidFill>
          <a:srgbClr val="2B61A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Fatigue</a:t>
          </a:r>
        </a:p>
      </dsp:txBody>
      <dsp:txXfrm>
        <a:off x="7197324" y="2364260"/>
        <a:ext cx="1470147" cy="849717"/>
      </dsp:txXfrm>
    </dsp:sp>
    <dsp:sp modelId="{2599A953-D79F-4481-942C-B75B41AE1629}">
      <dsp:nvSpPr>
        <dsp:cNvPr id="0" name=""/>
        <dsp:cNvSpPr/>
      </dsp:nvSpPr>
      <dsp:spPr>
        <a:xfrm>
          <a:off x="8961501" y="2364260"/>
          <a:ext cx="1470147" cy="849717"/>
        </a:xfrm>
        <a:prstGeom prst="rect">
          <a:avLst/>
        </a:prstGeom>
        <a:solidFill>
          <a:srgbClr val="F26A39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8. Gap in site fatigue management system</a:t>
          </a:r>
        </a:p>
      </dsp:txBody>
      <dsp:txXfrm>
        <a:off x="8961501" y="2364260"/>
        <a:ext cx="1470147" cy="849717"/>
      </dsp:txXfrm>
    </dsp:sp>
    <dsp:sp modelId="{09A0F56D-1A95-42BD-A142-B395EFFED578}">
      <dsp:nvSpPr>
        <dsp:cNvPr id="0" name=""/>
        <dsp:cNvSpPr/>
      </dsp:nvSpPr>
      <dsp:spPr>
        <a:xfrm>
          <a:off x="5433147" y="3399196"/>
          <a:ext cx="1470147" cy="849717"/>
        </a:xfrm>
        <a:prstGeom prst="rect">
          <a:avLst/>
        </a:prstGeom>
        <a:solidFill>
          <a:srgbClr val="2B61A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Operator response not aggressive enough</a:t>
          </a:r>
        </a:p>
      </dsp:txBody>
      <dsp:txXfrm>
        <a:off x="5433147" y="3399196"/>
        <a:ext cx="1470147" cy="849717"/>
      </dsp:txXfrm>
    </dsp:sp>
    <dsp:sp modelId="{E2C2EB45-5597-46A4-8BDC-F223EEFCE874}">
      <dsp:nvSpPr>
        <dsp:cNvPr id="0" name=""/>
        <dsp:cNvSpPr/>
      </dsp:nvSpPr>
      <dsp:spPr>
        <a:xfrm>
          <a:off x="7197324" y="3397746"/>
          <a:ext cx="1470147" cy="852618"/>
        </a:xfrm>
        <a:prstGeom prst="rect">
          <a:avLst/>
        </a:prstGeom>
        <a:solidFill>
          <a:schemeClr val="tx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Operator error not  a root cause</a:t>
          </a:r>
        </a:p>
      </dsp:txBody>
      <dsp:txXfrm>
        <a:off x="7197324" y="3397746"/>
        <a:ext cx="1470147" cy="852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1CF08-8F9B-447A-8329-12B2770418E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D627C-14B7-447E-9D69-6E55CDE0E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5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presentation, dark red regenerator will be moved directly over light 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D627C-14B7-447E-9D69-6E55CDE0E1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7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9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4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87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30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75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11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13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13DAE9-7098-94B3-54A0-B43409B49C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41"/>
            <a:ext cx="12191998" cy="6857517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FA18D1DD-1C9A-304A-8B9B-84CC7158F321}"/>
              </a:ext>
            </a:extLst>
          </p:cNvPr>
          <p:cNvSpPr txBox="1"/>
          <p:nvPr userDrawn="1"/>
        </p:nvSpPr>
        <p:spPr>
          <a:xfrm>
            <a:off x="874158" y="4397484"/>
            <a:ext cx="5093884" cy="34642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 algn="ctr">
              <a:lnSpc>
                <a:spcPct val="100000"/>
              </a:lnSpc>
              <a:spcBef>
                <a:spcPts val="82"/>
              </a:spcBef>
            </a:pPr>
            <a:r>
              <a:rPr lang="en-US" sz="2183" b="1" spc="36" dirty="0">
                <a:solidFill>
                  <a:srgbClr val="09649A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-Light"/>
              </a:rPr>
              <a:t>cchealth.org</a:t>
            </a:r>
            <a:endParaRPr sz="2183" b="1" dirty="0">
              <a:solidFill>
                <a:srgbClr val="09649A"/>
              </a:solidFill>
              <a:latin typeface="Verdana" panose="020B0604030504040204" pitchFamily="34" charset="0"/>
              <a:ea typeface="Verdana" panose="020B0604030504040204" pitchFamily="34" charset="0"/>
              <a:cs typeface="Helvetica-Ligh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F33B5-CC0B-3489-04A2-9320552D60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2C7B0-7384-621C-58C3-17F095EA30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E6484-9296-B9F6-BAAB-B2CAAAAF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DDF13C-660B-CBEF-9F46-E7CA79EB0E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58" y="2680225"/>
            <a:ext cx="5093884" cy="145159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B9F0C3-5B15-BD55-50AE-5AB85B033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43697" y="3290377"/>
            <a:ext cx="4482466" cy="410599"/>
          </a:xfrm>
        </p:spPr>
        <p:txBody>
          <a:bodyPr anchor="t"/>
          <a:lstStyle>
            <a:lvl1pPr>
              <a:defRPr sz="2668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804A85D-0D36-B562-EC8B-261D7E9D54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43697" y="1921662"/>
            <a:ext cx="4482466" cy="1231797"/>
          </a:xfrm>
        </p:spPr>
        <p:txBody>
          <a:bodyPr anchor="b"/>
          <a:lstStyle>
            <a:lvl1pPr>
              <a:defRPr sz="4002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Presentation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59093AD-72F9-FC3F-E24D-DAB1B68421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43697" y="4270383"/>
            <a:ext cx="4482466" cy="261290"/>
          </a:xfrm>
        </p:spPr>
        <p:txBody>
          <a:bodyPr anchor="t"/>
          <a:lstStyle>
            <a:lvl1pPr algn="r">
              <a:defRPr sz="1698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42188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16505" y="333081"/>
            <a:ext cx="7565895" cy="84616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2304" b="1" i="0">
                <a:solidFill>
                  <a:srgbClr val="05639B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47B37D-AB99-431E-0EF9-0BD4D9A3B4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681" y="1488275"/>
            <a:ext cx="11031912" cy="1119816"/>
          </a:xfrm>
        </p:spPr>
        <p:txBody>
          <a:bodyPr/>
          <a:lstStyle>
            <a:lvl1pPr>
              <a:defRPr sz="1455"/>
            </a:lvl1pPr>
            <a:lvl2pPr>
              <a:defRPr sz="1455"/>
            </a:lvl2pPr>
            <a:lvl3pPr>
              <a:defRPr sz="1455"/>
            </a:lvl3pPr>
            <a:lvl4pPr>
              <a:defRPr sz="1455"/>
            </a:lvl4pPr>
            <a:lvl5pPr>
              <a:defRPr sz="145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800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239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239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CA2314-13FA-11E5-3D8B-B2C2D2BE6E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2717" y="564120"/>
            <a:ext cx="7519876" cy="410599"/>
          </a:xfrm>
        </p:spPr>
        <p:txBody>
          <a:bodyPr/>
          <a:lstStyle>
            <a:lvl1pPr algn="r">
              <a:defRPr sz="2668" b="1">
                <a:solidFill>
                  <a:srgbClr val="09649A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10799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15266EB-A89C-2456-5EB7-D27E13EC0D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2717" y="3200597"/>
            <a:ext cx="7519876" cy="410599"/>
          </a:xfrm>
        </p:spPr>
        <p:txBody>
          <a:bodyPr anchor="ctr"/>
          <a:lstStyle>
            <a:lvl1pPr algn="r">
              <a:defRPr sz="2668" b="1">
                <a:solidFill>
                  <a:srgbClr val="09649A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5923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11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13DAE9-7098-94B3-54A0-B43409B49C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41"/>
            <a:ext cx="12191998" cy="6857517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FA18D1DD-1C9A-304A-8B9B-84CC7158F321}"/>
              </a:ext>
            </a:extLst>
          </p:cNvPr>
          <p:cNvSpPr txBox="1"/>
          <p:nvPr userDrawn="1"/>
        </p:nvSpPr>
        <p:spPr>
          <a:xfrm>
            <a:off x="874158" y="4397484"/>
            <a:ext cx="5221842" cy="34642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 algn="ctr">
              <a:lnSpc>
                <a:spcPct val="100000"/>
              </a:lnSpc>
              <a:spcBef>
                <a:spcPts val="82"/>
              </a:spcBef>
            </a:pPr>
            <a:r>
              <a:rPr lang="en-US" sz="2183" b="1" spc="36" dirty="0">
                <a:solidFill>
                  <a:srgbClr val="09649A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-Light"/>
              </a:rPr>
              <a:t>cchealth.org</a:t>
            </a:r>
            <a:endParaRPr sz="2183" b="1" dirty="0">
              <a:solidFill>
                <a:srgbClr val="09649A"/>
              </a:solidFill>
              <a:latin typeface="Verdana" panose="020B0604030504040204" pitchFamily="34" charset="0"/>
              <a:ea typeface="Verdana" panose="020B0604030504040204" pitchFamily="34" charset="0"/>
              <a:cs typeface="Helvetica-Ligh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F33B5-CC0B-3489-04A2-9320552D60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2C7B0-7384-621C-58C3-17F095EA30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E6484-9296-B9F6-BAAB-B2CAAAAF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DDF13C-660B-CBEF-9F46-E7CA79EB0E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58" y="2680225"/>
            <a:ext cx="5093884" cy="1451590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804A85D-0D36-B562-EC8B-261D7E9D54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97486" y="2958093"/>
            <a:ext cx="4482466" cy="895853"/>
          </a:xfrm>
        </p:spPr>
        <p:txBody>
          <a:bodyPr anchor="ctr"/>
          <a:lstStyle>
            <a:lvl1pPr algn="ctr">
              <a:defRPr sz="5821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77508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C2180-4B93-4F45-9238-CB9A330A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235C-EC8B-442B-8E6D-8C172C2206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69CF5A9D-911D-4B19-AEB3-9AAAB5A8E4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529" y="695632"/>
            <a:ext cx="8382422" cy="4559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16210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1421476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72621"/>
            <a:ext cx="10571998" cy="6584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9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FD85-11EB-46AD-B43D-57D98B352B0D}" type="datetime1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0F676A-E80A-4FD0-BDA7-6DF11B8C11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5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7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0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8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9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3CD1BA9D-4841-38A3-A8D3-127E13454159}"/>
              </a:ext>
            </a:extLst>
          </p:cNvPr>
          <p:cNvSpPr txBox="1"/>
          <p:nvPr userDrawn="1"/>
        </p:nvSpPr>
        <p:spPr>
          <a:xfrm>
            <a:off x="1529969" y="1058158"/>
            <a:ext cx="638097" cy="14579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z="879" spc="-6" dirty="0">
                <a:solidFill>
                  <a:srgbClr val="05639B"/>
                </a:solidFill>
                <a:latin typeface="Helvetica"/>
                <a:cs typeface="Helvetica"/>
              </a:rPr>
              <a:t>cchealth.org</a:t>
            </a:r>
            <a:endParaRPr sz="879" dirty="0">
              <a:latin typeface="Helvetica"/>
              <a:cs typeface="Helvetica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277AFCED-1F0A-C06F-102F-9A4DAA375968}"/>
              </a:ext>
            </a:extLst>
          </p:cNvPr>
          <p:cNvSpPr/>
          <p:nvPr userDrawn="1"/>
        </p:nvSpPr>
        <p:spPr>
          <a:xfrm>
            <a:off x="0" y="6641634"/>
            <a:ext cx="12192000" cy="216021"/>
          </a:xfrm>
          <a:custGeom>
            <a:avLst/>
            <a:gdLst/>
            <a:ahLst/>
            <a:cxnLst/>
            <a:rect l="l" t="t" r="r" b="b"/>
            <a:pathLst>
              <a:path w="20104100" h="356234">
                <a:moveTo>
                  <a:pt x="20104099" y="0"/>
                </a:moveTo>
                <a:lnTo>
                  <a:pt x="0" y="0"/>
                </a:lnTo>
                <a:lnTo>
                  <a:pt x="0" y="356010"/>
                </a:lnTo>
                <a:lnTo>
                  <a:pt x="20104099" y="356010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363009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91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67" r:id="rId18"/>
    <p:sldLayoutId id="2147483768" r:id="rId19"/>
    <p:sldLayoutId id="2147483770" r:id="rId20"/>
    <p:sldLayoutId id="2147483773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90E3EE-18AD-8E62-1C80-BE0ADCCA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535643"/>
            <a:ext cx="10572000" cy="4319530"/>
          </a:xfrm>
        </p:spPr>
        <p:txBody>
          <a:bodyPr/>
          <a:lstStyle/>
          <a:p>
            <a:r>
              <a:rPr lang="en-US" sz="5400" dirty="0"/>
              <a:t>Independent Investigation of </a:t>
            </a:r>
            <a:br>
              <a:rPr lang="en-US" sz="5400" dirty="0"/>
            </a:br>
            <a:r>
              <a:rPr lang="en-US" sz="5400" dirty="0"/>
              <a:t>PBF Energy Martinez Refinery </a:t>
            </a:r>
            <a:br>
              <a:rPr lang="en-US" sz="5400" dirty="0"/>
            </a:br>
            <a:r>
              <a:rPr lang="en-US" sz="5400" dirty="0"/>
              <a:t>Catalyst Release Incident, </a:t>
            </a:r>
            <a:br>
              <a:rPr lang="en-US" sz="5400" dirty="0"/>
            </a:br>
            <a:r>
              <a:rPr lang="en-US" sz="5400" dirty="0"/>
              <a:t>November 24-25, 2022</a:t>
            </a:r>
            <a:br>
              <a:rPr lang="en-US" sz="5400" dirty="0"/>
            </a:b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37C6F1-9834-E201-E1F7-D482E971C1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Scott Berger and Associates, LLC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13792-7DE1-6B0D-3A27-6D367D51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C38FC-DAFB-4802-E643-D42C70F718F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08900" y="5293567"/>
            <a:ext cx="4483100" cy="5222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Investigation Update</a:t>
            </a:r>
            <a:br>
              <a:rPr lang="en-US" dirty="0"/>
            </a:br>
            <a:r>
              <a:rPr lang="en-US" dirty="0"/>
              <a:t>February 1, 2024</a:t>
            </a:r>
          </a:p>
        </p:txBody>
      </p:sp>
    </p:spTree>
    <p:extLst>
      <p:ext uri="{BB962C8B-B14F-4D97-AF65-F5344CB8AC3E}">
        <p14:creationId xmlns:p14="http://schemas.microsoft.com/office/powerpoint/2010/main" val="3853734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9357-4138-14CB-B3E8-5B06CBE58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72621"/>
            <a:ext cx="10571998" cy="900873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of Incident</a:t>
            </a:r>
            <a:br>
              <a:rPr lang="en-US" dirty="0"/>
            </a:br>
            <a:r>
              <a:rPr lang="en-US" b="1" cap="none" dirty="0">
                <a:latin typeface="+mn-lt"/>
              </a:rPr>
              <a:t>Morning of November 24, 2022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49485B-CC06-C5BD-6B36-C6361365C86C}"/>
              </a:ext>
            </a:extLst>
          </p:cNvPr>
          <p:cNvGrpSpPr/>
          <p:nvPr/>
        </p:nvGrpSpPr>
        <p:grpSpPr>
          <a:xfrm>
            <a:off x="2850197" y="2714018"/>
            <a:ext cx="2149814" cy="3323150"/>
            <a:chOff x="1945531" y="2714018"/>
            <a:chExt cx="2149814" cy="3323150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A6FA9434-C9AB-2AFA-EA2A-F35D887DF018}"/>
                </a:ext>
              </a:extLst>
            </p:cNvPr>
            <p:cNvSpPr/>
            <p:nvPr/>
          </p:nvSpPr>
          <p:spPr>
            <a:xfrm>
              <a:off x="3540868" y="2714018"/>
              <a:ext cx="554477" cy="3323150"/>
            </a:xfrm>
            <a:prstGeom prst="flowChartAlternateProcess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Reactor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2D5B03C-63D6-251A-DFC4-C0DDAC1BA9B5}"/>
                </a:ext>
              </a:extLst>
            </p:cNvPr>
            <p:cNvCxnSpPr/>
            <p:nvPr/>
          </p:nvCxnSpPr>
          <p:spPr>
            <a:xfrm>
              <a:off x="2752927" y="5758774"/>
              <a:ext cx="78794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6EFDDF-93D4-9682-2DD4-B7C01D44EE3B}"/>
                </a:ext>
              </a:extLst>
            </p:cNvPr>
            <p:cNvSpPr txBox="1"/>
            <p:nvPr/>
          </p:nvSpPr>
          <p:spPr>
            <a:xfrm>
              <a:off x="1945531" y="5574108"/>
              <a:ext cx="6614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Feed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E88B88-4A86-7778-3B52-6157740E854D}"/>
              </a:ext>
            </a:extLst>
          </p:cNvPr>
          <p:cNvGrpSpPr/>
          <p:nvPr/>
        </p:nvGrpSpPr>
        <p:grpSpPr>
          <a:xfrm>
            <a:off x="418280" y="2441643"/>
            <a:ext cx="4343412" cy="3595525"/>
            <a:chOff x="836577" y="2441643"/>
            <a:chExt cx="4343412" cy="359552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0E562FA-4D8A-1FEC-BEE6-C9D8B9BB7E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91054" y="5155660"/>
              <a:ext cx="26848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Alternate Process 14">
              <a:extLst>
                <a:ext uri="{FF2B5EF4-FFF2-40B4-BE49-F238E27FC236}">
                  <a16:creationId xmlns:a16="http://schemas.microsoft.com/office/drawing/2014/main" id="{E4AFB0E3-F7C4-6DF0-CE7C-AF6DD3A66347}"/>
                </a:ext>
              </a:extLst>
            </p:cNvPr>
            <p:cNvSpPr/>
            <p:nvPr/>
          </p:nvSpPr>
          <p:spPr>
            <a:xfrm>
              <a:off x="836577" y="3323150"/>
              <a:ext cx="554477" cy="2714018"/>
            </a:xfrm>
            <a:prstGeom prst="flowChartAlternateProcess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Main Fractionator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24174F3-420D-492A-9D1A-161CD8576E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75125" y="2441643"/>
              <a:ext cx="4864" cy="2723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E9CBF35-408A-260D-6652-453428BBED53}"/>
                </a:ext>
              </a:extLst>
            </p:cNvPr>
            <p:cNvCxnSpPr/>
            <p:nvPr/>
          </p:nvCxnSpPr>
          <p:spPr>
            <a:xfrm flipH="1">
              <a:off x="4075890" y="2441643"/>
              <a:ext cx="10700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08E47B2-3775-636D-2176-F8C0DB27344A}"/>
                </a:ext>
              </a:extLst>
            </p:cNvPr>
            <p:cNvCxnSpPr/>
            <p:nvPr/>
          </p:nvCxnSpPr>
          <p:spPr>
            <a:xfrm>
              <a:off x="4075890" y="2441643"/>
              <a:ext cx="0" cy="27140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C2659AD1-4BCF-C9FE-033E-848A1EA8583D}"/>
              </a:ext>
            </a:extLst>
          </p:cNvPr>
          <p:cNvSpPr/>
          <p:nvPr/>
        </p:nvSpPr>
        <p:spPr>
          <a:xfrm>
            <a:off x="1225678" y="2146806"/>
            <a:ext cx="1901758" cy="1085781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Overhead accumulator and Wet Gas Compressor: Reactor pressure control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5FAC79-AF4E-7F18-1C7D-F3517B2A2E17}"/>
              </a:ext>
            </a:extLst>
          </p:cNvPr>
          <p:cNvCxnSpPr>
            <a:cxnSpLocks/>
          </p:cNvCxnSpPr>
          <p:nvPr/>
        </p:nvCxnSpPr>
        <p:spPr>
          <a:xfrm flipH="1" flipV="1">
            <a:off x="695518" y="2665378"/>
            <a:ext cx="1" cy="64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C674741-08BD-BD27-0C54-FA0E7989F050}"/>
              </a:ext>
            </a:extLst>
          </p:cNvPr>
          <p:cNvCxnSpPr>
            <a:cxnSpLocks/>
          </p:cNvCxnSpPr>
          <p:nvPr/>
        </p:nvCxnSpPr>
        <p:spPr>
          <a:xfrm flipH="1">
            <a:off x="697950" y="2689697"/>
            <a:ext cx="498544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CDB2192-BA0A-4D1B-55CA-45727F682D1F}"/>
              </a:ext>
            </a:extLst>
          </p:cNvPr>
          <p:cNvCxnSpPr>
            <a:cxnSpLocks/>
          </p:cNvCxnSpPr>
          <p:nvPr/>
        </p:nvCxnSpPr>
        <p:spPr>
          <a:xfrm>
            <a:off x="1816634" y="3232587"/>
            <a:ext cx="0" cy="5660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B5B0DA9-C6CB-936C-D680-A5F197767D29}"/>
              </a:ext>
            </a:extLst>
          </p:cNvPr>
          <p:cNvSpPr txBox="1"/>
          <p:nvPr/>
        </p:nvSpPr>
        <p:spPr>
          <a:xfrm>
            <a:off x="1144206" y="3738491"/>
            <a:ext cx="1232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Additional product processing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C2C3D7D-2EAE-34A0-2C85-3157C1FF1E6D}"/>
              </a:ext>
            </a:extLst>
          </p:cNvPr>
          <p:cNvCxnSpPr>
            <a:stCxn id="29" idx="3"/>
          </p:cNvCxnSpPr>
          <p:nvPr/>
        </p:nvCxnSpPr>
        <p:spPr>
          <a:xfrm>
            <a:off x="3127436" y="2689697"/>
            <a:ext cx="1318098" cy="3827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7914CA3-D941-EFBE-8DDF-C2EB795638E9}"/>
              </a:ext>
            </a:extLst>
          </p:cNvPr>
          <p:cNvSpPr/>
          <p:nvPr/>
        </p:nvSpPr>
        <p:spPr>
          <a:xfrm>
            <a:off x="5677703" y="2188715"/>
            <a:ext cx="1058693" cy="8638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Stripper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B0A97D6-E829-2A37-E773-B5A9B9E3D2DC}"/>
              </a:ext>
            </a:extLst>
          </p:cNvPr>
          <p:cNvCxnSpPr>
            <a:cxnSpLocks/>
            <a:stCxn id="42" idx="1"/>
          </p:cNvCxnSpPr>
          <p:nvPr/>
        </p:nvCxnSpPr>
        <p:spPr>
          <a:xfrm flipH="1" flipV="1">
            <a:off x="4727636" y="2435624"/>
            <a:ext cx="950067" cy="1849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47E583E-8F07-21B8-542E-FB63183627CA}"/>
              </a:ext>
            </a:extLst>
          </p:cNvPr>
          <p:cNvCxnSpPr/>
          <p:nvPr/>
        </p:nvCxnSpPr>
        <p:spPr>
          <a:xfrm>
            <a:off x="5000011" y="2928026"/>
            <a:ext cx="672828" cy="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B1C4975-9E2A-67F5-89CF-127FA0C39C91}"/>
              </a:ext>
            </a:extLst>
          </p:cNvPr>
          <p:cNvCxnSpPr>
            <a:cxnSpLocks/>
          </p:cNvCxnSpPr>
          <p:nvPr/>
        </p:nvCxnSpPr>
        <p:spPr>
          <a:xfrm>
            <a:off x="2765082" y="3247279"/>
            <a:ext cx="0" cy="56606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583A943-9032-BBC2-9325-7B6BB56E0DA1}"/>
              </a:ext>
            </a:extLst>
          </p:cNvPr>
          <p:cNvSpPr txBox="1"/>
          <p:nvPr/>
        </p:nvSpPr>
        <p:spPr>
          <a:xfrm>
            <a:off x="2351653" y="3753183"/>
            <a:ext cx="1232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Flare system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3EF3A67-7E76-06B0-18E6-66E35AD7E765}"/>
              </a:ext>
            </a:extLst>
          </p:cNvPr>
          <p:cNvCxnSpPr>
            <a:cxnSpLocks/>
          </p:cNvCxnSpPr>
          <p:nvPr/>
        </p:nvCxnSpPr>
        <p:spPr>
          <a:xfrm>
            <a:off x="6736396" y="2915056"/>
            <a:ext cx="773355" cy="513944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AEB84EA9-5DD7-8DEE-07F5-6EB9489FE0CA}"/>
              </a:ext>
            </a:extLst>
          </p:cNvPr>
          <p:cNvSpPr/>
          <p:nvPr/>
        </p:nvSpPr>
        <p:spPr>
          <a:xfrm rot="2645315">
            <a:off x="7080669" y="2810363"/>
            <a:ext cx="182880" cy="43450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AB88E2-6E0F-0048-BE22-C82F688D398D}"/>
              </a:ext>
            </a:extLst>
          </p:cNvPr>
          <p:cNvSpPr txBox="1"/>
          <p:nvPr/>
        </p:nvSpPr>
        <p:spPr>
          <a:xfrm>
            <a:off x="6942299" y="2269645"/>
            <a:ext cx="1707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Stripper slide valve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B69D3D4-5FAB-0F46-D647-21DDCBFE9E4B}"/>
              </a:ext>
            </a:extLst>
          </p:cNvPr>
          <p:cNvCxnSpPr>
            <a:cxnSpLocks/>
          </p:cNvCxnSpPr>
          <p:nvPr/>
        </p:nvCxnSpPr>
        <p:spPr>
          <a:xfrm flipH="1">
            <a:off x="5000011" y="5155660"/>
            <a:ext cx="2509740" cy="603114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63DF44C7-6DF1-583E-5627-A5F31B4B04CA}"/>
              </a:ext>
            </a:extLst>
          </p:cNvPr>
          <p:cNvSpPr/>
          <p:nvPr/>
        </p:nvSpPr>
        <p:spPr>
          <a:xfrm rot="20734361">
            <a:off x="6612515" y="5012650"/>
            <a:ext cx="182880" cy="43450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AE47E00-DAF0-8F3A-DEA5-8227F1F3A814}"/>
              </a:ext>
            </a:extLst>
          </p:cNvPr>
          <p:cNvSpPr txBox="1"/>
          <p:nvPr/>
        </p:nvSpPr>
        <p:spPr>
          <a:xfrm>
            <a:off x="5550842" y="4569489"/>
            <a:ext cx="2045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Regenerator slide valve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1D651B5-6E18-B187-BBFC-5CA972CC4120}"/>
              </a:ext>
            </a:extLst>
          </p:cNvPr>
          <p:cNvSpPr txBox="1"/>
          <p:nvPr/>
        </p:nvSpPr>
        <p:spPr>
          <a:xfrm rot="20842678">
            <a:off x="5135897" y="5576545"/>
            <a:ext cx="150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Regenerated catalyst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7E8389A-E788-6744-4117-0CA19AC67543}"/>
              </a:ext>
            </a:extLst>
          </p:cNvPr>
          <p:cNvGrpSpPr/>
          <p:nvPr/>
        </p:nvGrpSpPr>
        <p:grpSpPr>
          <a:xfrm>
            <a:off x="3657593" y="5161678"/>
            <a:ext cx="777390" cy="851754"/>
            <a:chOff x="4075890" y="5161678"/>
            <a:chExt cx="777390" cy="85175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10A972A-5C52-FD90-8F12-732073BC6C68}"/>
                </a:ext>
              </a:extLst>
            </p:cNvPr>
            <p:cNvGrpSpPr/>
            <p:nvPr/>
          </p:nvGrpSpPr>
          <p:grpSpPr>
            <a:xfrm>
              <a:off x="4075890" y="5161678"/>
              <a:ext cx="379381" cy="597096"/>
              <a:chOff x="4075890" y="5161678"/>
              <a:chExt cx="379381" cy="59709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1BD16A9-20E7-8738-A8B5-AD5DEB94E4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55271" y="5171406"/>
                <a:ext cx="0" cy="58736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EEB9358-A2DB-7D9F-31F2-B4A69A4759FF}"/>
                  </a:ext>
                </a:extLst>
              </p:cNvPr>
              <p:cNvCxnSpPr/>
              <p:nvPr/>
            </p:nvCxnSpPr>
            <p:spPr>
              <a:xfrm flipH="1">
                <a:off x="4075890" y="5161678"/>
                <a:ext cx="37938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488A1B9-9764-ED70-4D2E-7AB2BF6400D0}"/>
                </a:ext>
              </a:extLst>
            </p:cNvPr>
            <p:cNvSpPr txBox="1"/>
            <p:nvPr/>
          </p:nvSpPr>
          <p:spPr>
            <a:xfrm>
              <a:off x="4443084" y="5490212"/>
              <a:ext cx="410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D2842B3-33EA-3843-14B9-964EF1AD7440}"/>
              </a:ext>
            </a:extLst>
          </p:cNvPr>
          <p:cNvSpPr txBox="1"/>
          <p:nvPr/>
        </p:nvSpPr>
        <p:spPr>
          <a:xfrm>
            <a:off x="8147624" y="2750974"/>
            <a:ext cx="3626096" cy="3416320"/>
          </a:xfrm>
          <a:prstGeom prst="rect">
            <a:avLst/>
          </a:prstGeom>
          <a:noFill/>
          <a:ln>
            <a:solidFill>
              <a:srgbClr val="05639B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5CABF"/>
              </a:buClr>
              <a:buFont typeface="Wingdings" panose="05000000000000000000" pitchFamily="2" charset="2"/>
              <a:buChar char="§"/>
            </a:pPr>
            <a:r>
              <a:rPr lang="en-US" dirty="0"/>
              <a:t>Engineer told day shift operators:</a:t>
            </a:r>
          </a:p>
          <a:p>
            <a:pPr marL="742950" lvl="1" indent="-285750">
              <a:buClr>
                <a:srgbClr val="25CABF"/>
              </a:buClr>
              <a:buFont typeface="Arial" panose="020B0604020202020204" pitchFamily="34" charset="0"/>
              <a:buChar char="•"/>
            </a:pPr>
            <a:r>
              <a:rPr lang="en-US" dirty="0"/>
              <a:t>Don’t reintroduce feed unless stripper slide valve in automatic</a:t>
            </a:r>
          </a:p>
          <a:p>
            <a:pPr marL="742950" lvl="1" indent="-285750">
              <a:buClr>
                <a:srgbClr val="25CABF"/>
              </a:buClr>
              <a:buFont typeface="Arial" panose="020B0604020202020204" pitchFamily="34" charset="0"/>
              <a:buChar char="•"/>
            </a:pPr>
            <a:r>
              <a:rPr lang="en-US" dirty="0"/>
              <a:t>If stripper slide valve can’t be run in automatic, call instrument tech</a:t>
            </a:r>
          </a:p>
          <a:p>
            <a:pPr marL="285750" indent="-285750">
              <a:buClr>
                <a:srgbClr val="25CABF"/>
              </a:buClr>
              <a:buFont typeface="Wingdings" panose="05000000000000000000" pitchFamily="2" charset="2"/>
              <a:buChar char="§"/>
            </a:pPr>
            <a:r>
              <a:rPr lang="en-US" dirty="0"/>
              <a:t>First flaring event: Compressed gas plant vented to flare system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C37300-576F-90DB-696B-A721D30C40FA}"/>
              </a:ext>
            </a:extLst>
          </p:cNvPr>
          <p:cNvGrpSpPr/>
          <p:nvPr/>
        </p:nvGrpSpPr>
        <p:grpSpPr>
          <a:xfrm>
            <a:off x="126444" y="2159468"/>
            <a:ext cx="1099234" cy="276999"/>
            <a:chOff x="338034" y="2138698"/>
            <a:chExt cx="1290946" cy="20378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EDC38D-68FD-5236-5AD2-338E978E2869}"/>
                </a:ext>
              </a:extLst>
            </p:cNvPr>
            <p:cNvSpPr txBox="1"/>
            <p:nvPr/>
          </p:nvSpPr>
          <p:spPr>
            <a:xfrm>
              <a:off x="338034" y="2138698"/>
              <a:ext cx="993913" cy="203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Propane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2ABBAFF-793C-AB59-9605-27F31200D73D}"/>
                </a:ext>
              </a:extLst>
            </p:cNvPr>
            <p:cNvCxnSpPr>
              <a:cxnSpLocks/>
              <a:endCxn id="25" idx="3"/>
            </p:cNvCxnSpPr>
            <p:nvPr/>
          </p:nvCxnSpPr>
          <p:spPr>
            <a:xfrm flipH="1" flipV="1">
              <a:off x="1331947" y="2240592"/>
              <a:ext cx="297033" cy="11321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48D3E53-CB02-44B3-1321-97C06DDA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94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9357-4138-14CB-B3E8-5B06CBE58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72621"/>
            <a:ext cx="10571998" cy="689417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of Incident: </a:t>
            </a:r>
            <a:r>
              <a:rPr lang="en-US" b="1" cap="none" dirty="0">
                <a:latin typeface="+mn-lt"/>
              </a:rPr>
              <a:t>Reintroduction of feed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49485B-CC06-C5BD-6B36-C6361365C86C}"/>
              </a:ext>
            </a:extLst>
          </p:cNvPr>
          <p:cNvGrpSpPr/>
          <p:nvPr/>
        </p:nvGrpSpPr>
        <p:grpSpPr>
          <a:xfrm>
            <a:off x="2850197" y="2714018"/>
            <a:ext cx="2149814" cy="3323150"/>
            <a:chOff x="1945531" y="2714018"/>
            <a:chExt cx="2149814" cy="3323150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A6FA9434-C9AB-2AFA-EA2A-F35D887DF018}"/>
                </a:ext>
              </a:extLst>
            </p:cNvPr>
            <p:cNvSpPr/>
            <p:nvPr/>
          </p:nvSpPr>
          <p:spPr>
            <a:xfrm>
              <a:off x="3540868" y="2714018"/>
              <a:ext cx="554477" cy="3323150"/>
            </a:xfrm>
            <a:prstGeom prst="flowChartAlternateProcess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Reactor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2D5B03C-63D6-251A-DFC4-C0DDAC1BA9B5}"/>
                </a:ext>
              </a:extLst>
            </p:cNvPr>
            <p:cNvCxnSpPr/>
            <p:nvPr/>
          </p:nvCxnSpPr>
          <p:spPr>
            <a:xfrm>
              <a:off x="2752927" y="5758774"/>
              <a:ext cx="78794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6EFDDF-93D4-9682-2DD4-B7C01D44EE3B}"/>
                </a:ext>
              </a:extLst>
            </p:cNvPr>
            <p:cNvSpPr txBox="1"/>
            <p:nvPr/>
          </p:nvSpPr>
          <p:spPr>
            <a:xfrm>
              <a:off x="1945531" y="5574108"/>
              <a:ext cx="6614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Feed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E88B88-4A86-7778-3B52-6157740E854D}"/>
              </a:ext>
            </a:extLst>
          </p:cNvPr>
          <p:cNvGrpSpPr/>
          <p:nvPr/>
        </p:nvGrpSpPr>
        <p:grpSpPr>
          <a:xfrm>
            <a:off x="418280" y="2441643"/>
            <a:ext cx="4343412" cy="3595525"/>
            <a:chOff x="836577" y="2441643"/>
            <a:chExt cx="4343412" cy="359552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0E562FA-4D8A-1FEC-BEE6-C9D8B9BB7E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91054" y="5155660"/>
              <a:ext cx="26848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Alternate Process 14">
              <a:extLst>
                <a:ext uri="{FF2B5EF4-FFF2-40B4-BE49-F238E27FC236}">
                  <a16:creationId xmlns:a16="http://schemas.microsoft.com/office/drawing/2014/main" id="{E4AFB0E3-F7C4-6DF0-CE7C-AF6DD3A66347}"/>
                </a:ext>
              </a:extLst>
            </p:cNvPr>
            <p:cNvSpPr/>
            <p:nvPr/>
          </p:nvSpPr>
          <p:spPr>
            <a:xfrm>
              <a:off x="836577" y="3323150"/>
              <a:ext cx="554477" cy="2714018"/>
            </a:xfrm>
            <a:prstGeom prst="flowChartAlternateProcess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Main Fractionator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24174F3-420D-492A-9D1A-161CD8576E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75125" y="2441643"/>
              <a:ext cx="4864" cy="2723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E9CBF35-408A-260D-6652-453428BBED53}"/>
                </a:ext>
              </a:extLst>
            </p:cNvPr>
            <p:cNvCxnSpPr/>
            <p:nvPr/>
          </p:nvCxnSpPr>
          <p:spPr>
            <a:xfrm flipH="1">
              <a:off x="4075890" y="2441643"/>
              <a:ext cx="10700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08E47B2-3775-636D-2176-F8C0DB27344A}"/>
                </a:ext>
              </a:extLst>
            </p:cNvPr>
            <p:cNvCxnSpPr/>
            <p:nvPr/>
          </p:nvCxnSpPr>
          <p:spPr>
            <a:xfrm>
              <a:off x="4075890" y="2441643"/>
              <a:ext cx="0" cy="27140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C2659AD1-4BCF-C9FE-033E-848A1EA8583D}"/>
              </a:ext>
            </a:extLst>
          </p:cNvPr>
          <p:cNvSpPr/>
          <p:nvPr/>
        </p:nvSpPr>
        <p:spPr>
          <a:xfrm>
            <a:off x="1225678" y="2146806"/>
            <a:ext cx="1901758" cy="1085781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Overhead accumulator and Wet Gas Compressor: Reactor pressure control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5FAC79-AF4E-7F18-1C7D-F3517B2A2E17}"/>
              </a:ext>
            </a:extLst>
          </p:cNvPr>
          <p:cNvCxnSpPr>
            <a:cxnSpLocks/>
          </p:cNvCxnSpPr>
          <p:nvPr/>
        </p:nvCxnSpPr>
        <p:spPr>
          <a:xfrm flipH="1" flipV="1">
            <a:off x="695518" y="2665378"/>
            <a:ext cx="1" cy="64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C674741-08BD-BD27-0C54-FA0E7989F050}"/>
              </a:ext>
            </a:extLst>
          </p:cNvPr>
          <p:cNvCxnSpPr>
            <a:cxnSpLocks/>
          </p:cNvCxnSpPr>
          <p:nvPr/>
        </p:nvCxnSpPr>
        <p:spPr>
          <a:xfrm flipH="1">
            <a:off x="697950" y="2689697"/>
            <a:ext cx="498544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CDB2192-BA0A-4D1B-55CA-45727F682D1F}"/>
              </a:ext>
            </a:extLst>
          </p:cNvPr>
          <p:cNvCxnSpPr>
            <a:cxnSpLocks/>
          </p:cNvCxnSpPr>
          <p:nvPr/>
        </p:nvCxnSpPr>
        <p:spPr>
          <a:xfrm>
            <a:off x="1816634" y="3232587"/>
            <a:ext cx="0" cy="5660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B5B0DA9-C6CB-936C-D680-A5F197767D29}"/>
              </a:ext>
            </a:extLst>
          </p:cNvPr>
          <p:cNvSpPr txBox="1"/>
          <p:nvPr/>
        </p:nvSpPr>
        <p:spPr>
          <a:xfrm>
            <a:off x="1144206" y="3738491"/>
            <a:ext cx="1232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Additional product processing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C2C3D7D-2EAE-34A0-2C85-3157C1FF1E6D}"/>
              </a:ext>
            </a:extLst>
          </p:cNvPr>
          <p:cNvCxnSpPr>
            <a:stCxn id="29" idx="3"/>
          </p:cNvCxnSpPr>
          <p:nvPr/>
        </p:nvCxnSpPr>
        <p:spPr>
          <a:xfrm>
            <a:off x="3127436" y="2689697"/>
            <a:ext cx="1318098" cy="3827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7914CA3-D941-EFBE-8DDF-C2EB795638E9}"/>
              </a:ext>
            </a:extLst>
          </p:cNvPr>
          <p:cNvSpPr/>
          <p:nvPr/>
        </p:nvSpPr>
        <p:spPr>
          <a:xfrm>
            <a:off x="5677703" y="2188715"/>
            <a:ext cx="1058693" cy="8638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Stripper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B0A97D6-E829-2A37-E773-B5A9B9E3D2DC}"/>
              </a:ext>
            </a:extLst>
          </p:cNvPr>
          <p:cNvCxnSpPr>
            <a:cxnSpLocks/>
            <a:stCxn id="42" idx="1"/>
          </p:cNvCxnSpPr>
          <p:nvPr/>
        </p:nvCxnSpPr>
        <p:spPr>
          <a:xfrm flipH="1" flipV="1">
            <a:off x="4727636" y="2435624"/>
            <a:ext cx="950067" cy="1849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47E583E-8F07-21B8-542E-FB63183627CA}"/>
              </a:ext>
            </a:extLst>
          </p:cNvPr>
          <p:cNvCxnSpPr/>
          <p:nvPr/>
        </p:nvCxnSpPr>
        <p:spPr>
          <a:xfrm>
            <a:off x="5000011" y="2928026"/>
            <a:ext cx="672828" cy="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B1C4975-9E2A-67F5-89CF-127FA0C39C91}"/>
              </a:ext>
            </a:extLst>
          </p:cNvPr>
          <p:cNvCxnSpPr>
            <a:cxnSpLocks/>
          </p:cNvCxnSpPr>
          <p:nvPr/>
        </p:nvCxnSpPr>
        <p:spPr>
          <a:xfrm>
            <a:off x="2765082" y="3247279"/>
            <a:ext cx="0" cy="56606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583A943-9032-BBC2-9325-7B6BB56E0DA1}"/>
              </a:ext>
            </a:extLst>
          </p:cNvPr>
          <p:cNvSpPr txBox="1"/>
          <p:nvPr/>
        </p:nvSpPr>
        <p:spPr>
          <a:xfrm>
            <a:off x="2268649" y="3753183"/>
            <a:ext cx="1232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Flare system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3EF3A67-7E76-06B0-18E6-66E35AD7E765}"/>
              </a:ext>
            </a:extLst>
          </p:cNvPr>
          <p:cNvCxnSpPr>
            <a:cxnSpLocks/>
          </p:cNvCxnSpPr>
          <p:nvPr/>
        </p:nvCxnSpPr>
        <p:spPr>
          <a:xfrm>
            <a:off x="6736396" y="2915056"/>
            <a:ext cx="773355" cy="513944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AEB84EA9-5DD7-8DEE-07F5-6EB9489FE0CA}"/>
              </a:ext>
            </a:extLst>
          </p:cNvPr>
          <p:cNvSpPr/>
          <p:nvPr/>
        </p:nvSpPr>
        <p:spPr>
          <a:xfrm rot="2645315">
            <a:off x="7080669" y="2810363"/>
            <a:ext cx="182880" cy="43450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AB88E2-6E0F-0048-BE22-C82F688D398D}"/>
              </a:ext>
            </a:extLst>
          </p:cNvPr>
          <p:cNvSpPr txBox="1"/>
          <p:nvPr/>
        </p:nvSpPr>
        <p:spPr>
          <a:xfrm>
            <a:off x="6942299" y="2269645"/>
            <a:ext cx="1178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Stripper slide valve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B69D3D4-5FAB-0F46-D647-21DDCBFE9E4B}"/>
              </a:ext>
            </a:extLst>
          </p:cNvPr>
          <p:cNvCxnSpPr>
            <a:cxnSpLocks/>
          </p:cNvCxnSpPr>
          <p:nvPr/>
        </p:nvCxnSpPr>
        <p:spPr>
          <a:xfrm flipH="1">
            <a:off x="5000011" y="5155660"/>
            <a:ext cx="2509740" cy="603114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63DF44C7-6DF1-583E-5627-A5F31B4B04CA}"/>
              </a:ext>
            </a:extLst>
          </p:cNvPr>
          <p:cNvSpPr/>
          <p:nvPr/>
        </p:nvSpPr>
        <p:spPr>
          <a:xfrm rot="20734361">
            <a:off x="6612515" y="5012650"/>
            <a:ext cx="182880" cy="43450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AE47E00-DAF0-8F3A-DEA5-8227F1F3A814}"/>
              </a:ext>
            </a:extLst>
          </p:cNvPr>
          <p:cNvSpPr txBox="1"/>
          <p:nvPr/>
        </p:nvSpPr>
        <p:spPr>
          <a:xfrm>
            <a:off x="5787952" y="4522191"/>
            <a:ext cx="116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Regenerator slide valve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1D651B5-6E18-B187-BBFC-5CA972CC4120}"/>
              </a:ext>
            </a:extLst>
          </p:cNvPr>
          <p:cNvSpPr txBox="1"/>
          <p:nvPr/>
        </p:nvSpPr>
        <p:spPr>
          <a:xfrm rot="20842678">
            <a:off x="5135897" y="5576545"/>
            <a:ext cx="150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Regenerated catalyst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7E8389A-E788-6744-4117-0CA19AC67543}"/>
              </a:ext>
            </a:extLst>
          </p:cNvPr>
          <p:cNvGrpSpPr/>
          <p:nvPr/>
        </p:nvGrpSpPr>
        <p:grpSpPr>
          <a:xfrm>
            <a:off x="3657593" y="5161678"/>
            <a:ext cx="777390" cy="754640"/>
            <a:chOff x="4075890" y="5161678"/>
            <a:chExt cx="777390" cy="75464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10A972A-5C52-FD90-8F12-732073BC6C68}"/>
                </a:ext>
              </a:extLst>
            </p:cNvPr>
            <p:cNvGrpSpPr/>
            <p:nvPr/>
          </p:nvGrpSpPr>
          <p:grpSpPr>
            <a:xfrm>
              <a:off x="4075890" y="5161678"/>
              <a:ext cx="379381" cy="597096"/>
              <a:chOff x="4075890" y="5161678"/>
              <a:chExt cx="379381" cy="59709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1BD16A9-20E7-8738-A8B5-AD5DEB94E4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55271" y="5171406"/>
                <a:ext cx="0" cy="58736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EEB9358-A2DB-7D9F-31F2-B4A69A4759FF}"/>
                  </a:ext>
                </a:extLst>
              </p:cNvPr>
              <p:cNvCxnSpPr/>
              <p:nvPr/>
            </p:nvCxnSpPr>
            <p:spPr>
              <a:xfrm flipH="1">
                <a:off x="4075890" y="5161678"/>
                <a:ext cx="37938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488A1B9-9764-ED70-4D2E-7AB2BF6400D0}"/>
                </a:ext>
              </a:extLst>
            </p:cNvPr>
            <p:cNvSpPr txBox="1"/>
            <p:nvPr/>
          </p:nvSpPr>
          <p:spPr>
            <a:xfrm>
              <a:off x="4443084" y="5577764"/>
              <a:ext cx="4101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D2842B3-33EA-3843-14B9-964EF1AD7440}"/>
              </a:ext>
            </a:extLst>
          </p:cNvPr>
          <p:cNvSpPr txBox="1"/>
          <p:nvPr/>
        </p:nvSpPr>
        <p:spPr>
          <a:xfrm>
            <a:off x="8113569" y="1467942"/>
            <a:ext cx="3774477" cy="47551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25CABF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Stripper slide valve not in automatic when feed reintroduced, remained manually controlled</a:t>
            </a:r>
          </a:p>
          <a:p>
            <a:pPr marL="285750" indent="-285750">
              <a:spcAft>
                <a:spcPts val="600"/>
              </a:spcAft>
              <a:buClr>
                <a:srgbClr val="25CABF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Started feed flow A to reactor little-by-little while closing feed bypass B</a:t>
            </a:r>
          </a:p>
          <a:p>
            <a:pPr marL="285750" indent="-285750">
              <a:spcAft>
                <a:spcPts val="600"/>
              </a:spcAft>
              <a:buClr>
                <a:srgbClr val="25CABF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With initial feed, reactor pressure surged</a:t>
            </a:r>
          </a:p>
          <a:p>
            <a:pPr marL="285750" indent="-285750">
              <a:spcAft>
                <a:spcPts val="600"/>
              </a:spcAft>
              <a:buClr>
                <a:srgbClr val="25CABF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Second flaring event: Overhead accumulator vented to flare</a:t>
            </a:r>
          </a:p>
          <a:p>
            <a:pPr marL="285750" indent="-285750">
              <a:spcAft>
                <a:spcPts val="600"/>
              </a:spcAft>
              <a:buClr>
                <a:srgbClr val="25CABF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Refinery logistics notified catalytic cracking that propane inventory approaching minimum</a:t>
            </a:r>
          </a:p>
          <a:p>
            <a:pPr marL="285750" indent="-285750">
              <a:spcAft>
                <a:spcPts val="600"/>
              </a:spcAft>
              <a:buClr>
                <a:srgbClr val="25CABF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Key employee “A” instructed colleagues “No flaring, use no additional propane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BB26E-F88C-FC39-10F6-48DD1E131436}"/>
              </a:ext>
            </a:extLst>
          </p:cNvPr>
          <p:cNvSpPr txBox="1"/>
          <p:nvPr/>
        </p:nvSpPr>
        <p:spPr>
          <a:xfrm>
            <a:off x="3877376" y="5274742"/>
            <a:ext cx="410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CD1F28-D493-8CFF-1484-84A105D28AA3}"/>
              </a:ext>
            </a:extLst>
          </p:cNvPr>
          <p:cNvGrpSpPr/>
          <p:nvPr/>
        </p:nvGrpSpPr>
        <p:grpSpPr>
          <a:xfrm>
            <a:off x="126444" y="2159468"/>
            <a:ext cx="1099234" cy="276999"/>
            <a:chOff x="338034" y="2138698"/>
            <a:chExt cx="1290946" cy="2037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532EAF-3F60-BA6C-30E4-10E78242E921}"/>
                </a:ext>
              </a:extLst>
            </p:cNvPr>
            <p:cNvSpPr txBox="1"/>
            <p:nvPr/>
          </p:nvSpPr>
          <p:spPr>
            <a:xfrm>
              <a:off x="338034" y="2138698"/>
              <a:ext cx="993913" cy="203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Propane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7AA82DA-89FD-6858-FC81-4520A117FB77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flipH="1" flipV="1">
              <a:off x="1331947" y="2240592"/>
              <a:ext cx="297033" cy="11321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4432967E-2FD4-6DBB-7CBC-4F703EFA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9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9357-4138-14CB-B3E8-5B06CBE58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72621"/>
            <a:ext cx="10571998" cy="908337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of the Incident:</a:t>
            </a:r>
            <a:br>
              <a:rPr lang="en-US" dirty="0"/>
            </a:br>
            <a:r>
              <a:rPr lang="en-US" sz="3100" cap="none" dirty="0">
                <a:latin typeface="+mn-lt"/>
              </a:rPr>
              <a:t>The Incident Begins ~8:30 PM</a:t>
            </a:r>
            <a:endParaRPr lang="en-US" cap="none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083C9-FF91-80D9-EFE6-6B86D7B0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49485B-CC06-C5BD-6B36-C6361365C86C}"/>
              </a:ext>
            </a:extLst>
          </p:cNvPr>
          <p:cNvGrpSpPr/>
          <p:nvPr/>
        </p:nvGrpSpPr>
        <p:grpSpPr>
          <a:xfrm>
            <a:off x="3421351" y="2714018"/>
            <a:ext cx="1996957" cy="3323150"/>
            <a:chOff x="2098388" y="2714018"/>
            <a:chExt cx="1996957" cy="3323150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A6FA9434-C9AB-2AFA-EA2A-F35D887DF018}"/>
                </a:ext>
              </a:extLst>
            </p:cNvPr>
            <p:cNvSpPr/>
            <p:nvPr/>
          </p:nvSpPr>
          <p:spPr>
            <a:xfrm>
              <a:off x="3540868" y="2714018"/>
              <a:ext cx="554477" cy="3323150"/>
            </a:xfrm>
            <a:prstGeom prst="flowChartAlternateProcess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Reactor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2D5B03C-63D6-251A-DFC4-C0DDAC1BA9B5}"/>
                </a:ext>
              </a:extLst>
            </p:cNvPr>
            <p:cNvCxnSpPr/>
            <p:nvPr/>
          </p:nvCxnSpPr>
          <p:spPr>
            <a:xfrm>
              <a:off x="2752927" y="5758774"/>
              <a:ext cx="78794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6EFDDF-93D4-9682-2DD4-B7C01D44EE3B}"/>
                </a:ext>
              </a:extLst>
            </p:cNvPr>
            <p:cNvSpPr txBox="1"/>
            <p:nvPr/>
          </p:nvSpPr>
          <p:spPr>
            <a:xfrm>
              <a:off x="2098388" y="5538441"/>
              <a:ext cx="6614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Feed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E88B88-4A86-7778-3B52-6157740E854D}"/>
              </a:ext>
            </a:extLst>
          </p:cNvPr>
          <p:cNvGrpSpPr/>
          <p:nvPr/>
        </p:nvGrpSpPr>
        <p:grpSpPr>
          <a:xfrm>
            <a:off x="836577" y="2441643"/>
            <a:ext cx="4309356" cy="3595525"/>
            <a:chOff x="836577" y="2441643"/>
            <a:chExt cx="4309356" cy="359552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0E562FA-4D8A-1FEC-BEE6-C9D8B9BB7E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91054" y="5155660"/>
              <a:ext cx="26848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Alternate Process 14">
              <a:extLst>
                <a:ext uri="{FF2B5EF4-FFF2-40B4-BE49-F238E27FC236}">
                  <a16:creationId xmlns:a16="http://schemas.microsoft.com/office/drawing/2014/main" id="{E4AFB0E3-F7C4-6DF0-CE7C-AF6DD3A66347}"/>
                </a:ext>
              </a:extLst>
            </p:cNvPr>
            <p:cNvSpPr/>
            <p:nvPr/>
          </p:nvSpPr>
          <p:spPr>
            <a:xfrm>
              <a:off x="836577" y="3323150"/>
              <a:ext cx="554477" cy="2714018"/>
            </a:xfrm>
            <a:prstGeom prst="flowChartAlternateProcess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Main Fractionator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24174F3-420D-492A-9D1A-161CD8576EA1}"/>
                </a:ext>
              </a:extLst>
            </p:cNvPr>
            <p:cNvCxnSpPr>
              <a:stCxn id="6" idx="0"/>
            </p:cNvCxnSpPr>
            <p:nvPr/>
          </p:nvCxnSpPr>
          <p:spPr>
            <a:xfrm flipH="1" flipV="1">
              <a:off x="5136206" y="2441643"/>
              <a:ext cx="4864" cy="2723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E9CBF35-408A-260D-6652-453428BBED53}"/>
                </a:ext>
              </a:extLst>
            </p:cNvPr>
            <p:cNvCxnSpPr/>
            <p:nvPr/>
          </p:nvCxnSpPr>
          <p:spPr>
            <a:xfrm flipH="1">
              <a:off x="4075890" y="2441643"/>
              <a:ext cx="10700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08E47B2-3775-636D-2176-F8C0DB27344A}"/>
                </a:ext>
              </a:extLst>
            </p:cNvPr>
            <p:cNvCxnSpPr/>
            <p:nvPr/>
          </p:nvCxnSpPr>
          <p:spPr>
            <a:xfrm>
              <a:off x="4075890" y="2441643"/>
              <a:ext cx="0" cy="27140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C2659AD1-4BCF-C9FE-033E-848A1EA8583D}"/>
              </a:ext>
            </a:extLst>
          </p:cNvPr>
          <p:cNvSpPr/>
          <p:nvPr/>
        </p:nvSpPr>
        <p:spPr>
          <a:xfrm>
            <a:off x="1643975" y="2146806"/>
            <a:ext cx="1901758" cy="1085781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Overhead accumulator and Wet Gas Compressor: Reactor pressure control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5FAC79-AF4E-7F18-1C7D-F3517B2A2E17}"/>
              </a:ext>
            </a:extLst>
          </p:cNvPr>
          <p:cNvCxnSpPr>
            <a:cxnSpLocks/>
          </p:cNvCxnSpPr>
          <p:nvPr/>
        </p:nvCxnSpPr>
        <p:spPr>
          <a:xfrm flipH="1" flipV="1">
            <a:off x="1113815" y="2665378"/>
            <a:ext cx="1" cy="64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C674741-08BD-BD27-0C54-FA0E7989F050}"/>
              </a:ext>
            </a:extLst>
          </p:cNvPr>
          <p:cNvCxnSpPr>
            <a:cxnSpLocks/>
          </p:cNvCxnSpPr>
          <p:nvPr/>
        </p:nvCxnSpPr>
        <p:spPr>
          <a:xfrm flipH="1">
            <a:off x="1116247" y="2689697"/>
            <a:ext cx="498544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CDB2192-BA0A-4D1B-55CA-45727F682D1F}"/>
              </a:ext>
            </a:extLst>
          </p:cNvPr>
          <p:cNvCxnSpPr>
            <a:cxnSpLocks/>
          </p:cNvCxnSpPr>
          <p:nvPr/>
        </p:nvCxnSpPr>
        <p:spPr>
          <a:xfrm>
            <a:off x="2234931" y="3232587"/>
            <a:ext cx="0" cy="5660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B5B0DA9-C6CB-936C-D680-A5F197767D29}"/>
              </a:ext>
            </a:extLst>
          </p:cNvPr>
          <p:cNvSpPr txBox="1"/>
          <p:nvPr/>
        </p:nvSpPr>
        <p:spPr>
          <a:xfrm>
            <a:off x="1562503" y="3738491"/>
            <a:ext cx="1232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Additional product processing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C2C3D7D-2EAE-34A0-2C85-3157C1FF1E6D}"/>
              </a:ext>
            </a:extLst>
          </p:cNvPr>
          <p:cNvCxnSpPr>
            <a:stCxn id="29" idx="3"/>
          </p:cNvCxnSpPr>
          <p:nvPr/>
        </p:nvCxnSpPr>
        <p:spPr>
          <a:xfrm>
            <a:off x="3545733" y="2689697"/>
            <a:ext cx="1318098" cy="3827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7914CA3-D941-EFBE-8DDF-C2EB795638E9}"/>
              </a:ext>
            </a:extLst>
          </p:cNvPr>
          <p:cNvSpPr/>
          <p:nvPr/>
        </p:nvSpPr>
        <p:spPr>
          <a:xfrm>
            <a:off x="6096000" y="2188715"/>
            <a:ext cx="1058693" cy="8638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Stripper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B0A97D6-E829-2A37-E773-B5A9B9E3D2DC}"/>
              </a:ext>
            </a:extLst>
          </p:cNvPr>
          <p:cNvCxnSpPr>
            <a:cxnSpLocks/>
            <a:stCxn id="42" idx="1"/>
          </p:cNvCxnSpPr>
          <p:nvPr/>
        </p:nvCxnSpPr>
        <p:spPr>
          <a:xfrm flipH="1" flipV="1">
            <a:off x="5145933" y="2435624"/>
            <a:ext cx="950067" cy="1849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47E583E-8F07-21B8-542E-FB63183627CA}"/>
              </a:ext>
            </a:extLst>
          </p:cNvPr>
          <p:cNvCxnSpPr/>
          <p:nvPr/>
        </p:nvCxnSpPr>
        <p:spPr>
          <a:xfrm>
            <a:off x="5418308" y="2928026"/>
            <a:ext cx="672828" cy="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lowchart: Alternate Process 50">
            <a:extLst>
              <a:ext uri="{FF2B5EF4-FFF2-40B4-BE49-F238E27FC236}">
                <a16:creationId xmlns:a16="http://schemas.microsoft.com/office/drawing/2014/main" id="{71E04A33-1BE0-186E-9DC1-67424827F4BD}"/>
              </a:ext>
            </a:extLst>
          </p:cNvPr>
          <p:cNvSpPr/>
          <p:nvPr/>
        </p:nvSpPr>
        <p:spPr>
          <a:xfrm>
            <a:off x="7928048" y="2637349"/>
            <a:ext cx="1058693" cy="2714018"/>
          </a:xfrm>
          <a:prstGeom prst="flowChartAlternateProcess">
            <a:avLst/>
          </a:prstGeom>
          <a:solidFill>
            <a:srgbClr val="FF33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Regenerator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3EF3A67-7E76-06B0-18E6-66E35AD7E765}"/>
              </a:ext>
            </a:extLst>
          </p:cNvPr>
          <p:cNvCxnSpPr>
            <a:cxnSpLocks/>
          </p:cNvCxnSpPr>
          <p:nvPr/>
        </p:nvCxnSpPr>
        <p:spPr>
          <a:xfrm>
            <a:off x="7154693" y="2915056"/>
            <a:ext cx="773355" cy="51394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AEB84EA9-5DD7-8DEE-07F5-6EB9489FE0CA}"/>
              </a:ext>
            </a:extLst>
          </p:cNvPr>
          <p:cNvSpPr/>
          <p:nvPr/>
        </p:nvSpPr>
        <p:spPr>
          <a:xfrm rot="2645315">
            <a:off x="7498966" y="2810363"/>
            <a:ext cx="182880" cy="43450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AB88E2-6E0F-0048-BE22-C82F688D398D}"/>
              </a:ext>
            </a:extLst>
          </p:cNvPr>
          <p:cNvSpPr txBox="1"/>
          <p:nvPr/>
        </p:nvSpPr>
        <p:spPr>
          <a:xfrm>
            <a:off x="6763084" y="1679414"/>
            <a:ext cx="118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Stripper slide valve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B69D3D4-5FAB-0F46-D647-21DDCBFE9E4B}"/>
              </a:ext>
            </a:extLst>
          </p:cNvPr>
          <p:cNvCxnSpPr>
            <a:cxnSpLocks/>
          </p:cNvCxnSpPr>
          <p:nvPr/>
        </p:nvCxnSpPr>
        <p:spPr>
          <a:xfrm flipH="1">
            <a:off x="5418308" y="5155660"/>
            <a:ext cx="2509740" cy="603114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63DF44C7-6DF1-583E-5627-A5F31B4B04CA}"/>
              </a:ext>
            </a:extLst>
          </p:cNvPr>
          <p:cNvSpPr/>
          <p:nvPr/>
        </p:nvSpPr>
        <p:spPr>
          <a:xfrm rot="20734361">
            <a:off x="7030812" y="5012650"/>
            <a:ext cx="182880" cy="43450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AE47E00-DAF0-8F3A-DEA5-8227F1F3A814}"/>
              </a:ext>
            </a:extLst>
          </p:cNvPr>
          <p:cNvSpPr txBox="1"/>
          <p:nvPr/>
        </p:nvSpPr>
        <p:spPr>
          <a:xfrm>
            <a:off x="6191663" y="4522191"/>
            <a:ext cx="989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Regenerator slide valve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5B8A125-0A6B-3AF2-7414-C9879D08C004}"/>
              </a:ext>
            </a:extLst>
          </p:cNvPr>
          <p:cNvCxnSpPr/>
          <p:nvPr/>
        </p:nvCxnSpPr>
        <p:spPr>
          <a:xfrm>
            <a:off x="8457394" y="5351367"/>
            <a:ext cx="0" cy="729581"/>
          </a:xfrm>
          <a:prstGeom prst="line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798081D-E1A0-F1F0-9FCF-EAF9ADDCD65A}"/>
              </a:ext>
            </a:extLst>
          </p:cNvPr>
          <p:cNvCxnSpPr>
            <a:cxnSpLocks/>
          </p:cNvCxnSpPr>
          <p:nvPr/>
        </p:nvCxnSpPr>
        <p:spPr>
          <a:xfrm>
            <a:off x="8463064" y="6108970"/>
            <a:ext cx="209523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7DBAAA35-511C-7B19-8A57-C75397C25EE9}"/>
              </a:ext>
            </a:extLst>
          </p:cNvPr>
          <p:cNvSpPr/>
          <p:nvPr/>
        </p:nvSpPr>
        <p:spPr>
          <a:xfrm>
            <a:off x="8757457" y="5687898"/>
            <a:ext cx="1219916" cy="8580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Air Compressor and Heater</a:t>
            </a:r>
            <a:endParaRPr lang="en-US" sz="11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4C8B176-C975-B36E-9C84-5B139FBA46C9}"/>
              </a:ext>
            </a:extLst>
          </p:cNvPr>
          <p:cNvSpPr txBox="1"/>
          <p:nvPr/>
        </p:nvSpPr>
        <p:spPr>
          <a:xfrm>
            <a:off x="10675990" y="5932266"/>
            <a:ext cx="66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</a:t>
            </a:r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D570971A-ACE5-FCF0-57C8-FE9FFFB60891}"/>
              </a:ext>
            </a:extLst>
          </p:cNvPr>
          <p:cNvSpPr/>
          <p:nvPr/>
        </p:nvSpPr>
        <p:spPr>
          <a:xfrm flipV="1">
            <a:off x="8180141" y="2673233"/>
            <a:ext cx="194552" cy="48364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424609B3-97AE-F441-A572-1BA7FD19C47A}"/>
              </a:ext>
            </a:extLst>
          </p:cNvPr>
          <p:cNvSpPr/>
          <p:nvPr/>
        </p:nvSpPr>
        <p:spPr>
          <a:xfrm flipV="1">
            <a:off x="8616307" y="2681591"/>
            <a:ext cx="194552" cy="48364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63BBF7A-8032-E02C-8732-7281DDD3EDFF}"/>
              </a:ext>
            </a:extLst>
          </p:cNvPr>
          <p:cNvCxnSpPr>
            <a:cxnSpLocks/>
            <a:stCxn id="68" idx="0"/>
          </p:cNvCxnSpPr>
          <p:nvPr/>
        </p:nvCxnSpPr>
        <p:spPr>
          <a:xfrm>
            <a:off x="8277417" y="3156879"/>
            <a:ext cx="0" cy="58161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61384D0-0D12-78E2-A20C-87C5C540E33E}"/>
              </a:ext>
            </a:extLst>
          </p:cNvPr>
          <p:cNvCxnSpPr>
            <a:cxnSpLocks/>
          </p:cNvCxnSpPr>
          <p:nvPr/>
        </p:nvCxnSpPr>
        <p:spPr>
          <a:xfrm>
            <a:off x="8711920" y="3120744"/>
            <a:ext cx="0" cy="58161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7A0D2724-6389-2346-C24D-C535C71462B3}"/>
              </a:ext>
            </a:extLst>
          </p:cNvPr>
          <p:cNvSpPr txBox="1"/>
          <p:nvPr/>
        </p:nvSpPr>
        <p:spPr>
          <a:xfrm>
            <a:off x="7735957" y="1853500"/>
            <a:ext cx="123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</a:t>
            </a:r>
            <a:r>
              <a:rPr lang="en-US" sz="1200" baseline="30000" dirty="0"/>
              <a:t>st</a:t>
            </a:r>
            <a:r>
              <a:rPr lang="en-US" sz="1200" dirty="0"/>
              <a:t> and 2</a:t>
            </a:r>
            <a:r>
              <a:rPr lang="en-US" sz="1200" baseline="30000" dirty="0"/>
              <a:t>nd</a:t>
            </a:r>
            <a:r>
              <a:rPr lang="en-US" sz="1200" dirty="0"/>
              <a:t> stage cyclones</a:t>
            </a:r>
          </a:p>
        </p:txBody>
      </p:sp>
      <p:sp>
        <p:nvSpPr>
          <p:cNvPr id="75" name="Arrow: Pentagon 74">
            <a:extLst>
              <a:ext uri="{FF2B5EF4-FFF2-40B4-BE49-F238E27FC236}">
                <a16:creationId xmlns:a16="http://schemas.microsoft.com/office/drawing/2014/main" id="{1E005714-B8F9-D4FC-69E0-46BF25317F7F}"/>
              </a:ext>
            </a:extLst>
          </p:cNvPr>
          <p:cNvSpPr/>
          <p:nvPr/>
        </p:nvSpPr>
        <p:spPr>
          <a:xfrm rot="5400000">
            <a:off x="9216388" y="2782301"/>
            <a:ext cx="588587" cy="301681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row: Pentagon 75">
            <a:extLst>
              <a:ext uri="{FF2B5EF4-FFF2-40B4-BE49-F238E27FC236}">
                <a16:creationId xmlns:a16="http://schemas.microsoft.com/office/drawing/2014/main" id="{D84B824D-43F0-BB41-4019-57A6F07D138F}"/>
              </a:ext>
            </a:extLst>
          </p:cNvPr>
          <p:cNvSpPr/>
          <p:nvPr/>
        </p:nvSpPr>
        <p:spPr>
          <a:xfrm rot="5400000">
            <a:off x="9841090" y="3347291"/>
            <a:ext cx="588587" cy="301681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1DBDDA9-B1C5-9FBC-4902-B5B184155D88}"/>
              </a:ext>
            </a:extLst>
          </p:cNvPr>
          <p:cNvSpPr txBox="1"/>
          <p:nvPr/>
        </p:nvSpPr>
        <p:spPr>
          <a:xfrm>
            <a:off x="9207937" y="1572437"/>
            <a:ext cx="128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</a:t>
            </a:r>
            <a:r>
              <a:rPr lang="en-US" sz="1200" baseline="30000" dirty="0"/>
              <a:t>rd</a:t>
            </a:r>
            <a:r>
              <a:rPr lang="en-US" sz="1200" dirty="0"/>
              <a:t> stage separator and Regenerator Pressure Control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02038FC-4054-EE8C-C67F-E0E6B6E2B0D9}"/>
              </a:ext>
            </a:extLst>
          </p:cNvPr>
          <p:cNvSpPr txBox="1"/>
          <p:nvPr/>
        </p:nvSpPr>
        <p:spPr>
          <a:xfrm>
            <a:off x="9309762" y="3736056"/>
            <a:ext cx="82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4</a:t>
            </a:r>
            <a:r>
              <a:rPr lang="en-US" sz="1200" baseline="30000" dirty="0"/>
              <a:t>th</a:t>
            </a:r>
            <a:r>
              <a:rPr lang="en-US" sz="1200" dirty="0"/>
              <a:t> stage separator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1FA70CE-E072-22E2-CAA7-0577D2ABFEF4}"/>
              </a:ext>
            </a:extLst>
          </p:cNvPr>
          <p:cNvGrpSpPr/>
          <p:nvPr/>
        </p:nvGrpSpPr>
        <p:grpSpPr>
          <a:xfrm>
            <a:off x="9038228" y="2362870"/>
            <a:ext cx="329187" cy="165336"/>
            <a:chOff x="9671707" y="4327160"/>
            <a:chExt cx="329187" cy="165336"/>
          </a:xfrm>
          <a:solidFill>
            <a:srgbClr val="7030A0"/>
          </a:solidFill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0073C7-C140-96BC-0BA6-A3F2D67C5EC5}"/>
                </a:ext>
              </a:extLst>
            </p:cNvPr>
            <p:cNvSpPr/>
            <p:nvPr/>
          </p:nvSpPr>
          <p:spPr>
            <a:xfrm rot="16200000">
              <a:off x="9841178" y="4326300"/>
              <a:ext cx="158856" cy="160576"/>
            </a:xfrm>
            <a:prstGeom prst="triangl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F48FAD2-1F63-8BE5-CCE0-669C98B45969}"/>
                </a:ext>
              </a:extLst>
            </p:cNvPr>
            <p:cNvSpPr/>
            <p:nvPr/>
          </p:nvSpPr>
          <p:spPr>
            <a:xfrm rot="5400000" flipH="1">
              <a:off x="9672567" y="4332780"/>
              <a:ext cx="158856" cy="160576"/>
            </a:xfrm>
            <a:prstGeom prst="triangl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22F9401-ED47-565C-31B2-35FF968CE146}"/>
              </a:ext>
            </a:extLst>
          </p:cNvPr>
          <p:cNvGrpSpPr/>
          <p:nvPr/>
        </p:nvGrpSpPr>
        <p:grpSpPr>
          <a:xfrm>
            <a:off x="8457394" y="2435624"/>
            <a:ext cx="2135709" cy="987087"/>
            <a:chOff x="8457394" y="2435624"/>
            <a:chExt cx="2135709" cy="98708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D5284B0-540D-7910-A16F-171613AAB85A}"/>
                </a:ext>
              </a:extLst>
            </p:cNvPr>
            <p:cNvCxnSpPr>
              <a:stCxn id="51" idx="0"/>
            </p:cNvCxnSpPr>
            <p:nvPr/>
          </p:nvCxnSpPr>
          <p:spPr>
            <a:xfrm flipH="1" flipV="1">
              <a:off x="8457394" y="2451978"/>
              <a:ext cx="1" cy="18537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D8F08C7-B487-74A0-9115-CF302B053D63}"/>
                </a:ext>
              </a:extLst>
            </p:cNvPr>
            <p:cNvCxnSpPr>
              <a:cxnSpLocks/>
            </p:cNvCxnSpPr>
            <p:nvPr/>
          </p:nvCxnSpPr>
          <p:spPr>
            <a:xfrm>
              <a:off x="8463064" y="2435624"/>
              <a:ext cx="1031132" cy="1635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6259B1-CF86-CAD7-BA42-E19D70BAB4E0}"/>
                </a:ext>
              </a:extLst>
            </p:cNvPr>
            <p:cNvCxnSpPr/>
            <p:nvPr/>
          </p:nvCxnSpPr>
          <p:spPr>
            <a:xfrm flipH="1" flipV="1">
              <a:off x="9514468" y="2448730"/>
              <a:ext cx="1" cy="185371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173FCA0-0126-4C7B-6651-25A4C5BDF161}"/>
                </a:ext>
              </a:extLst>
            </p:cNvPr>
            <p:cNvCxnSpPr/>
            <p:nvPr/>
          </p:nvCxnSpPr>
          <p:spPr>
            <a:xfrm flipH="1" flipV="1">
              <a:off x="9514465" y="3236671"/>
              <a:ext cx="1" cy="18537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9C725CE-727C-55F6-1F18-673155A473B7}"/>
                </a:ext>
              </a:extLst>
            </p:cNvPr>
            <p:cNvCxnSpPr>
              <a:cxnSpLocks/>
              <a:endCxn id="76" idx="2"/>
            </p:cNvCxnSpPr>
            <p:nvPr/>
          </p:nvCxnSpPr>
          <p:spPr>
            <a:xfrm>
              <a:off x="9510681" y="3411550"/>
              <a:ext cx="473862" cy="11161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B8FC9AF-A794-74FA-7F30-405102667422}"/>
                </a:ext>
              </a:extLst>
            </p:cNvPr>
            <p:cNvCxnSpPr/>
            <p:nvPr/>
          </p:nvCxnSpPr>
          <p:spPr>
            <a:xfrm flipH="1" flipV="1">
              <a:off x="10127312" y="3003216"/>
              <a:ext cx="1" cy="18537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087DB8A-18D1-A76D-9441-D664442525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32982" y="2985418"/>
              <a:ext cx="460121" cy="1444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63F6CE0-1333-C005-F27A-D274FC6E00F1}"/>
              </a:ext>
            </a:extLst>
          </p:cNvPr>
          <p:cNvSpPr txBox="1"/>
          <p:nvPr/>
        </p:nvSpPr>
        <p:spPr>
          <a:xfrm>
            <a:off x="10593103" y="2722054"/>
            <a:ext cx="128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To CO Boilers, Electrostatic precipitators, and stack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2382F34-8E6E-6C8A-CF5A-C5C73E8FBE34}"/>
              </a:ext>
            </a:extLst>
          </p:cNvPr>
          <p:cNvCxnSpPr>
            <a:cxnSpLocks/>
          </p:cNvCxnSpPr>
          <p:nvPr/>
        </p:nvCxnSpPr>
        <p:spPr>
          <a:xfrm flipV="1">
            <a:off x="10124074" y="3749001"/>
            <a:ext cx="0" cy="820483"/>
          </a:xfrm>
          <a:prstGeom prst="line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6ADA1A0-8007-7B76-14C8-F242A1391569}"/>
              </a:ext>
            </a:extLst>
          </p:cNvPr>
          <p:cNvSpPr txBox="1"/>
          <p:nvPr/>
        </p:nvSpPr>
        <p:spPr>
          <a:xfrm>
            <a:off x="9554193" y="4583570"/>
            <a:ext cx="1058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Manual drain of spent catalyst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1D651B5-6E18-B187-BBFC-5CA972CC4120}"/>
              </a:ext>
            </a:extLst>
          </p:cNvPr>
          <p:cNvSpPr txBox="1"/>
          <p:nvPr/>
        </p:nvSpPr>
        <p:spPr>
          <a:xfrm rot="20842678">
            <a:off x="5554194" y="5576545"/>
            <a:ext cx="150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Regenerated catalyst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7E8389A-E788-6744-4117-0CA19AC67543}"/>
              </a:ext>
            </a:extLst>
          </p:cNvPr>
          <p:cNvGrpSpPr/>
          <p:nvPr/>
        </p:nvGrpSpPr>
        <p:grpSpPr>
          <a:xfrm>
            <a:off x="4075890" y="2888447"/>
            <a:ext cx="7429738" cy="3018143"/>
            <a:chOff x="4075890" y="2888447"/>
            <a:chExt cx="7429738" cy="301814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10A972A-5C52-FD90-8F12-732073BC6C68}"/>
                </a:ext>
              </a:extLst>
            </p:cNvPr>
            <p:cNvGrpSpPr/>
            <p:nvPr/>
          </p:nvGrpSpPr>
          <p:grpSpPr>
            <a:xfrm>
              <a:off x="4075890" y="5161678"/>
              <a:ext cx="379381" cy="597096"/>
              <a:chOff x="4075890" y="5161678"/>
              <a:chExt cx="379381" cy="59709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1BD16A9-20E7-8738-A8B5-AD5DEB94E4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55271" y="5171406"/>
                <a:ext cx="0" cy="58736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EEB9358-A2DB-7D9F-31F2-B4A69A4759FF}"/>
                  </a:ext>
                </a:extLst>
              </p:cNvPr>
              <p:cNvCxnSpPr/>
              <p:nvPr/>
            </p:nvCxnSpPr>
            <p:spPr>
              <a:xfrm flipH="1">
                <a:off x="4075890" y="5161678"/>
                <a:ext cx="37938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C47EBFF-4252-FDD8-3270-89FA4D2317D9}"/>
                </a:ext>
              </a:extLst>
            </p:cNvPr>
            <p:cNvSpPr txBox="1"/>
            <p:nvPr/>
          </p:nvSpPr>
          <p:spPr>
            <a:xfrm>
              <a:off x="11095432" y="2888447"/>
              <a:ext cx="410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488A1B9-9764-ED70-4D2E-7AB2BF6400D0}"/>
                </a:ext>
              </a:extLst>
            </p:cNvPr>
            <p:cNvSpPr txBox="1"/>
            <p:nvPr/>
          </p:nvSpPr>
          <p:spPr>
            <a:xfrm>
              <a:off x="4443084" y="5568036"/>
              <a:ext cx="4101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F87E7D-46F7-C9B1-C21B-D6C1DD60BA11}"/>
              </a:ext>
            </a:extLst>
          </p:cNvPr>
          <p:cNvGrpSpPr/>
          <p:nvPr/>
        </p:nvGrpSpPr>
        <p:grpSpPr>
          <a:xfrm>
            <a:off x="338034" y="2138698"/>
            <a:ext cx="1305941" cy="276999"/>
            <a:chOff x="338034" y="2138698"/>
            <a:chExt cx="1305941" cy="27699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11CF26F-95DB-1CB3-0C9E-4FED7D22A110}"/>
                </a:ext>
              </a:extLst>
            </p:cNvPr>
            <p:cNvSpPr txBox="1"/>
            <p:nvPr/>
          </p:nvSpPr>
          <p:spPr>
            <a:xfrm>
              <a:off x="338034" y="2138698"/>
              <a:ext cx="8560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Propane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4F6817A-7E23-3522-E1A8-713122F947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5431" y="2315165"/>
              <a:ext cx="49854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D5F6025-9EB7-F6B3-C5F4-0E1E6A9C45B4}"/>
              </a:ext>
            </a:extLst>
          </p:cNvPr>
          <p:cNvSpPr txBox="1"/>
          <p:nvPr/>
        </p:nvSpPr>
        <p:spPr>
          <a:xfrm>
            <a:off x="4276224" y="5274742"/>
            <a:ext cx="410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BD9EA0C-BBF2-407C-9A52-B4E808EDD3E1}"/>
              </a:ext>
            </a:extLst>
          </p:cNvPr>
          <p:cNvSpPr/>
          <p:nvPr/>
        </p:nvSpPr>
        <p:spPr>
          <a:xfrm>
            <a:off x="1911984" y="5813296"/>
            <a:ext cx="2163905" cy="765689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Increased feed to reactor: A more open, B more closed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81AD2EF-13E3-8398-74CB-7EC8CAC911FE}"/>
              </a:ext>
            </a:extLst>
          </p:cNvPr>
          <p:cNvSpPr/>
          <p:nvPr/>
        </p:nvSpPr>
        <p:spPr>
          <a:xfrm>
            <a:off x="3574916" y="1503142"/>
            <a:ext cx="2511355" cy="651293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Increased reaction drove up reactor pressure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B63AD2D-C82A-47B9-CCF3-1F03A42837FA}"/>
              </a:ext>
            </a:extLst>
          </p:cNvPr>
          <p:cNvSpPr/>
          <p:nvPr/>
        </p:nvSpPr>
        <p:spPr>
          <a:xfrm>
            <a:off x="6204030" y="532405"/>
            <a:ext cx="3163385" cy="1014007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Stripper slide valve not closed down fast enough in manual. Catalyst flowed rapidly from Stripper to Regenerator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C39435B-81F7-103D-E5CB-F8D79D546480}"/>
              </a:ext>
            </a:extLst>
          </p:cNvPr>
          <p:cNvGrpSpPr/>
          <p:nvPr/>
        </p:nvGrpSpPr>
        <p:grpSpPr>
          <a:xfrm>
            <a:off x="7944595" y="46195"/>
            <a:ext cx="4146587" cy="5311307"/>
            <a:chOff x="8127459" y="-36789"/>
            <a:chExt cx="4146587" cy="5311307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A90C6DF-1971-CEBE-0D60-3484CC1B9342}"/>
                </a:ext>
              </a:extLst>
            </p:cNvPr>
            <p:cNvGrpSpPr/>
            <p:nvPr/>
          </p:nvGrpSpPr>
          <p:grpSpPr>
            <a:xfrm>
              <a:off x="8127459" y="2546815"/>
              <a:ext cx="1058693" cy="2727703"/>
              <a:chOff x="8127459" y="2546815"/>
              <a:chExt cx="1058693" cy="2727703"/>
            </a:xfrm>
          </p:grpSpPr>
          <p:sp>
            <p:nvSpPr>
              <p:cNvPr id="49" name="Flowchart: Alternate Process 48">
                <a:extLst>
                  <a:ext uri="{FF2B5EF4-FFF2-40B4-BE49-F238E27FC236}">
                    <a16:creationId xmlns:a16="http://schemas.microsoft.com/office/drawing/2014/main" id="{C674E2DA-3EDC-9C56-64C1-B388AA81F57B}"/>
                  </a:ext>
                </a:extLst>
              </p:cNvPr>
              <p:cNvSpPr/>
              <p:nvPr/>
            </p:nvSpPr>
            <p:spPr>
              <a:xfrm>
                <a:off x="8127459" y="2560500"/>
                <a:ext cx="1058693" cy="2714018"/>
              </a:xfrm>
              <a:prstGeom prst="flowChartAlternateProcess">
                <a:avLst/>
              </a:prstGeom>
              <a:solidFill>
                <a:srgbClr val="FF33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Regenerator</a:t>
                </a:r>
              </a:p>
            </p:txBody>
          </p:sp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6704D077-01AB-9DCA-B535-457539C6291E}"/>
                  </a:ext>
                </a:extLst>
              </p:cNvPr>
              <p:cNvSpPr/>
              <p:nvPr/>
            </p:nvSpPr>
            <p:spPr>
              <a:xfrm flipV="1">
                <a:off x="8422843" y="2546815"/>
                <a:ext cx="194552" cy="483646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B5C4E185-1128-3A0C-D5FF-C4FBA6945BF2}"/>
                  </a:ext>
                </a:extLst>
              </p:cNvPr>
              <p:cNvSpPr/>
              <p:nvPr/>
            </p:nvSpPr>
            <p:spPr>
              <a:xfrm flipV="1">
                <a:off x="8859009" y="2555173"/>
                <a:ext cx="194552" cy="483646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5BFA090B-DA8A-2811-8BD9-91FFA5F010CE}"/>
                  </a:ext>
                </a:extLst>
              </p:cNvPr>
              <p:cNvCxnSpPr>
                <a:cxnSpLocks/>
                <a:stCxn id="72" idx="0"/>
              </p:cNvCxnSpPr>
              <p:nvPr/>
            </p:nvCxnSpPr>
            <p:spPr>
              <a:xfrm>
                <a:off x="8520119" y="3030461"/>
                <a:ext cx="0" cy="581612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AE6803DC-ED89-C6BF-945A-4802E857B0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54622" y="2994326"/>
                <a:ext cx="0" cy="581612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E81DA178-E1AA-ACBB-18A3-ADF36C33C7D7}"/>
                </a:ext>
              </a:extLst>
            </p:cNvPr>
            <p:cNvSpPr/>
            <p:nvPr/>
          </p:nvSpPr>
          <p:spPr>
            <a:xfrm>
              <a:off x="9678185" y="-36789"/>
              <a:ext cx="2595861" cy="1350664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Regenerator to high-level. Cyclones choked; catalyst filled 4</a:t>
              </a:r>
              <a:r>
                <a:rPr lang="en-US" sz="1400" baseline="30000" dirty="0"/>
                <a:t>th</a:t>
              </a:r>
              <a:r>
                <a:rPr lang="en-US" sz="1400" dirty="0"/>
                <a:t> stage separator and vented from CO Boiler stacks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C25F96-36DF-41F9-BF1E-22FD2F45065A}"/>
              </a:ext>
            </a:extLst>
          </p:cNvPr>
          <p:cNvCxnSpPr/>
          <p:nvPr/>
        </p:nvCxnSpPr>
        <p:spPr>
          <a:xfrm>
            <a:off x="7373571" y="1996751"/>
            <a:ext cx="277531" cy="811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61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1362-809D-A2BE-BEE5-86E135B62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Personnel Did Not Recognize Release Was Occurring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FD5A4-668C-8114-CC83-43BDF588C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683681"/>
            <a:ext cx="10825207" cy="3636511"/>
          </a:xfrm>
        </p:spPr>
        <p:txBody>
          <a:bodyPr anchor="t">
            <a:normAutofit/>
          </a:bodyPr>
          <a:lstStyle/>
          <a:p>
            <a:pPr marL="342900" indent="-342900">
              <a:buClr>
                <a:srgbClr val="25CABF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Didn’t associate a high-high level in the 4</a:t>
            </a:r>
            <a:r>
              <a:rPr lang="en-US" sz="2400" baseline="30000" dirty="0"/>
              <a:t>th</a:t>
            </a:r>
            <a:r>
              <a:rPr lang="en-US" sz="2400" dirty="0"/>
              <a:t> stage separator with a potential release </a:t>
            </a:r>
          </a:p>
          <a:p>
            <a:pPr marL="342900" indent="-342900">
              <a:buClr>
                <a:srgbClr val="25CABF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Stack opacity meter was already at its highest reading</a:t>
            </a:r>
          </a:p>
          <a:p>
            <a:pPr marL="342900" indent="-342900">
              <a:buClr>
                <a:srgbClr val="25CABF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No catalyst observed falling inside refinery</a:t>
            </a:r>
          </a:p>
          <a:p>
            <a:pPr marL="342900" indent="-342900">
              <a:buClr>
                <a:srgbClr val="25CABF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Calls from community were received only after daylight November 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EE260-49E0-5746-0985-8695FE22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64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4D6BA-BA2A-F058-81FB-37057D838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the Incident:</a:t>
            </a:r>
            <a:br>
              <a:rPr lang="en-US" dirty="0"/>
            </a:br>
            <a:r>
              <a:rPr lang="en-US" sz="2500" b="1" cap="none" dirty="0">
                <a:latin typeface="+mn-lt"/>
              </a:rPr>
              <a:t>Incident Continues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405F8-96F6-2F7E-C69D-6FEEB710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217CC5-4F9A-85A4-6057-B51527F51801}"/>
              </a:ext>
            </a:extLst>
          </p:cNvPr>
          <p:cNvCxnSpPr>
            <a:cxnSpLocks/>
          </p:cNvCxnSpPr>
          <p:nvPr/>
        </p:nvCxnSpPr>
        <p:spPr>
          <a:xfrm>
            <a:off x="905070" y="2914589"/>
            <a:ext cx="999308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544AC3F-42E1-738A-2909-16DDF2E02A8D}"/>
              </a:ext>
            </a:extLst>
          </p:cNvPr>
          <p:cNvSpPr/>
          <p:nvPr/>
        </p:nvSpPr>
        <p:spPr>
          <a:xfrm>
            <a:off x="1436915" y="2765299"/>
            <a:ext cx="279918" cy="2985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F2FC11-9777-AD22-A913-AD25CE78257E}"/>
              </a:ext>
            </a:extLst>
          </p:cNvPr>
          <p:cNvSpPr/>
          <p:nvPr/>
        </p:nvSpPr>
        <p:spPr>
          <a:xfrm>
            <a:off x="4388058" y="2765299"/>
            <a:ext cx="279918" cy="2985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887E1F-DB94-11D0-6196-BC30E02CEACF}"/>
              </a:ext>
            </a:extLst>
          </p:cNvPr>
          <p:cNvSpPr/>
          <p:nvPr/>
        </p:nvSpPr>
        <p:spPr>
          <a:xfrm>
            <a:off x="7363201" y="2759406"/>
            <a:ext cx="279918" cy="2985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92A3DB-5498-D0E2-F4EB-815A9BBF22C6}"/>
              </a:ext>
            </a:extLst>
          </p:cNvPr>
          <p:cNvSpPr/>
          <p:nvPr/>
        </p:nvSpPr>
        <p:spPr>
          <a:xfrm>
            <a:off x="9487003" y="2765299"/>
            <a:ext cx="279918" cy="2985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E3E564-76DC-5DB9-230E-64DA8766117C}"/>
              </a:ext>
            </a:extLst>
          </p:cNvPr>
          <p:cNvSpPr txBox="1"/>
          <p:nvPr/>
        </p:nvSpPr>
        <p:spPr>
          <a:xfrm>
            <a:off x="1066359" y="2009927"/>
            <a:ext cx="130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8:30 PM 11/24/22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6FD2F4-3947-42C5-40E6-1CAA4A6047A2}"/>
              </a:ext>
            </a:extLst>
          </p:cNvPr>
          <p:cNvSpPr txBox="1"/>
          <p:nvPr/>
        </p:nvSpPr>
        <p:spPr>
          <a:xfrm>
            <a:off x="3948568" y="1989802"/>
            <a:ext cx="130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11:30 PM</a:t>
            </a:r>
          </a:p>
          <a:p>
            <a:pPr algn="ctr"/>
            <a:r>
              <a:rPr lang="en-US" dirty="0"/>
              <a:t>11/24/22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CB3DF4-D9A2-C3A1-DE25-F683FD52C188}"/>
              </a:ext>
            </a:extLst>
          </p:cNvPr>
          <p:cNvSpPr txBox="1"/>
          <p:nvPr/>
        </p:nvSpPr>
        <p:spPr>
          <a:xfrm>
            <a:off x="6942486" y="1966794"/>
            <a:ext cx="130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4:30 AM</a:t>
            </a:r>
          </a:p>
          <a:p>
            <a:pPr algn="ctr"/>
            <a:r>
              <a:rPr lang="en-US" dirty="0"/>
              <a:t>11/25/22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6B6868-8B96-4F2B-37AD-78934262CA87}"/>
              </a:ext>
            </a:extLst>
          </p:cNvPr>
          <p:cNvSpPr txBox="1"/>
          <p:nvPr/>
        </p:nvSpPr>
        <p:spPr>
          <a:xfrm>
            <a:off x="8976488" y="1895096"/>
            <a:ext cx="130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6:15 AM</a:t>
            </a:r>
          </a:p>
          <a:p>
            <a:pPr algn="ctr"/>
            <a:r>
              <a:rPr lang="en-US" dirty="0"/>
              <a:t>11/25/22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18F7FB-D6C7-0825-499C-D81CA4366E80}"/>
              </a:ext>
            </a:extLst>
          </p:cNvPr>
          <p:cNvSpPr/>
          <p:nvPr/>
        </p:nvSpPr>
        <p:spPr>
          <a:xfrm>
            <a:off x="1539552" y="4979656"/>
            <a:ext cx="2920476" cy="550506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Period of highest catalyst release rate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E0A579-599E-CE8C-24AA-FC91CE9E21B9}"/>
              </a:ext>
            </a:extLst>
          </p:cNvPr>
          <p:cNvSpPr/>
          <p:nvPr/>
        </p:nvSpPr>
        <p:spPr>
          <a:xfrm>
            <a:off x="4460033" y="4990235"/>
            <a:ext cx="3051104" cy="550506"/>
          </a:xfrm>
          <a:prstGeom prst="rect">
            <a:avLst/>
          </a:prstGeom>
          <a:solidFill>
            <a:srgbClr val="F26A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Period of lower catalyst release rate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29099E-7EC1-C74B-8EA3-186F85F0A593}"/>
              </a:ext>
            </a:extLst>
          </p:cNvPr>
          <p:cNvSpPr/>
          <p:nvPr/>
        </p:nvSpPr>
        <p:spPr>
          <a:xfrm>
            <a:off x="830424" y="3164671"/>
            <a:ext cx="8780107" cy="4708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Operators continued to increase feed rate to reactor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B7E06B-A94A-11B9-74E3-17F4145631AD}"/>
              </a:ext>
            </a:extLst>
          </p:cNvPr>
          <p:cNvSpPr/>
          <p:nvPr/>
        </p:nvSpPr>
        <p:spPr>
          <a:xfrm>
            <a:off x="846856" y="3758448"/>
            <a:ext cx="3697152" cy="4708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Stripper slide valve remained in manual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9414C3-7009-6049-0E28-85B7B34E19F1}"/>
              </a:ext>
            </a:extLst>
          </p:cNvPr>
          <p:cNvSpPr/>
          <p:nvPr/>
        </p:nvSpPr>
        <p:spPr>
          <a:xfrm>
            <a:off x="1539551" y="4327485"/>
            <a:ext cx="5971591" cy="4708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4</a:t>
            </a:r>
            <a:r>
              <a:rPr lang="en-US" sz="1600" baseline="30000" dirty="0"/>
              <a:t>th</a:t>
            </a:r>
            <a:r>
              <a:rPr lang="en-US" sz="1600" dirty="0"/>
              <a:t> stage separator at high-high despite continual efforts to drain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AFDADB-C5B6-E85F-58C7-E3DB22E278C4}"/>
              </a:ext>
            </a:extLst>
          </p:cNvPr>
          <p:cNvSpPr/>
          <p:nvPr/>
        </p:nvSpPr>
        <p:spPr>
          <a:xfrm>
            <a:off x="7511142" y="4989159"/>
            <a:ext cx="2099390" cy="550506"/>
          </a:xfrm>
          <a:prstGeom prst="rect">
            <a:avLst/>
          </a:prstGeom>
          <a:solidFill>
            <a:srgbClr val="F9AF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High opacity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0813C3-5470-5A95-801E-43549524595B}"/>
              </a:ext>
            </a:extLst>
          </p:cNvPr>
          <p:cNvSpPr/>
          <p:nvPr/>
        </p:nvSpPr>
        <p:spPr>
          <a:xfrm>
            <a:off x="9610072" y="4989159"/>
            <a:ext cx="1661309" cy="5505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Normal opacity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68A1566-6D80-5E7B-CC96-2D4FF26542C0}"/>
              </a:ext>
            </a:extLst>
          </p:cNvPr>
          <p:cNvCxnSpPr/>
          <p:nvPr/>
        </p:nvCxnSpPr>
        <p:spPr>
          <a:xfrm>
            <a:off x="9610531" y="2914589"/>
            <a:ext cx="0" cy="296369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D763910-7D71-63DC-2638-DF4C483A0F9C}"/>
              </a:ext>
            </a:extLst>
          </p:cNvPr>
          <p:cNvSpPr txBox="1"/>
          <p:nvPr/>
        </p:nvSpPr>
        <p:spPr>
          <a:xfrm>
            <a:off x="8800087" y="5878286"/>
            <a:ext cx="1661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Full rate, start-up completed</a:t>
            </a:r>
          </a:p>
        </p:txBody>
      </p:sp>
    </p:spTree>
    <p:extLst>
      <p:ext uri="{BB962C8B-B14F-4D97-AF65-F5344CB8AC3E}">
        <p14:creationId xmlns:p14="http://schemas.microsoft.com/office/powerpoint/2010/main" val="2774866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AC85-C068-61CE-9CD3-83230D06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371818"/>
            <a:ext cx="10571998" cy="970450"/>
          </a:xfrm>
        </p:spPr>
        <p:txBody>
          <a:bodyPr/>
          <a:lstStyle/>
          <a:p>
            <a:r>
              <a:rPr lang="en-US" sz="3600" dirty="0"/>
              <a:t>Simplified Causal Tree </a:t>
            </a:r>
            <a:r>
              <a:rPr lang="en-US" sz="4400" i="1" u="sng" dirty="0">
                <a:solidFill>
                  <a:srgbClr val="FFFFFF"/>
                </a:solidFill>
              </a:rPr>
              <a:t>WITH ROOT CAUSES</a:t>
            </a:r>
            <a:endParaRPr lang="en-US" i="1" u="sng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67ADE34-A741-CE40-E295-D125F446AD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398718"/>
              </p:ext>
            </p:extLst>
          </p:nvPr>
        </p:nvGraphicFramePr>
        <p:xfrm>
          <a:off x="-21403" y="2275312"/>
          <a:ext cx="12336442" cy="425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44A1A-2593-8568-CA61-779D8A88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2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166DCA-A17E-4432-910F-7820C3018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4166DCA-A17E-4432-910F-7820C3018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26E392-1A64-4DD8-A802-F1AAD8CDB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926E392-1A64-4DD8-A802-F1AAD8CDB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DCFD1F-8EAE-47B6-9998-28AB08814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65DCFD1F-8EAE-47B6-9998-28AB08814B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99EF3D-AEE2-43AE-B8FE-16F8D6ED8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2F99EF3D-AEE2-43AE-B8FE-16F8D6ED8D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DEDFA3-91E4-415D-90A1-623415E32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82DEDFA3-91E4-415D-90A1-623415E32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26B266-32EE-4563-BADD-55DEB55A1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3726B266-32EE-4563-BADD-55DEB55A13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9C24B0-913B-40AE-8871-29A454050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19C24B0-913B-40AE-8871-29A4540501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B802CF-C0D6-43FF-8E37-232821B85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E3B802CF-C0D6-43FF-8E37-232821B85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E38EB9-8D53-4500-BB6D-149D82BCA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47E38EB9-8D53-4500-BB6D-149D82BCA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CF1D37-3B55-4E8F-89ED-3EBB8144F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2DCF1D37-3B55-4E8F-89ED-3EBB8144F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0F56D-1A95-42BD-A142-B395EFFED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9A0F56D-1A95-42BD-A142-B395EFFED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6A563B-885D-4A72-A4C8-887FECB38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F76A563B-885D-4A72-A4C8-887FECB38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C2EB45-5597-46A4-8BDC-F223EEFCE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E2C2EB45-5597-46A4-8BDC-F223EEFCE8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58C632-0014-4353-AE51-B674C988F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8B58C632-0014-4353-AE51-B674C988FA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548F6E-0783-49B5-904A-32E5479B3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40548F6E-0783-49B5-904A-32E5479B3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E3CF18-58B0-44F0-9BDB-46D6FD500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22E3CF18-58B0-44F0-9BDB-46D6FD500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C2CEA9-524E-413F-A992-BDDC9F0F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5EC2CEA9-524E-413F-A992-BDDC9F0FE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A74DC7-204F-412E-A01C-147340524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A9A74DC7-204F-412E-A01C-147340524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E0AB21-8EB7-4470-A2C0-05BCCB3C8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E8E0AB21-8EB7-4470-A2C0-05BCCB3C8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BDBFB2-2B39-49DF-B547-BF74EDD54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">
                                            <p:graphicEl>
                                              <a:dgm id="{11BDBFB2-2B39-49DF-B547-BF74EDD544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AB636E-A0DF-4DB8-B0C9-2DDE1140E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D7AB636E-A0DF-4DB8-B0C9-2DDE1140E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D18ED7-6EF4-4CD9-9CBF-94619E904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CAD18ED7-6EF4-4CD9-9CBF-94619E904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99A953-D79F-4481-942C-B75B41AE1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2599A953-D79F-4481-942C-B75B41AE1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DA75-259B-2449-85C0-3F7FCD9A6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56" y="408076"/>
            <a:ext cx="10930486" cy="956321"/>
          </a:xfrm>
        </p:spPr>
        <p:txBody>
          <a:bodyPr/>
          <a:lstStyle/>
          <a:p>
            <a:r>
              <a:rPr lang="en-US" sz="3600" dirty="0"/>
              <a:t>Additional Root Causes With Culture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246EF-A2A5-3C90-8A27-A10BAB484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524676"/>
            <a:ext cx="10554574" cy="3636511"/>
          </a:xfrm>
        </p:spPr>
        <p:txBody>
          <a:bodyPr anchor="t">
            <a:normAutofit fontScale="85000" lnSpcReduction="20000"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FFFFFF"/>
                </a:solidFill>
              </a:rPr>
              <a:t>Procedures: </a:t>
            </a:r>
            <a:r>
              <a:rPr lang="en-US" sz="2400" dirty="0"/>
              <a:t>Practice of deviating from procedures without managing field changes</a:t>
            </a:r>
            <a:endParaRPr lang="en-US" sz="2400" b="1" dirty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FFFFFF"/>
                </a:solidFill>
              </a:rPr>
              <a:t>Stop work authority: </a:t>
            </a:r>
            <a:r>
              <a:rPr lang="en-US" sz="2400" dirty="0"/>
              <a:t>Practice of not pausing to reevaluate work when things go differently than expected</a:t>
            </a:r>
            <a:r>
              <a:rPr lang="en-US" sz="2400" b="1" dirty="0"/>
              <a:t>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FFFFFF"/>
                </a:solidFill>
              </a:rPr>
              <a:t>Procedures: </a:t>
            </a:r>
            <a:r>
              <a:rPr lang="en-US" sz="2400" dirty="0"/>
              <a:t>Operating procedure management system failed to ensure cautionary statements were adequate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FFFFFF"/>
                </a:solidFill>
              </a:rPr>
              <a:t>Training: </a:t>
            </a:r>
            <a:r>
              <a:rPr lang="en-US" sz="2400" dirty="0"/>
              <a:t>Required “Just-in-time” training prior to start-up not done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FFFFFF"/>
                </a:solidFill>
              </a:rPr>
              <a:t>Training: </a:t>
            </a:r>
            <a:r>
              <a:rPr lang="en-US" sz="2400" dirty="0"/>
              <a:t>Operator training did not address rationale for alarms that signaled potential catalyst release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FFFFFF"/>
                </a:solidFill>
              </a:rPr>
              <a:t>Training: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/>
              <a:t>Operator training did not address instrument failure modes, troubleshooting, and when to call instrument technician </a:t>
            </a:r>
          </a:p>
          <a:p>
            <a:pPr>
              <a:buClr>
                <a:schemeClr val="tx1"/>
              </a:buClr>
            </a:pP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3A7D0-0AC5-7572-52EF-5812925E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65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3050-4AB6-7C60-3226-8D5550FA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6896"/>
            <a:ext cx="10571998" cy="1427621"/>
          </a:xfrm>
        </p:spPr>
        <p:txBody>
          <a:bodyPr>
            <a:normAutofit/>
          </a:bodyPr>
          <a:lstStyle/>
          <a:p>
            <a:r>
              <a:rPr lang="en-US" dirty="0"/>
              <a:t>Contributing Factors</a:t>
            </a:r>
            <a:br>
              <a:rPr lang="en-US" dirty="0"/>
            </a:br>
            <a:r>
              <a:rPr lang="en-US" sz="2400" b="1" cap="none" dirty="0">
                <a:latin typeface="+mn-lt"/>
              </a:rPr>
              <a:t>May have contributed to incident but were not strictly root causes</a:t>
            </a:r>
            <a:endParaRPr lang="en-US" b="1" cap="none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B3910-060A-7C7E-FB91-DC49534F2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79377"/>
            <a:ext cx="10554574" cy="3636511"/>
          </a:xfrm>
        </p:spPr>
        <p:txBody>
          <a:bodyPr anchor="t">
            <a:noAutofit/>
          </a:bodyPr>
          <a:lstStyle/>
          <a:p>
            <a:pPr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Distractions that occupied operators’ attention, potentially slowing or delaying manual adjustments to stripper slide valve:</a:t>
            </a:r>
          </a:p>
          <a:p>
            <a:pPr marL="734446" lvl="1" indent="-457200"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E.g., directive to not flare and not to draw additional propane</a:t>
            </a:r>
          </a:p>
          <a:p>
            <a:pPr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Engineering designs not present in PBF Martinez but common to other refineries’ catalytic cracking units that may have helped avoid incident:</a:t>
            </a:r>
          </a:p>
          <a:p>
            <a:pPr marL="620146" lvl="1" indent="-342900"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Advanced control of Reactor - Regenerator differential pressure</a:t>
            </a:r>
          </a:p>
          <a:p>
            <a:pPr marL="620146" lvl="1" indent="-342900"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Direct measurement of feed flowing into Reactor (during feed reintroduction)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B82C5-D177-1FFB-B434-308A0AA3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76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E455E-9B19-7116-C3F5-B751BB4DD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071219"/>
          </a:xfrm>
        </p:spPr>
        <p:txBody>
          <a:bodyPr>
            <a:normAutofit fontScale="90000"/>
          </a:bodyPr>
          <a:lstStyle/>
          <a:p>
            <a:r>
              <a:rPr lang="en-US" dirty="0"/>
              <a:t>Pros and Cons:</a:t>
            </a:r>
            <a:br>
              <a:rPr lang="en-US" dirty="0"/>
            </a:br>
            <a:r>
              <a:rPr lang="en-US" sz="2200" b="1" cap="none" dirty="0">
                <a:latin typeface="+mn-lt"/>
              </a:rPr>
              <a:t>What if PBF Martinez had used a wet scrubber instead of an electrostatic precipitator for final treatment of catalytic cracking unit emissions?</a:t>
            </a:r>
            <a:endParaRPr lang="en-US" b="1" cap="none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5893CE-632F-9AB4-085C-4AF773BEF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468" y="2222287"/>
            <a:ext cx="5239018" cy="3636511"/>
          </a:xfrm>
        </p:spPr>
        <p:txBody>
          <a:bodyPr anchor="t">
            <a:normAutofit fontScale="85000" lnSpcReduction="20000"/>
          </a:bodyPr>
          <a:lstStyle/>
          <a:p>
            <a:pPr marL="0" indent="0" algn="l">
              <a:buClr>
                <a:srgbClr val="FFFFFF"/>
              </a:buClr>
              <a:buNone/>
            </a:pPr>
            <a:r>
              <a:rPr lang="en-US" sz="2000" b="1" dirty="0">
                <a:solidFill>
                  <a:srgbClr val="FFFFFF"/>
                </a:solidFill>
              </a:rPr>
              <a:t>Cons:</a:t>
            </a:r>
          </a:p>
          <a:p>
            <a:pPr algn="l"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After the early phase of catalyst release, solids removal capability in the water recycle loop would have been quickly exceeded </a:t>
            </a:r>
          </a:p>
          <a:p>
            <a:pPr marL="562996" lvl="1" indent="-285750" algn="l"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Would likely have caused a wet gas scrubber to shut down before release was over</a:t>
            </a:r>
          </a:p>
          <a:p>
            <a:pPr marL="562996" lvl="1" indent="-285750" algn="l"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Total catalyst release would have been reduced only somewhat</a:t>
            </a:r>
          </a:p>
          <a:p>
            <a:pPr algn="l"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During normal operation, hot air flowing through scrubber evaporates water</a:t>
            </a:r>
          </a:p>
          <a:p>
            <a:pPr marL="562996" lvl="1" indent="-285750" algn="l"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A large consumer of water</a:t>
            </a:r>
          </a:p>
          <a:p>
            <a:pPr marL="562996" lvl="1" indent="-285750" algn="l"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Discharge additional moisture to atmosphere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DDE84-5826-F3EC-24BE-C0694B7E1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312B7-7BF7-2A82-A96D-71BADEDF7E9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1336" y="2222287"/>
            <a:ext cx="6219378" cy="2022688"/>
          </a:xfrm>
        </p:spPr>
        <p:txBody>
          <a:bodyPr anchor="t">
            <a:normAutofit fontScale="85000" lnSpcReduction="20000"/>
          </a:bodyPr>
          <a:lstStyle/>
          <a:p>
            <a:pPr marL="0" indent="0" algn="l">
              <a:buClr>
                <a:srgbClr val="FFFFFF"/>
              </a:buClr>
              <a:buNone/>
            </a:pPr>
            <a:r>
              <a:rPr lang="en-US" sz="2000" b="1" dirty="0">
                <a:solidFill>
                  <a:srgbClr val="FFFFFF"/>
                </a:solidFill>
              </a:rPr>
              <a:t>Pros:</a:t>
            </a:r>
          </a:p>
          <a:p>
            <a:pPr algn="l"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</a:rPr>
              <a:t>Would have been able to remain operating during catalytic cracker shutdown and restart</a:t>
            </a:r>
          </a:p>
          <a:p>
            <a:pPr marL="562996" lvl="1" indent="-285750" algn="l"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</a:rPr>
              <a:t>Opacity exceedance between 11/21 and 11/23 would likely have been avoided</a:t>
            </a:r>
          </a:p>
          <a:p>
            <a:pPr algn="l"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</a:rPr>
              <a:t>In the early phase of the catalyst release on 11/24, would have prevented some of the release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B03D69-04EE-AF53-B7FF-D2A78A71A9EC}"/>
              </a:ext>
            </a:extLst>
          </p:cNvPr>
          <p:cNvSpPr/>
          <p:nvPr/>
        </p:nvSpPr>
        <p:spPr>
          <a:xfrm>
            <a:off x="94124" y="4436534"/>
            <a:ext cx="6326590" cy="18688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Conclusion: While use of a wet gas scrubber would probably have prevented the high opacity condition before the incident, it would not have reduced the incident severity significantly. Therefore, this was neither a root cause nor a contributing factor in this incident. </a:t>
            </a:r>
          </a:p>
        </p:txBody>
      </p:sp>
    </p:spTree>
    <p:extLst>
      <p:ext uri="{BB962C8B-B14F-4D97-AF65-F5344CB8AC3E}">
        <p14:creationId xmlns:p14="http://schemas.microsoft.com/office/powerpoint/2010/main" val="151341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17C6-E131-C42D-878D-FB94107D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From This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F246-F788-DFE5-2416-F9845F103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524676"/>
            <a:ext cx="10554574" cy="3636511"/>
          </a:xfrm>
        </p:spPr>
        <p:txBody>
          <a:bodyPr anchor="t">
            <a:normAutofit fontScale="92500"/>
          </a:bodyPr>
          <a:lstStyle/>
          <a:p>
            <a:pPr marL="457200" indent="-457200">
              <a:buClr>
                <a:srgbClr val="FFFFFF"/>
              </a:buClr>
              <a:buFont typeface="+mj-lt"/>
              <a:buAutoNum type="arabicPeriod"/>
            </a:pPr>
            <a:r>
              <a:rPr lang="en-US" sz="2100" b="1" dirty="0">
                <a:solidFill>
                  <a:srgbClr val="FFFFFF"/>
                </a:solidFill>
              </a:rPr>
              <a:t>Root Cause: </a:t>
            </a:r>
            <a:r>
              <a:rPr lang="en-US" sz="2100" dirty="0">
                <a:solidFill>
                  <a:srgbClr val="FFFFFF"/>
                </a:solidFill>
              </a:rPr>
              <a:t>Inadequate process hazard analysis guidance re: catalyst release</a:t>
            </a:r>
          </a:p>
          <a:p>
            <a:pPr marL="781200" lvl="1" indent="-457200">
              <a:buClr>
                <a:srgbClr val="FFFFFF"/>
              </a:buClr>
              <a:buFont typeface="+mj-lt"/>
              <a:buAutoNum type="alphaLcParenR"/>
            </a:pPr>
            <a:r>
              <a:rPr lang="en-US" sz="2100" dirty="0">
                <a:solidFill>
                  <a:srgbClr val="FFFFFF"/>
                </a:solidFill>
              </a:rPr>
              <a:t>Clarify corporate guidance regarding environmental catalyst releases</a:t>
            </a:r>
          </a:p>
          <a:p>
            <a:pPr marL="781200" lvl="1" indent="-457200">
              <a:buClr>
                <a:srgbClr val="FFFFFF"/>
              </a:buClr>
              <a:buFont typeface="+mj-lt"/>
              <a:buAutoNum type="alphaLcParenR"/>
            </a:pPr>
            <a:r>
              <a:rPr lang="en-US" sz="2100" dirty="0">
                <a:solidFill>
                  <a:srgbClr val="FFFFFF"/>
                </a:solidFill>
              </a:rPr>
              <a:t>Review relevant refinery process hazard analyses for similar scenarios where environmental release scenarios may be underestimated</a:t>
            </a:r>
          </a:p>
          <a:p>
            <a:pPr marL="457200" indent="-457200">
              <a:buClr>
                <a:srgbClr val="FFFFFF"/>
              </a:buClr>
              <a:buFont typeface="+mj-lt"/>
              <a:buAutoNum type="arabicPeriod"/>
            </a:pPr>
            <a:r>
              <a:rPr lang="en-US" sz="2100" b="1" dirty="0">
                <a:solidFill>
                  <a:srgbClr val="FFFFFF"/>
                </a:solidFill>
              </a:rPr>
              <a:t>Root Cause: </a:t>
            </a:r>
            <a:r>
              <a:rPr lang="en-US" sz="2100" dirty="0">
                <a:solidFill>
                  <a:srgbClr val="FFFFFF"/>
                </a:solidFill>
              </a:rPr>
              <a:t>Practice of deviating from procedures without managing field changes</a:t>
            </a:r>
          </a:p>
          <a:p>
            <a:pPr marL="781200" lvl="1" indent="-457200">
              <a:buClr>
                <a:srgbClr val="FFFFFF"/>
              </a:buClr>
              <a:buFont typeface="+mj-lt"/>
              <a:buAutoNum type="alphaLcParenR"/>
            </a:pPr>
            <a:r>
              <a:rPr lang="en-US" sz="2100" dirty="0">
                <a:solidFill>
                  <a:srgbClr val="FFFFFF"/>
                </a:solidFill>
              </a:rPr>
              <a:t>Review and revise site procedures for managing field changes to ensure means for promptly reviewing and approving field changes are addressed; affected personnel are trained on this procedure; that metrics allowing management oversight are provided</a:t>
            </a:r>
          </a:p>
          <a:p>
            <a:pPr marL="457200" indent="-457200">
              <a:buClr>
                <a:srgbClr val="FFFFFF"/>
              </a:buClr>
              <a:buFont typeface="+mj-lt"/>
              <a:buAutoNum type="arabicPeriod"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7996E-B5F8-DBA0-0E21-604BDD5C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1A68D4-BDC5-2685-9FC9-9FC3D308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</p:spPr>
        <p:txBody>
          <a:bodyPr anchor="t">
            <a:normAutofit/>
          </a:bodyPr>
          <a:lstStyle/>
          <a:p>
            <a:r>
              <a:rPr lang="en-US" dirty="0"/>
              <a:t>Our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C4D70-D7D8-BB0F-665A-9FC8069D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3DFB782E-0817-4F4A-518A-CF2522F5B8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299612"/>
              </p:ext>
            </p:extLst>
          </p:nvPr>
        </p:nvGraphicFramePr>
        <p:xfrm>
          <a:off x="5466523" y="318782"/>
          <a:ext cx="5906328" cy="590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2816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17C6-E131-C42D-878D-FB94107D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13832"/>
          </a:xfrm>
        </p:spPr>
        <p:txBody>
          <a:bodyPr/>
          <a:lstStyle/>
          <a:p>
            <a:r>
              <a:rPr lang="en-US" dirty="0"/>
              <a:t>Recommendations From This Investigation</a:t>
            </a:r>
            <a:br>
              <a:rPr lang="en-US" dirty="0"/>
            </a:br>
            <a:r>
              <a:rPr lang="en-US" dirty="0"/>
              <a:t>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F246-F788-DFE5-2416-F9845F103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40400"/>
            <a:ext cx="10554574" cy="3636511"/>
          </a:xfrm>
        </p:spPr>
        <p:txBody>
          <a:bodyPr anchor="t">
            <a:normAutofit fontScale="85000" lnSpcReduction="20000"/>
          </a:bodyPr>
          <a:lstStyle/>
          <a:p>
            <a:pPr marL="457200" indent="-457200">
              <a:buClr>
                <a:srgbClr val="FFFFFF"/>
              </a:buClr>
              <a:buFont typeface="+mj-lt"/>
              <a:buAutoNum type="arabicPeriod"/>
            </a:pPr>
            <a:r>
              <a:rPr lang="en-US" sz="2100" b="1" dirty="0">
                <a:solidFill>
                  <a:srgbClr val="FFFFFF"/>
                </a:solidFill>
              </a:rPr>
              <a:t>Root Cause: </a:t>
            </a:r>
            <a:r>
              <a:rPr lang="en-US" sz="2100" dirty="0">
                <a:solidFill>
                  <a:srgbClr val="FFFFFF"/>
                </a:solidFill>
              </a:rPr>
              <a:t>Practice of not pausing to reevaluate work when things go differently than expected (stop work authority)</a:t>
            </a:r>
          </a:p>
          <a:p>
            <a:pPr marL="781200" lvl="1" indent="-457200">
              <a:buClr>
                <a:srgbClr val="FFFFFF"/>
              </a:buClr>
              <a:buFont typeface="+mj-lt"/>
              <a:buAutoNum type="alphaLcParenR"/>
            </a:pPr>
            <a:r>
              <a:rPr lang="en-US" sz="2100" dirty="0">
                <a:solidFill>
                  <a:srgbClr val="FFFFFF"/>
                </a:solidFill>
              </a:rPr>
              <a:t>Add consideration of situational factors to pre-startup safety review instructions in refinery procedures involving start-up</a:t>
            </a:r>
          </a:p>
          <a:p>
            <a:pPr marL="781200" lvl="1" indent="-457200">
              <a:buClr>
                <a:srgbClr val="FFFFFF"/>
              </a:buClr>
              <a:buFont typeface="+mj-lt"/>
              <a:buAutoNum type="alphaLcParenR"/>
            </a:pPr>
            <a:r>
              <a:rPr lang="en-US" sz="2100" dirty="0">
                <a:solidFill>
                  <a:srgbClr val="FFFFFF"/>
                </a:solidFill>
              </a:rPr>
              <a:t>Update stop-work policy/program and associated training to include evaluation of complex situations in non-routine work</a:t>
            </a:r>
          </a:p>
          <a:p>
            <a:pPr marL="457200" indent="-457200">
              <a:buClr>
                <a:srgbClr val="FFFFFF"/>
              </a:buClr>
              <a:buFont typeface="+mj-lt"/>
              <a:buAutoNum type="arabicPeriod"/>
            </a:pPr>
            <a:r>
              <a:rPr lang="en-US" sz="2100" b="1" dirty="0">
                <a:solidFill>
                  <a:srgbClr val="FFFFFF"/>
                </a:solidFill>
              </a:rPr>
              <a:t>Root Cause: </a:t>
            </a:r>
            <a:r>
              <a:rPr lang="en-US" sz="2100" dirty="0">
                <a:solidFill>
                  <a:srgbClr val="FFFFFF"/>
                </a:solidFill>
              </a:rPr>
              <a:t>Operating procedure management system failed to ensure cautionary statements were adequate</a:t>
            </a:r>
          </a:p>
          <a:p>
            <a:pPr marL="781200" lvl="1" indent="-457200">
              <a:buClr>
                <a:srgbClr val="FFFFFF"/>
              </a:buClr>
              <a:buFont typeface="+mj-lt"/>
              <a:buAutoNum type="alphaLcParenR"/>
            </a:pPr>
            <a:r>
              <a:rPr lang="en-US" sz="2100" dirty="0">
                <a:solidFill>
                  <a:srgbClr val="FFFFFF"/>
                </a:solidFill>
              </a:rPr>
              <a:t>In procedure development system, revise procedure development checklist to ensure that cautionary statements are included when appropriate</a:t>
            </a:r>
          </a:p>
          <a:p>
            <a:pPr marL="781200" lvl="1" indent="-457200">
              <a:buClr>
                <a:srgbClr val="FFFFFF"/>
              </a:buClr>
              <a:buFont typeface="+mj-lt"/>
              <a:buAutoNum type="alphaLcParenR"/>
            </a:pPr>
            <a:r>
              <a:rPr lang="en-US" sz="2100" dirty="0">
                <a:solidFill>
                  <a:srgbClr val="FFFFFF"/>
                </a:solidFill>
              </a:rPr>
              <a:t>Update catalyst cracking procedure 1110 to include a caution statement explaining rationale for ensuring Stripper Slide Valve is in automatic before reintroducing feed to the Reactor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7996E-B5F8-DBA0-0E21-604BDD5C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0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17C6-E131-C42D-878D-FB94107D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From This Investigation</a:t>
            </a:r>
            <a:br>
              <a:rPr lang="en-US" dirty="0"/>
            </a:br>
            <a:r>
              <a:rPr lang="en-US" dirty="0"/>
              <a:t>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F246-F788-DFE5-2416-F9845F103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524676"/>
            <a:ext cx="10554574" cy="3636511"/>
          </a:xfrm>
        </p:spPr>
        <p:txBody>
          <a:bodyPr anchor="t">
            <a:normAutofit lnSpcReduction="10000"/>
          </a:bodyPr>
          <a:lstStyle/>
          <a:p>
            <a:pPr marL="457200" indent="-457200">
              <a:buClr>
                <a:srgbClr val="FFFFFF"/>
              </a:buClr>
              <a:buFont typeface="+mj-lt"/>
              <a:buAutoNum type="arabicPeriod"/>
            </a:pPr>
            <a:r>
              <a:rPr lang="en-US" sz="2100" b="1" dirty="0">
                <a:solidFill>
                  <a:srgbClr val="FFFFFF"/>
                </a:solidFill>
              </a:rPr>
              <a:t>Root Cause: </a:t>
            </a:r>
            <a:r>
              <a:rPr lang="en-US" sz="2100" dirty="0">
                <a:solidFill>
                  <a:srgbClr val="FFFFFF"/>
                </a:solidFill>
              </a:rPr>
              <a:t>Required “Just-in-time” training prior to start-up not done</a:t>
            </a:r>
          </a:p>
          <a:p>
            <a:pPr marL="781200" lvl="1" indent="-457200">
              <a:buClr>
                <a:srgbClr val="FFFFFF"/>
              </a:buClr>
              <a:buFont typeface="+mj-lt"/>
              <a:buAutoNum type="alphaLcParenR"/>
            </a:pPr>
            <a:r>
              <a:rPr lang="en-US" sz="2100" dirty="0">
                <a:solidFill>
                  <a:srgbClr val="FFFFFF"/>
                </a:solidFill>
              </a:rPr>
              <a:t>Modify training management system to ensure that “just-in-time” training for catalytic cracker procedure CCU-1110 and other relevant procedures is conducted as prescribed in catalytic cracker console operator training workbook</a:t>
            </a:r>
          </a:p>
          <a:p>
            <a:pPr marL="457200" indent="-457200">
              <a:buClr>
                <a:srgbClr val="FFFFFF"/>
              </a:buClr>
              <a:buFont typeface="+mj-lt"/>
              <a:buAutoNum type="arabicPeriod"/>
            </a:pPr>
            <a:r>
              <a:rPr lang="en-US" sz="2100" b="1" dirty="0">
                <a:solidFill>
                  <a:srgbClr val="FFFFFF"/>
                </a:solidFill>
              </a:rPr>
              <a:t>Root Cause: </a:t>
            </a:r>
            <a:r>
              <a:rPr lang="en-US" sz="2100" dirty="0">
                <a:solidFill>
                  <a:srgbClr val="FFFFFF"/>
                </a:solidFill>
              </a:rPr>
              <a:t>Operator training did not address rationale for alarms that signaled potential catalyst release</a:t>
            </a:r>
          </a:p>
          <a:p>
            <a:pPr marL="781200" lvl="1" indent="-457200">
              <a:buClr>
                <a:srgbClr val="FFFFFF"/>
              </a:buClr>
              <a:buFont typeface="+mj-lt"/>
              <a:buAutoNum type="alphaLcParenR"/>
            </a:pPr>
            <a:r>
              <a:rPr lang="en-US" sz="2100" dirty="0">
                <a:solidFill>
                  <a:srgbClr val="FFFFFF"/>
                </a:solidFill>
              </a:rPr>
              <a:t>Develop or update criteria for operator training and conduct review of training materials to ensure the basis for all alarms used as safeguards are included in training materials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7996E-B5F8-DBA0-0E21-604BDD5C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09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17C6-E131-C42D-878D-FB94107D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From This Investigation</a:t>
            </a:r>
            <a:br>
              <a:rPr lang="en-US" dirty="0"/>
            </a:br>
            <a:r>
              <a:rPr lang="en-US" dirty="0"/>
              <a:t>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F246-F788-DFE5-2416-F9845F103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465567"/>
            <a:ext cx="10841985" cy="3636511"/>
          </a:xfrm>
        </p:spPr>
        <p:txBody>
          <a:bodyPr anchor="t">
            <a:normAutofit fontScale="92500" lnSpcReduction="10000"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100" b="1" dirty="0">
                <a:solidFill>
                  <a:srgbClr val="FFFFFF"/>
                </a:solidFill>
              </a:rPr>
              <a:t>Root Cause: </a:t>
            </a:r>
            <a:r>
              <a:rPr lang="en-US" sz="2100" dirty="0">
                <a:solidFill>
                  <a:srgbClr val="FFFFFF"/>
                </a:solidFill>
              </a:rPr>
              <a:t>Operator training did not address instrument failure modes, troubleshooting, and when to call instrument technician</a:t>
            </a:r>
          </a:p>
          <a:p>
            <a:pPr marL="781200" lvl="1" indent="-457200">
              <a:buClr>
                <a:schemeClr val="tx1"/>
              </a:buClr>
              <a:buFont typeface="+mj-lt"/>
              <a:buAutoNum type="alphaLcParenR"/>
            </a:pPr>
            <a:r>
              <a:rPr lang="en-US" sz="2100" dirty="0">
                <a:solidFill>
                  <a:srgbClr val="FFFFFF"/>
                </a:solidFill>
              </a:rPr>
              <a:t>Standardize approach for response to malfunctioning instrumentation and educate affected personnel. Address failure modes of instruments, when to ask for instrument technician. Reference refinery program for bypassing safety devices.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100" b="1" dirty="0">
                <a:solidFill>
                  <a:srgbClr val="FFFFFF"/>
                </a:solidFill>
              </a:rPr>
              <a:t>Root Cause: </a:t>
            </a:r>
            <a:r>
              <a:rPr lang="fr-FR" sz="2100" dirty="0">
                <a:solidFill>
                  <a:srgbClr val="FFFFFF"/>
                </a:solidFill>
              </a:rPr>
              <a:t>Gap in site fatigue management system</a:t>
            </a:r>
            <a:endParaRPr lang="en-US" sz="2100" dirty="0">
              <a:solidFill>
                <a:srgbClr val="FFFFFF"/>
              </a:solidFill>
            </a:endParaRPr>
          </a:p>
          <a:p>
            <a:pPr marL="781200" lvl="1" indent="-457200">
              <a:buClr>
                <a:schemeClr val="tx1"/>
              </a:buClr>
              <a:buFont typeface="+mj-lt"/>
              <a:buAutoNum type="alphaLcParenR"/>
            </a:pPr>
            <a:r>
              <a:rPr lang="en-US" sz="2100" dirty="0">
                <a:solidFill>
                  <a:srgbClr val="FFFFFF"/>
                </a:solidFill>
              </a:rPr>
              <a:t>Modify fatigue policy to include both all hourly and all salaried personnel performing safety-sensitive activities</a:t>
            </a:r>
          </a:p>
          <a:p>
            <a:pPr marL="781200" lvl="1" indent="-457200">
              <a:buClr>
                <a:schemeClr val="tx1"/>
              </a:buClr>
              <a:buFont typeface="+mj-lt"/>
              <a:buAutoNum type="alphaLcParenR"/>
            </a:pPr>
            <a:r>
              <a:rPr lang="en-US" sz="2100" dirty="0">
                <a:solidFill>
                  <a:srgbClr val="FFFFFF"/>
                </a:solidFill>
              </a:rPr>
              <a:t>Educate affected individuals who weren’t previously covered by the policy</a:t>
            </a:r>
          </a:p>
          <a:p>
            <a:pPr marL="781200" lvl="1" indent="-457200">
              <a:buClr>
                <a:schemeClr val="tx1"/>
              </a:buClr>
              <a:buFont typeface="+mj-lt"/>
              <a:buAutoNum type="alphaLcParenR"/>
            </a:pPr>
            <a:r>
              <a:rPr lang="en-US" sz="2100" dirty="0">
                <a:solidFill>
                  <a:srgbClr val="FFFFFF"/>
                </a:solidFill>
              </a:rPr>
              <a:t>Provide refinery leadership oversight of fatigue policy, supported by relevant metrics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7996E-B5F8-DBA0-0E21-604BDD5C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08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17C6-E131-C42D-878D-FB94107D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From This Investigation</a:t>
            </a:r>
            <a:br>
              <a:rPr lang="en-US" dirty="0"/>
            </a:br>
            <a:r>
              <a:rPr lang="en-US" dirty="0"/>
              <a:t>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F246-F788-DFE5-2416-F9845F103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64" y="2650125"/>
            <a:ext cx="10939244" cy="3636511"/>
          </a:xfrm>
        </p:spPr>
        <p:txBody>
          <a:bodyPr anchor="t">
            <a:normAutofit fontScale="92500"/>
          </a:bodyPr>
          <a:lstStyle/>
          <a:p>
            <a:pPr marL="457200" indent="-457200">
              <a:buClr>
                <a:srgbClr val="FFFFFF"/>
              </a:buClr>
              <a:buFont typeface="+mj-lt"/>
              <a:buAutoNum type="arabicPeriod"/>
            </a:pPr>
            <a:r>
              <a:rPr lang="en-US" sz="2100" b="1" dirty="0">
                <a:solidFill>
                  <a:srgbClr val="FFFFFF"/>
                </a:solidFill>
              </a:rPr>
              <a:t>Contributing Cause: </a:t>
            </a:r>
            <a:r>
              <a:rPr lang="en-US" sz="2100" dirty="0">
                <a:solidFill>
                  <a:srgbClr val="FFFFFF"/>
                </a:solidFill>
              </a:rPr>
              <a:t>Personnel had difficulty managing the differential pressure between the Reactor and the Regenerator during Catalyst Cracking Unit startup</a:t>
            </a:r>
          </a:p>
          <a:p>
            <a:pPr marL="781200" lvl="1" indent="-457200">
              <a:buClr>
                <a:srgbClr val="FFFFFF"/>
              </a:buClr>
              <a:buFont typeface="+mj-lt"/>
              <a:buAutoNum type="alphaLcParenR"/>
            </a:pPr>
            <a:r>
              <a:rPr lang="en-US" sz="2100" dirty="0">
                <a:solidFill>
                  <a:srgbClr val="FFFFFF"/>
                </a:solidFill>
              </a:rPr>
              <a:t>Consider upgrading the control scheme of Reactor/Regenerator differential pressure to Cascade control of Regenerator pressure setpoint (based on Reactor pressure)</a:t>
            </a:r>
          </a:p>
          <a:p>
            <a:pPr marL="457200" indent="-457200">
              <a:buClr>
                <a:srgbClr val="FFFFFF"/>
              </a:buClr>
              <a:buFont typeface="+mj-lt"/>
              <a:buAutoNum type="arabicPeriod"/>
            </a:pPr>
            <a:r>
              <a:rPr lang="en-US" sz="2100" b="1" dirty="0">
                <a:solidFill>
                  <a:srgbClr val="FFFFFF"/>
                </a:solidFill>
              </a:rPr>
              <a:t>Contributing Cause: </a:t>
            </a:r>
            <a:r>
              <a:rPr lang="en-US" sz="2100" dirty="0">
                <a:solidFill>
                  <a:srgbClr val="FFFFFF"/>
                </a:solidFill>
              </a:rPr>
              <a:t>Lack of flow indication of feed to the Reactor increased the difficulty of managing the reactor pressure/wet gas compressor suction pressure and stripper slide valve differential pressure</a:t>
            </a:r>
          </a:p>
          <a:p>
            <a:pPr marL="781200" lvl="1" indent="-457200">
              <a:buClr>
                <a:srgbClr val="FFFFFF"/>
              </a:buClr>
              <a:buFont typeface="+mj-lt"/>
              <a:buAutoNum type="alphaLcParenR"/>
            </a:pPr>
            <a:r>
              <a:rPr lang="en-US" sz="2100" dirty="0">
                <a:solidFill>
                  <a:srgbClr val="FFFFFF"/>
                </a:solidFill>
              </a:rPr>
              <a:t>Consider adding a flow meter to inform operators of actual feed flow rate to Reactor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7996E-B5F8-DBA0-0E21-604BDD5C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81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7A67-7DED-F192-B80A-3AC3C094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72621"/>
            <a:ext cx="10571998" cy="851504"/>
          </a:xfrm>
        </p:spPr>
        <p:txBody>
          <a:bodyPr>
            <a:noAutofit/>
          </a:bodyPr>
          <a:lstStyle/>
          <a:p>
            <a:r>
              <a:rPr lang="en-US" sz="3200" dirty="0"/>
              <a:t>Evaluation of PBF Martinez Public Investigation Report: </a:t>
            </a:r>
            <a:r>
              <a:rPr lang="en-US" sz="3200" b="1" cap="none" dirty="0">
                <a:latin typeface="+mn-lt"/>
              </a:rPr>
              <a:t>Causes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492067A-19D9-48EE-54E5-49CEB949D5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30473"/>
              </p:ext>
            </p:extLst>
          </p:nvPr>
        </p:nvGraphicFramePr>
        <p:xfrm>
          <a:off x="1033243" y="1577723"/>
          <a:ext cx="10125512" cy="491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845">
                  <a:extLst>
                    <a:ext uri="{9D8B030D-6E8A-4147-A177-3AD203B41FA5}">
                      <a16:colId xmlns:a16="http://schemas.microsoft.com/office/drawing/2014/main" val="2974126617"/>
                    </a:ext>
                  </a:extLst>
                </a:gridCol>
                <a:gridCol w="3357786">
                  <a:extLst>
                    <a:ext uri="{9D8B030D-6E8A-4147-A177-3AD203B41FA5}">
                      <a16:colId xmlns:a16="http://schemas.microsoft.com/office/drawing/2014/main" val="1221756324"/>
                    </a:ext>
                  </a:extLst>
                </a:gridCol>
                <a:gridCol w="5427881">
                  <a:extLst>
                    <a:ext uri="{9D8B030D-6E8A-4147-A177-3AD203B41FA5}">
                      <a16:colId xmlns:a16="http://schemas.microsoft.com/office/drawing/2014/main" val="3469110243"/>
                    </a:ext>
                  </a:extLst>
                </a:gridCol>
              </a:tblGrid>
              <a:tr h="573122">
                <a:tc>
                  <a:txBody>
                    <a:bodyPr/>
                    <a:lstStyle/>
                    <a:p>
                      <a:r>
                        <a:rPr lang="en-US" sz="1500" dirty="0"/>
                        <a:t>Cause</a:t>
                      </a:r>
                    </a:p>
                  </a:txBody>
                  <a:tcPr marL="81651" marR="81651" marT="40825" marB="40825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Summary of PBF Martinez finding</a:t>
                      </a:r>
                    </a:p>
                  </a:txBody>
                  <a:tcPr marL="81651" marR="81651" marT="40825" marB="40825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Comparison to this independent investigation</a:t>
                      </a:r>
                    </a:p>
                  </a:txBody>
                  <a:tcPr marL="81651" marR="81651" marT="40825" marB="40825"/>
                </a:tc>
                <a:extLst>
                  <a:ext uri="{0D108BD9-81ED-4DB2-BD59-A6C34878D82A}">
                    <a16:rowId xmlns:a16="http://schemas.microsoft.com/office/drawing/2014/main" val="103775486"/>
                  </a:ext>
                </a:extLst>
              </a:tr>
              <a:tr h="818858">
                <a:tc>
                  <a:txBody>
                    <a:bodyPr/>
                    <a:lstStyle/>
                    <a:p>
                      <a:r>
                        <a:rPr lang="en-US" sz="1500" dirty="0"/>
                        <a:t>Root cause 1</a:t>
                      </a:r>
                    </a:p>
                  </a:txBody>
                  <a:tcPr marL="81651" marR="81651" marT="40825" marB="40825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Inadequate manual adjustment of Regenerator pressure control</a:t>
                      </a:r>
                    </a:p>
                  </a:txBody>
                  <a:tcPr marL="81651" marR="81651" marT="40825" marB="40825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 contributing factor but not a root cause</a:t>
                      </a:r>
                    </a:p>
                  </a:txBody>
                  <a:tcPr marL="81651" marR="81651" marT="40825" marB="40825"/>
                </a:tc>
                <a:extLst>
                  <a:ext uri="{0D108BD9-81ED-4DB2-BD59-A6C34878D82A}">
                    <a16:rowId xmlns:a16="http://schemas.microsoft.com/office/drawing/2014/main" val="812231345"/>
                  </a:ext>
                </a:extLst>
              </a:tr>
              <a:tr h="818858">
                <a:tc>
                  <a:txBody>
                    <a:bodyPr/>
                    <a:lstStyle/>
                    <a:p>
                      <a:r>
                        <a:rPr lang="en-US" sz="1500" dirty="0"/>
                        <a:t>Root cause 2</a:t>
                      </a:r>
                    </a:p>
                  </a:txBody>
                  <a:tcPr marL="81651" marR="81651" marT="40825" marB="40825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Inadequate manual adjustment of Stripper slide valve</a:t>
                      </a:r>
                    </a:p>
                  </a:txBody>
                  <a:tcPr marL="81651" marR="81651" marT="40825" marB="40825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This root cause blames the worker. This investigation found six procedure/training-related root causes</a:t>
                      </a:r>
                    </a:p>
                  </a:txBody>
                  <a:tcPr marL="81651" marR="81651" marT="40825" marB="40825"/>
                </a:tc>
                <a:extLst>
                  <a:ext uri="{0D108BD9-81ED-4DB2-BD59-A6C34878D82A}">
                    <a16:rowId xmlns:a16="http://schemas.microsoft.com/office/drawing/2014/main" val="1916193697"/>
                  </a:ext>
                </a:extLst>
              </a:tr>
              <a:tr h="818858">
                <a:tc>
                  <a:txBody>
                    <a:bodyPr/>
                    <a:lstStyle/>
                    <a:p>
                      <a:r>
                        <a:rPr lang="en-US" sz="1500" dirty="0"/>
                        <a:t>Contributing factor</a:t>
                      </a:r>
                    </a:p>
                  </a:txBody>
                  <a:tcPr marL="81651" marR="81651" marT="40825" marB="40825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Curtailment of propane to the Wet Gas Compressor</a:t>
                      </a:r>
                    </a:p>
                  </a:txBody>
                  <a:tcPr marL="81651" marR="81651" marT="40825" marB="40825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This was an added distraction to operators, and therefore a contributing cause, but Wet Gas Compressor did not require additional propane</a:t>
                      </a:r>
                    </a:p>
                  </a:txBody>
                  <a:tcPr marL="81651" marR="81651" marT="40825" marB="40825"/>
                </a:tc>
                <a:extLst>
                  <a:ext uri="{0D108BD9-81ED-4DB2-BD59-A6C34878D82A}">
                    <a16:rowId xmlns:a16="http://schemas.microsoft.com/office/drawing/2014/main" val="512795064"/>
                  </a:ext>
                </a:extLst>
              </a:tr>
              <a:tr h="1064594">
                <a:tc>
                  <a:txBody>
                    <a:bodyPr/>
                    <a:lstStyle/>
                    <a:p>
                      <a:r>
                        <a:rPr lang="en-US" sz="1500" dirty="0"/>
                        <a:t>Human factor 1</a:t>
                      </a:r>
                    </a:p>
                  </a:txBody>
                  <a:tcPr marL="81651" marR="81651" marT="40825" marB="40825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Deviation from fatigue policy</a:t>
                      </a:r>
                    </a:p>
                  </a:txBody>
                  <a:tcPr marL="81651" marR="81651" marT="40825" marB="40825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As written, blames the worker. This investigation found a root cause related to PBF Martinez fatigue management policy and oversight thereof</a:t>
                      </a:r>
                    </a:p>
                  </a:txBody>
                  <a:tcPr marL="81651" marR="81651" marT="40825" marB="40825"/>
                </a:tc>
                <a:extLst>
                  <a:ext uri="{0D108BD9-81ED-4DB2-BD59-A6C34878D82A}">
                    <a16:rowId xmlns:a16="http://schemas.microsoft.com/office/drawing/2014/main" val="3520062441"/>
                  </a:ext>
                </a:extLst>
              </a:tr>
              <a:tr h="818858">
                <a:tc>
                  <a:txBody>
                    <a:bodyPr/>
                    <a:lstStyle/>
                    <a:p>
                      <a:r>
                        <a:rPr lang="en-US" sz="1500" dirty="0"/>
                        <a:t>Human factor 2</a:t>
                      </a:r>
                    </a:p>
                  </a:txBody>
                  <a:tcPr marL="81651" marR="81651" marT="40825" marB="40825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Not completing end-of-shift reports reliably</a:t>
                      </a:r>
                    </a:p>
                  </a:txBody>
                  <a:tcPr marL="81651" marR="81651" marT="40825" marB="40825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This investigation did not find a causal link. However, not completing this important task could represent a culture issue</a:t>
                      </a:r>
                    </a:p>
                  </a:txBody>
                  <a:tcPr marL="81651" marR="81651" marT="40825" marB="40825"/>
                </a:tc>
                <a:extLst>
                  <a:ext uri="{0D108BD9-81ED-4DB2-BD59-A6C34878D82A}">
                    <a16:rowId xmlns:a16="http://schemas.microsoft.com/office/drawing/2014/main" val="3222907782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5DF91-9619-A6A1-5BB1-5273D261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39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7A67-7DED-F192-B80A-3AC3C094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58723"/>
            <a:ext cx="10571998" cy="1262564"/>
          </a:xfrm>
        </p:spPr>
        <p:txBody>
          <a:bodyPr anchor="t">
            <a:normAutofit/>
          </a:bodyPr>
          <a:lstStyle/>
          <a:p>
            <a:r>
              <a:rPr lang="en-US" sz="3200" dirty="0"/>
              <a:t>Evaluation of PBF Martinez Public Investigation Report: </a:t>
            </a:r>
            <a:r>
              <a:rPr lang="en-US" sz="3200" b="1" cap="none" dirty="0">
                <a:latin typeface="+mn-lt"/>
              </a:rPr>
              <a:t>PBF’s Corrective Measures</a:t>
            </a:r>
            <a:endParaRPr lang="en-US" sz="3200" dirty="0">
              <a:highlight>
                <a:srgbClr val="FFFF00"/>
              </a:highlight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8B1D9FB-F1EC-5FF3-7D8E-74980CD147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755896"/>
              </p:ext>
            </p:extLst>
          </p:nvPr>
        </p:nvGraphicFramePr>
        <p:xfrm>
          <a:off x="819150" y="1568741"/>
          <a:ext cx="10455653" cy="4857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600">
                  <a:extLst>
                    <a:ext uri="{9D8B030D-6E8A-4147-A177-3AD203B41FA5}">
                      <a16:colId xmlns:a16="http://schemas.microsoft.com/office/drawing/2014/main" val="142286429"/>
                    </a:ext>
                  </a:extLst>
                </a:gridCol>
                <a:gridCol w="3036592">
                  <a:extLst>
                    <a:ext uri="{9D8B030D-6E8A-4147-A177-3AD203B41FA5}">
                      <a16:colId xmlns:a16="http://schemas.microsoft.com/office/drawing/2014/main" val="1129348709"/>
                    </a:ext>
                  </a:extLst>
                </a:gridCol>
                <a:gridCol w="4236461">
                  <a:extLst>
                    <a:ext uri="{9D8B030D-6E8A-4147-A177-3AD203B41FA5}">
                      <a16:colId xmlns:a16="http://schemas.microsoft.com/office/drawing/2014/main" val="3358030100"/>
                    </a:ext>
                  </a:extLst>
                </a:gridCol>
              </a:tblGrid>
              <a:tr h="332638">
                <a:tc>
                  <a:txBody>
                    <a:bodyPr/>
                    <a:lstStyle/>
                    <a:p>
                      <a:r>
                        <a:rPr lang="en-US" sz="1500" dirty="0"/>
                        <a:t>PBF Corrective Action</a:t>
                      </a:r>
                    </a:p>
                  </a:txBody>
                  <a:tcPr marL="83686" marR="83686" marT="41843" marB="4184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Status</a:t>
                      </a:r>
                    </a:p>
                  </a:txBody>
                  <a:tcPr marL="83686" marR="83686" marT="41843" marB="4184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Comparison to Independent investigation</a:t>
                      </a:r>
                    </a:p>
                  </a:txBody>
                  <a:tcPr marL="83686" marR="83686" marT="41843" marB="41843"/>
                </a:tc>
                <a:extLst>
                  <a:ext uri="{0D108BD9-81ED-4DB2-BD59-A6C34878D82A}">
                    <a16:rowId xmlns:a16="http://schemas.microsoft.com/office/drawing/2014/main" val="3694266073"/>
                  </a:ext>
                </a:extLst>
              </a:tr>
              <a:tr h="1394348">
                <a:tc>
                  <a:txBody>
                    <a:bodyPr/>
                    <a:lstStyle/>
                    <a:p>
                      <a:r>
                        <a:rPr lang="en-US" sz="1500" dirty="0"/>
                        <a:t>1. Determine control strategy to automate reactor/regenerator differential pressure </a:t>
                      </a:r>
                    </a:p>
                  </a:txBody>
                  <a:tcPr marL="83686" marR="83686" marT="41843" marB="4184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Strategy developed; Shell had intended to implement at 2018 turnaround but did not. Implementation now intended for 2025 turn-around</a:t>
                      </a:r>
                    </a:p>
                  </a:txBody>
                  <a:tcPr marL="83686" marR="83686" marT="41843" marB="4184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 contributing cause, with same recommendation</a:t>
                      </a:r>
                    </a:p>
                  </a:txBody>
                  <a:tcPr marL="83686" marR="83686" marT="41843" marB="41843"/>
                </a:tc>
                <a:extLst>
                  <a:ext uri="{0D108BD9-81ED-4DB2-BD59-A6C34878D82A}">
                    <a16:rowId xmlns:a16="http://schemas.microsoft.com/office/drawing/2014/main" val="2151711397"/>
                  </a:ext>
                </a:extLst>
              </a:tr>
              <a:tr h="738184">
                <a:tc>
                  <a:txBody>
                    <a:bodyPr/>
                    <a:lstStyle/>
                    <a:p>
                      <a:r>
                        <a:rPr lang="en-US" sz="1500" dirty="0"/>
                        <a:t>2. Provide additional alarm guidance for this scenario</a:t>
                      </a:r>
                    </a:p>
                  </a:txBody>
                  <a:tcPr marL="83686" marR="83686" marT="41843" marB="4184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Complete</a:t>
                      </a:r>
                    </a:p>
                  </a:txBody>
                  <a:tcPr marL="83686" marR="83686" marT="41843" marB="4184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Broader recommendations regarding procedures, training, and alarm guidance</a:t>
                      </a:r>
                    </a:p>
                  </a:txBody>
                  <a:tcPr marL="83686" marR="83686" marT="41843" marB="41843"/>
                </a:tc>
                <a:extLst>
                  <a:ext uri="{0D108BD9-81ED-4DB2-BD59-A6C34878D82A}">
                    <a16:rowId xmlns:a16="http://schemas.microsoft.com/office/drawing/2014/main" val="2816765173"/>
                  </a:ext>
                </a:extLst>
              </a:tr>
              <a:tr h="1394348">
                <a:tc>
                  <a:txBody>
                    <a:bodyPr/>
                    <a:lstStyle/>
                    <a:p>
                      <a:r>
                        <a:rPr lang="en-US" sz="1500" dirty="0"/>
                        <a:t>3. Develop additional operator training on maintaining reactor/regenerator differential pressure and catalyst bed level</a:t>
                      </a:r>
                    </a:p>
                  </a:txBody>
                  <a:tcPr marL="83686" marR="83686" marT="41843" marB="4184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Training was developed and in progress in November 2023</a:t>
                      </a:r>
                    </a:p>
                  </a:txBody>
                  <a:tcPr marL="83686" marR="83686" marT="41843" marB="4184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Broader recommendations regarding training, but more importantly the need to follow procedures as written or modify them through a formal process</a:t>
                      </a:r>
                    </a:p>
                  </a:txBody>
                  <a:tcPr marL="83686" marR="83686" marT="41843" marB="41843"/>
                </a:tc>
                <a:extLst>
                  <a:ext uri="{0D108BD9-81ED-4DB2-BD59-A6C34878D82A}">
                    <a16:rowId xmlns:a16="http://schemas.microsoft.com/office/drawing/2014/main" val="42161474"/>
                  </a:ext>
                </a:extLst>
              </a:tr>
              <a:tr h="978227">
                <a:tc>
                  <a:txBody>
                    <a:bodyPr/>
                    <a:lstStyle/>
                    <a:p>
                      <a:r>
                        <a:rPr lang="en-US" sz="1500" dirty="0"/>
                        <a:t>4. Modify procedure CCU-1110 to provide additional instructions on when to put Stripper Slide valve in Auto</a:t>
                      </a:r>
                    </a:p>
                  </a:txBody>
                  <a:tcPr marL="83686" marR="83686" marT="41843" marB="4184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Complete</a:t>
                      </a:r>
                    </a:p>
                  </a:txBody>
                  <a:tcPr marL="83686" marR="83686" marT="41843" marB="4184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Broader recommendations regarding reinforcing need to follow procedures and to provide appropriate cautionary statements</a:t>
                      </a:r>
                    </a:p>
                  </a:txBody>
                  <a:tcPr marL="83686" marR="83686" marT="41843" marB="41843"/>
                </a:tc>
                <a:extLst>
                  <a:ext uri="{0D108BD9-81ED-4DB2-BD59-A6C34878D82A}">
                    <a16:rowId xmlns:a16="http://schemas.microsoft.com/office/drawing/2014/main" val="242294300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5DF91-9619-A6A1-5BB1-5273D261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60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7A67-7DED-F192-B80A-3AC3C094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62896"/>
            <a:ext cx="10571998" cy="1078007"/>
          </a:xfrm>
        </p:spPr>
        <p:txBody>
          <a:bodyPr anchor="t">
            <a:noAutofit/>
          </a:bodyPr>
          <a:lstStyle/>
          <a:p>
            <a:r>
              <a:rPr lang="en-US" sz="3200" dirty="0"/>
              <a:t>Evaluation of PBF Martinez Public Investigation Report: </a:t>
            </a:r>
            <a:r>
              <a:rPr lang="en-US" sz="3200" b="1" cap="none" dirty="0">
                <a:latin typeface="+mn-lt"/>
              </a:rPr>
              <a:t>PBF’s Corrective Measures (Continued)</a:t>
            </a:r>
            <a:endParaRPr lang="en-US" sz="3200" dirty="0">
              <a:highlight>
                <a:srgbClr val="FFFF00"/>
              </a:highlight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8B1D9FB-F1EC-5FF3-7D8E-74980CD147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176992"/>
              </p:ext>
            </p:extLst>
          </p:nvPr>
        </p:nvGraphicFramePr>
        <p:xfrm>
          <a:off x="887978" y="1552040"/>
          <a:ext cx="10321430" cy="493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1744">
                  <a:extLst>
                    <a:ext uri="{9D8B030D-6E8A-4147-A177-3AD203B41FA5}">
                      <a16:colId xmlns:a16="http://schemas.microsoft.com/office/drawing/2014/main" val="142286429"/>
                    </a:ext>
                  </a:extLst>
                </a:gridCol>
                <a:gridCol w="2997610">
                  <a:extLst>
                    <a:ext uri="{9D8B030D-6E8A-4147-A177-3AD203B41FA5}">
                      <a16:colId xmlns:a16="http://schemas.microsoft.com/office/drawing/2014/main" val="1129348709"/>
                    </a:ext>
                  </a:extLst>
                </a:gridCol>
                <a:gridCol w="4182076">
                  <a:extLst>
                    <a:ext uri="{9D8B030D-6E8A-4147-A177-3AD203B41FA5}">
                      <a16:colId xmlns:a16="http://schemas.microsoft.com/office/drawing/2014/main" val="3358030100"/>
                    </a:ext>
                  </a:extLst>
                </a:gridCol>
              </a:tblGrid>
              <a:tr h="503406">
                <a:tc>
                  <a:txBody>
                    <a:bodyPr/>
                    <a:lstStyle/>
                    <a:p>
                      <a:r>
                        <a:rPr lang="en-US" sz="1600" dirty="0"/>
                        <a:t>PBF Corrective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Comparison to Independent investigation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266073"/>
                  </a:ext>
                </a:extLst>
              </a:tr>
              <a:tr h="1150641">
                <a:tc>
                  <a:txBody>
                    <a:bodyPr/>
                    <a:lstStyle/>
                    <a:p>
                      <a:r>
                        <a:rPr lang="en-US" sz="1600" dirty="0"/>
                        <a:t>5. Evaluate options to increase molecular weight of gas to wet gas compressor during feed-reintroduction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 option to use butane instead of propane is in the engineering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availability of propane was not found to be a root cause, instead a contributing factor/distraction.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711397"/>
                  </a:ext>
                </a:extLst>
              </a:tr>
              <a:tr h="934896">
                <a:tc>
                  <a:txBody>
                    <a:bodyPr/>
                    <a:lstStyle/>
                    <a:p>
                      <a:r>
                        <a:rPr lang="en-US" sz="1600" dirty="0"/>
                        <a:t>6. Reiterate to personnel the expectations and requirements of the refinery fatigue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Deeper recommendation for management to monitor and enforce fatigue policy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765173"/>
                  </a:ext>
                </a:extLst>
              </a:tr>
              <a:tr h="934896">
                <a:tc>
                  <a:txBody>
                    <a:bodyPr/>
                    <a:lstStyle/>
                    <a:p>
                      <a:r>
                        <a:rPr lang="en-US" sz="1600" dirty="0"/>
                        <a:t>7. Reiterate to personnel the expectations and requirements to complete end-of-shift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 found to be a root or contributing cause, nonetheless a sound action item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1474"/>
                  </a:ext>
                </a:extLst>
              </a:tr>
              <a:tr h="934896">
                <a:tc>
                  <a:txBody>
                    <a:bodyPr/>
                    <a:lstStyle/>
                    <a:p>
                      <a:r>
                        <a:rPr lang="en-US" sz="1600" dirty="0"/>
                        <a:t>8. Provide additional tools to increase effectiveness of staff work schedules and fatigue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Same as #6. Tools must be used regularly by refinery leadership to ensure compliance with and effectiveness of fatigue policy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4300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5DF91-9619-A6A1-5BB1-5273D261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30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7A67-7DED-F192-B80A-3AC3C094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23549"/>
            <a:ext cx="10571998" cy="1279342"/>
          </a:xfrm>
        </p:spPr>
        <p:txBody>
          <a:bodyPr anchor="t">
            <a:normAutofit/>
          </a:bodyPr>
          <a:lstStyle/>
          <a:p>
            <a:r>
              <a:rPr lang="en-US" sz="3200" dirty="0"/>
              <a:t>Evaluation of PBF Martinez Public Investigation Report: </a:t>
            </a:r>
            <a:r>
              <a:rPr lang="en-US" sz="3200" b="1" cap="none" dirty="0">
                <a:latin typeface="+mn-lt"/>
              </a:rPr>
              <a:t>PBF’s Corrective Measures (Continued)</a:t>
            </a:r>
            <a:endParaRPr lang="en-US" sz="3200" dirty="0">
              <a:highlight>
                <a:srgbClr val="FFFF00"/>
              </a:highlight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8B1D9FB-F1EC-5FF3-7D8E-74980CD147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149647"/>
              </p:ext>
            </p:extLst>
          </p:nvPr>
        </p:nvGraphicFramePr>
        <p:xfrm>
          <a:off x="1023368" y="1752716"/>
          <a:ext cx="10145261" cy="459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8120">
                  <a:extLst>
                    <a:ext uri="{9D8B030D-6E8A-4147-A177-3AD203B41FA5}">
                      <a16:colId xmlns:a16="http://schemas.microsoft.com/office/drawing/2014/main" val="142286429"/>
                    </a:ext>
                  </a:extLst>
                </a:gridCol>
                <a:gridCol w="2946446">
                  <a:extLst>
                    <a:ext uri="{9D8B030D-6E8A-4147-A177-3AD203B41FA5}">
                      <a16:colId xmlns:a16="http://schemas.microsoft.com/office/drawing/2014/main" val="1129348709"/>
                    </a:ext>
                  </a:extLst>
                </a:gridCol>
                <a:gridCol w="4110695">
                  <a:extLst>
                    <a:ext uri="{9D8B030D-6E8A-4147-A177-3AD203B41FA5}">
                      <a16:colId xmlns:a16="http://schemas.microsoft.com/office/drawing/2014/main" val="3358030100"/>
                    </a:ext>
                  </a:extLst>
                </a:gridCol>
              </a:tblGrid>
              <a:tr h="584486">
                <a:tc>
                  <a:txBody>
                    <a:bodyPr/>
                    <a:lstStyle/>
                    <a:p>
                      <a:r>
                        <a:rPr lang="en-US" sz="1600" dirty="0"/>
                        <a:t>PBF Corrective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Comparison to Independent investigation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266073"/>
                  </a:ext>
                </a:extLst>
              </a:tr>
              <a:tr h="1335968">
                <a:tc>
                  <a:txBody>
                    <a:bodyPr/>
                    <a:lstStyle/>
                    <a:p>
                      <a:r>
                        <a:rPr lang="en-US" sz="1600" dirty="0"/>
                        <a:t>9. Add indication of 4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stage separator differential pressure to utilities console with appropriate alarm and response guidance.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Similar to recommendation related to independent investigation root cause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711397"/>
                  </a:ext>
                </a:extLst>
              </a:tr>
              <a:tr h="1335968">
                <a:tc>
                  <a:txBody>
                    <a:bodyPr/>
                    <a:lstStyle/>
                    <a:p>
                      <a:r>
                        <a:rPr lang="en-US" sz="1600" dirty="0"/>
                        <a:t>10. Update community monitoring procedure to include activation and response for defined opacity events.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Similar to independent root cause recommendations  and 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765173"/>
                  </a:ext>
                </a:extLst>
              </a:tr>
              <a:tr h="1335968">
                <a:tc>
                  <a:txBody>
                    <a:bodyPr/>
                    <a:lstStyle/>
                    <a:p>
                      <a:r>
                        <a:rPr lang="en-US" sz="1600" dirty="0"/>
                        <a:t>11. Determine if electrostatic precipitators can be safely activated during the CCU start-up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Complete; industry guidance continues to warn against doing this.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 a root cause; even if precipitators could be operated safely, they would remove only a fraction of the released catalyst.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1474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5DF91-9619-A6A1-5BB1-5273D261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20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85D5A0B-3F35-7FAB-B949-3DC288D4C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4CB12A-52D8-A4E6-BFB4-8B16E1A9BF30}"/>
              </a:ext>
            </a:extLst>
          </p:cNvPr>
          <p:cNvSpPr/>
          <p:nvPr/>
        </p:nvSpPr>
        <p:spPr>
          <a:xfrm>
            <a:off x="961667" y="2509086"/>
            <a:ext cx="1885818" cy="790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 Oversight Committee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583A87-D9BA-211E-6733-879D5E65D112}"/>
              </a:ext>
            </a:extLst>
          </p:cNvPr>
          <p:cNvSpPr/>
          <p:nvPr/>
        </p:nvSpPr>
        <p:spPr>
          <a:xfrm>
            <a:off x="3503081" y="2494709"/>
            <a:ext cx="1731834" cy="81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 and Hire Contractor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F42712-0A84-FF1A-D167-2592440A4244}"/>
              </a:ext>
            </a:extLst>
          </p:cNvPr>
          <p:cNvSpPr/>
          <p:nvPr/>
        </p:nvSpPr>
        <p:spPr>
          <a:xfrm>
            <a:off x="8314040" y="2400111"/>
            <a:ext cx="2781305" cy="1006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Draft Report Presented to Oversight 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Committee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D115E6-01EC-8C3C-6DE6-EFF31212A095}"/>
              </a:ext>
            </a:extLst>
          </p:cNvPr>
          <p:cNvSpPr/>
          <p:nvPr/>
        </p:nvSpPr>
        <p:spPr>
          <a:xfrm>
            <a:off x="5961438" y="2509596"/>
            <a:ext cx="1659952" cy="790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Contractor Investigation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E6EAB1-4F0C-3664-E890-21097139F08F}"/>
              </a:ext>
            </a:extLst>
          </p:cNvPr>
          <p:cNvSpPr/>
          <p:nvPr/>
        </p:nvSpPr>
        <p:spPr>
          <a:xfrm>
            <a:off x="8314040" y="4039015"/>
            <a:ext cx="2781305" cy="1006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45-Day Public Comment Period with Public Meeting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A49DD1-6BA7-5A0C-6E8C-DA64EC7B4256}"/>
              </a:ext>
            </a:extLst>
          </p:cNvPr>
          <p:cNvSpPr/>
          <p:nvPr/>
        </p:nvSpPr>
        <p:spPr>
          <a:xfrm>
            <a:off x="5602030" y="4033487"/>
            <a:ext cx="1659952" cy="1049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Respond to Public Comments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BFB4CA-255C-D9CC-B9F0-807FA39A4505}"/>
              </a:ext>
            </a:extLst>
          </p:cNvPr>
          <p:cNvSpPr/>
          <p:nvPr/>
        </p:nvSpPr>
        <p:spPr>
          <a:xfrm>
            <a:off x="1964812" y="4032977"/>
            <a:ext cx="2565661" cy="1049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Presentation to the Board of Supervisors and City Council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BA84F7-A034-FDFC-FAA2-EBE71A09132A}"/>
              </a:ext>
            </a:extLst>
          </p:cNvPr>
          <p:cNvCxnSpPr>
            <a:cxnSpLocks/>
          </p:cNvCxnSpPr>
          <p:nvPr/>
        </p:nvCxnSpPr>
        <p:spPr>
          <a:xfrm>
            <a:off x="7737951" y="2871214"/>
            <a:ext cx="3840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F723AE-7E68-A437-6F46-7461BADF7B04}"/>
              </a:ext>
            </a:extLst>
          </p:cNvPr>
          <p:cNvCxnSpPr>
            <a:cxnSpLocks/>
          </p:cNvCxnSpPr>
          <p:nvPr/>
        </p:nvCxnSpPr>
        <p:spPr>
          <a:xfrm>
            <a:off x="5408984" y="2861213"/>
            <a:ext cx="3840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645D8E-D928-77F3-64C8-1780ECC762F1}"/>
              </a:ext>
            </a:extLst>
          </p:cNvPr>
          <p:cNvCxnSpPr>
            <a:cxnSpLocks/>
          </p:cNvCxnSpPr>
          <p:nvPr/>
        </p:nvCxnSpPr>
        <p:spPr>
          <a:xfrm flipH="1">
            <a:off x="4772283" y="4543246"/>
            <a:ext cx="550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1859B82-5C67-7DEE-AA2F-D0D38B55B5BB}"/>
              </a:ext>
            </a:extLst>
          </p:cNvPr>
          <p:cNvCxnSpPr>
            <a:cxnSpLocks/>
          </p:cNvCxnSpPr>
          <p:nvPr/>
        </p:nvCxnSpPr>
        <p:spPr>
          <a:xfrm flipH="1">
            <a:off x="7460660" y="4557621"/>
            <a:ext cx="550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B3FE7B-4C33-CEA3-AD02-D1A8223D5385}"/>
              </a:ext>
            </a:extLst>
          </p:cNvPr>
          <p:cNvCxnSpPr>
            <a:cxnSpLocks/>
          </p:cNvCxnSpPr>
          <p:nvPr/>
        </p:nvCxnSpPr>
        <p:spPr>
          <a:xfrm>
            <a:off x="3001674" y="2861213"/>
            <a:ext cx="3840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A50D96-6A36-2209-30F4-8ACCE5455F90}"/>
              </a:ext>
            </a:extLst>
          </p:cNvPr>
          <p:cNvCxnSpPr>
            <a:cxnSpLocks/>
          </p:cNvCxnSpPr>
          <p:nvPr/>
        </p:nvCxnSpPr>
        <p:spPr>
          <a:xfrm>
            <a:off x="9712124" y="3539066"/>
            <a:ext cx="0" cy="400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C6A162D-DA78-FB90-6AC8-4B62AADB0638}"/>
              </a:ext>
            </a:extLst>
          </p:cNvPr>
          <p:cNvSpPr/>
          <p:nvPr/>
        </p:nvSpPr>
        <p:spPr>
          <a:xfrm>
            <a:off x="8187678" y="2025581"/>
            <a:ext cx="3034030" cy="1620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9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8526225-6C73-8F3A-18B0-952D427BD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00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322B77-FA16-4D4E-BAA6-811C61DB3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A6EF34F-3BAD-4CD8-B05E-03BA773A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050631" y="1050634"/>
            <a:ext cx="6857997" cy="4756735"/>
          </a:xfrm>
          <a:custGeom>
            <a:avLst/>
            <a:gdLst>
              <a:gd name="connsiteX0" fmla="*/ 6857997 w 6857997"/>
              <a:gd name="connsiteY0" fmla="*/ 0 h 4756735"/>
              <a:gd name="connsiteX1" fmla="*/ 6857997 w 6857997"/>
              <a:gd name="connsiteY1" fmla="*/ 4458285 h 4756735"/>
              <a:gd name="connsiteX2" fmla="*/ 4861980 w 6857997"/>
              <a:gd name="connsiteY2" fmla="*/ 4458285 h 4756735"/>
              <a:gd name="connsiteX3" fmla="*/ 4480980 w 6857997"/>
              <a:gd name="connsiteY3" fmla="*/ 4744036 h 4756735"/>
              <a:gd name="connsiteX4" fmla="*/ 4472514 w 6857997"/>
              <a:gd name="connsiteY4" fmla="*/ 4747210 h 4756735"/>
              <a:gd name="connsiteX5" fmla="*/ 4459814 w 6857997"/>
              <a:gd name="connsiteY5" fmla="*/ 4751973 h 4756735"/>
              <a:gd name="connsiteX6" fmla="*/ 4447114 w 6857997"/>
              <a:gd name="connsiteY6" fmla="*/ 4756735 h 4756735"/>
              <a:gd name="connsiteX7" fmla="*/ 4436530 w 6857997"/>
              <a:gd name="connsiteY7" fmla="*/ 4756735 h 4756735"/>
              <a:gd name="connsiteX8" fmla="*/ 4423830 w 6857997"/>
              <a:gd name="connsiteY8" fmla="*/ 4756735 h 4756735"/>
              <a:gd name="connsiteX9" fmla="*/ 4413247 w 6857997"/>
              <a:gd name="connsiteY9" fmla="*/ 4751973 h 4756735"/>
              <a:gd name="connsiteX10" fmla="*/ 4400547 w 6857997"/>
              <a:gd name="connsiteY10" fmla="*/ 4747210 h 4756735"/>
              <a:gd name="connsiteX11" fmla="*/ 4392080 w 6857997"/>
              <a:gd name="connsiteY11" fmla="*/ 4744036 h 4756735"/>
              <a:gd name="connsiteX12" fmla="*/ 4011080 w 6857997"/>
              <a:gd name="connsiteY12" fmla="*/ 4458285 h 4756735"/>
              <a:gd name="connsiteX13" fmla="*/ 0 w 6857997"/>
              <a:gd name="connsiteY13" fmla="*/ 4458285 h 4756735"/>
              <a:gd name="connsiteX14" fmla="*/ 1 w 6857997"/>
              <a:gd name="connsiteY14" fmla="*/ 0 h 475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7997" h="4756735">
                <a:moveTo>
                  <a:pt x="6857997" y="0"/>
                </a:moveTo>
                <a:lnTo>
                  <a:pt x="6857997" y="4458285"/>
                </a:lnTo>
                <a:lnTo>
                  <a:pt x="4861980" y="4458285"/>
                </a:lnTo>
                <a:lnTo>
                  <a:pt x="4480980" y="4744036"/>
                </a:lnTo>
                <a:lnTo>
                  <a:pt x="4472514" y="4747210"/>
                </a:lnTo>
                <a:lnTo>
                  <a:pt x="4459814" y="4751973"/>
                </a:lnTo>
                <a:lnTo>
                  <a:pt x="4447114" y="4756735"/>
                </a:lnTo>
                <a:lnTo>
                  <a:pt x="4436530" y="4756735"/>
                </a:lnTo>
                <a:lnTo>
                  <a:pt x="4423830" y="4756735"/>
                </a:lnTo>
                <a:lnTo>
                  <a:pt x="4413247" y="4751973"/>
                </a:lnTo>
                <a:lnTo>
                  <a:pt x="4400547" y="4747210"/>
                </a:lnTo>
                <a:lnTo>
                  <a:pt x="4392080" y="4744036"/>
                </a:lnTo>
                <a:lnTo>
                  <a:pt x="4011080" y="4458285"/>
                </a:lnTo>
                <a:lnTo>
                  <a:pt x="0" y="445828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D102EA-E4DC-A81D-D91D-C4E068681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4" y="1918252"/>
            <a:ext cx="3365439" cy="3997635"/>
          </a:xfrm>
        </p:spPr>
        <p:txBody>
          <a:bodyPr anchor="t">
            <a:normAutofit/>
          </a:bodyPr>
          <a:lstStyle/>
          <a:p>
            <a:r>
              <a:rPr lang="en-US" sz="4400"/>
              <a:t>Your Questions Are Welcome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CC8CB2-4775-4DCA-E3AF-70DF0A5C4F53}"/>
              </a:ext>
            </a:extLst>
          </p:cNvPr>
          <p:cNvSpPr>
            <a:spLocks/>
          </p:cNvSpPr>
          <p:nvPr/>
        </p:nvSpPr>
        <p:spPr>
          <a:xfrm>
            <a:off x="5018589" y="2057262"/>
            <a:ext cx="5397888" cy="185980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33172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Scott Berger and Associates, LLC</a:t>
            </a:r>
            <a:b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Scott Berger, President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85079-8ACB-EAD5-563A-C7D7DEF5AB45}"/>
              </a:ext>
            </a:extLst>
          </p:cNvPr>
          <p:cNvSpPr>
            <a:spLocks/>
          </p:cNvSpPr>
          <p:nvPr/>
        </p:nvSpPr>
        <p:spPr>
          <a:xfrm>
            <a:off x="5018589" y="3287460"/>
            <a:ext cx="5122070" cy="49059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33172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February 1</a:t>
            </a: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2024</a:t>
            </a:r>
            <a:endParaRPr lang="en-US" sz="2400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6259DF5-6FFA-E141-C405-D6257216B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6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31133-0A1C-BAA4-3A59-B39BE764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E27A1-59EE-4DEB-AA72-1CE835C5F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460" y="3196207"/>
            <a:ext cx="5803918" cy="35832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rgbClr val="05639B"/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Spent catalyst dust released on November 24, 2022 from Catalytic Cracking Unit at PBF Martinez Refinery</a:t>
            </a:r>
          </a:p>
          <a:p>
            <a:pPr>
              <a:lnSpc>
                <a:spcPct val="90000"/>
              </a:lnSpc>
              <a:buClr>
                <a:srgbClr val="05639B"/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Physical evidence of release observed and reported by community members as white powder deposited on surfaces</a:t>
            </a:r>
          </a:p>
          <a:p>
            <a:pPr>
              <a:lnSpc>
                <a:spcPct val="90000"/>
              </a:lnSpc>
              <a:buClr>
                <a:srgbClr val="05639B"/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CCHHMP contracted Scott Berger and Associates to perform an independent root cause analysis of the release</a:t>
            </a:r>
          </a:p>
          <a:p>
            <a:pPr>
              <a:lnSpc>
                <a:spcPct val="90000"/>
              </a:lnSpc>
              <a:buClr>
                <a:srgbClr val="05639B"/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Eight root causes identified addressing how PBF:</a:t>
            </a:r>
          </a:p>
          <a:p>
            <a:pPr marL="734446" lvl="1" indent="-457200">
              <a:lnSpc>
                <a:spcPct val="90000"/>
              </a:lnSpc>
              <a:buClr>
                <a:srgbClr val="05639B"/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Assessed risk of catalyst release</a:t>
            </a:r>
          </a:p>
          <a:p>
            <a:pPr marL="734446" lvl="1" indent="-457200">
              <a:lnSpc>
                <a:spcPct val="90000"/>
              </a:lnSpc>
              <a:buClr>
                <a:srgbClr val="05639B"/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Prepares procedures and follows them</a:t>
            </a:r>
          </a:p>
          <a:p>
            <a:pPr marL="734446" lvl="1" indent="-457200">
              <a:lnSpc>
                <a:spcPct val="90000"/>
              </a:lnSpc>
              <a:buClr>
                <a:srgbClr val="05639B"/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Trains Catalytic Cracking Unit personnel</a:t>
            </a:r>
          </a:p>
          <a:p>
            <a:pPr marL="734446" lvl="1" indent="-457200">
              <a:lnSpc>
                <a:spcPct val="90000"/>
              </a:lnSpc>
              <a:buClr>
                <a:srgbClr val="05639B"/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Empowers employees to stop or pause work in unsafe situations or when things aren’t going as expected</a:t>
            </a:r>
          </a:p>
          <a:p>
            <a:pPr marL="734446" lvl="1" indent="-457200">
              <a:lnSpc>
                <a:spcPct val="90000"/>
              </a:lnSpc>
              <a:buClr>
                <a:srgbClr val="05639B"/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Manages worker fatigue</a:t>
            </a:r>
          </a:p>
          <a:p>
            <a:pPr marL="562996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562996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562996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562996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B4E8C-49CE-F2CE-149A-813B82E7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n aerial view of a city&#10;&#10;Description automatically generated">
            <a:extLst>
              <a:ext uri="{FF2B5EF4-FFF2-40B4-BE49-F238E27FC236}">
                <a16:creationId xmlns:a16="http://schemas.microsoft.com/office/drawing/2014/main" id="{0AA580B7-A246-DD43-BD51-D3E91EE8C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3"/>
          <a:stretch/>
        </p:blipFill>
        <p:spPr>
          <a:xfrm>
            <a:off x="490622" y="2448723"/>
            <a:ext cx="5074920" cy="3712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830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149D63-CF37-A3E9-146A-CCA661DD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Presentation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71C6E-E09C-FFC6-27CF-62A8FCD38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48789"/>
            <a:ext cx="10554574" cy="3636511"/>
          </a:xfrm>
        </p:spPr>
        <p:txBody>
          <a:bodyPr anchor="t">
            <a:normAutofit/>
          </a:bodyPr>
          <a:lstStyle/>
          <a:p>
            <a:pPr marL="342900" indent="-342900">
              <a:buClr>
                <a:srgbClr val="05639B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Objectives and approach</a:t>
            </a:r>
          </a:p>
          <a:p>
            <a:pPr marL="342900" indent="-342900">
              <a:buClr>
                <a:srgbClr val="05639B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Overview of catalytic cracking</a:t>
            </a:r>
          </a:p>
          <a:p>
            <a:pPr marL="342900" indent="-342900">
              <a:buClr>
                <a:srgbClr val="05639B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Evolution of the incident</a:t>
            </a:r>
          </a:p>
          <a:p>
            <a:pPr marL="342900" indent="-342900">
              <a:buClr>
                <a:srgbClr val="05639B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Root causes and recommendations</a:t>
            </a:r>
          </a:p>
          <a:p>
            <a:pPr marL="342900" indent="-342900">
              <a:buClr>
                <a:srgbClr val="05639B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Discussion of wet gas scrubbers vs electrostatic precipitators</a:t>
            </a:r>
          </a:p>
          <a:p>
            <a:pPr marL="342900" indent="-342900">
              <a:buClr>
                <a:srgbClr val="05639B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Evaluation of PBF Martinez Refinery Major Chemical Accident Investigation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375E3-14A3-612C-A060-A20A3C21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149D63-CF37-A3E9-146A-CCA661DD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71C6E-E09C-FFC6-27CF-62A8FCD38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524676"/>
            <a:ext cx="10554574" cy="363651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b="1" dirty="0"/>
              <a:t>Approach:</a:t>
            </a:r>
          </a:p>
          <a:p>
            <a:pPr marL="342900" indent="-342900">
              <a:buClr>
                <a:srgbClr val="05639B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Reviewed PBF Martinez documents and data</a:t>
            </a:r>
          </a:p>
          <a:p>
            <a:pPr marL="342900" indent="-342900">
              <a:buClr>
                <a:srgbClr val="05639B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Interviewed key personnel</a:t>
            </a:r>
          </a:p>
          <a:p>
            <a:pPr marL="342900" indent="-342900">
              <a:buClr>
                <a:srgbClr val="05639B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Identified root causes = gaps in process safety management systems</a:t>
            </a:r>
          </a:p>
          <a:p>
            <a:pPr marL="342900" indent="-342900">
              <a:buClr>
                <a:srgbClr val="05639B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Evaluated contributing causes</a:t>
            </a:r>
          </a:p>
          <a:p>
            <a:pPr marL="342900" indent="-342900">
              <a:buClr>
                <a:srgbClr val="05639B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Made recommendations to address</a:t>
            </a:r>
            <a:endParaRPr lang="en-US" sz="2000" dirty="0"/>
          </a:p>
          <a:p>
            <a:pPr marL="342900" indent="-342900">
              <a:buClr>
                <a:srgbClr val="05639B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375E3-14A3-612C-A060-A20A3C21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4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9357-4138-14CB-B3E8-5B06CBE58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72621"/>
            <a:ext cx="10571998" cy="814781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 of Catalytic Cracking</a:t>
            </a:r>
            <a:br>
              <a:rPr lang="en-US" dirty="0"/>
            </a:br>
            <a:r>
              <a:rPr lang="en-US" sz="2400" cap="none" dirty="0">
                <a:latin typeface="+mn-lt"/>
              </a:rPr>
              <a:t>Purpose: “Crack” larger hydrocarbon molecules into smaller ones</a:t>
            </a:r>
            <a:endParaRPr lang="en-US" cap="none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083C9-FF91-80D9-EFE6-6B86D7B0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A6FA9434-C9AB-2AFA-EA2A-F35D887DF018}"/>
              </a:ext>
            </a:extLst>
          </p:cNvPr>
          <p:cNvSpPr/>
          <p:nvPr/>
        </p:nvSpPr>
        <p:spPr>
          <a:xfrm>
            <a:off x="4863831" y="2714018"/>
            <a:ext cx="554477" cy="3323150"/>
          </a:xfrm>
          <a:prstGeom prst="flowChartAlternateProcess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Reactor</a:t>
            </a: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E4AFB0E3-F7C4-6DF0-CE7C-AF6DD3A66347}"/>
              </a:ext>
            </a:extLst>
          </p:cNvPr>
          <p:cNvSpPr/>
          <p:nvPr/>
        </p:nvSpPr>
        <p:spPr>
          <a:xfrm>
            <a:off x="836577" y="3323150"/>
            <a:ext cx="554477" cy="2714018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Main Fractionator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1BD6687-9B8E-75BD-60E5-CAAB5E25BAF6}"/>
              </a:ext>
            </a:extLst>
          </p:cNvPr>
          <p:cNvGrpSpPr/>
          <p:nvPr/>
        </p:nvGrpSpPr>
        <p:grpSpPr>
          <a:xfrm>
            <a:off x="1391054" y="2441643"/>
            <a:ext cx="3754879" cy="2714017"/>
            <a:chOff x="1391054" y="2441643"/>
            <a:chExt cx="3754879" cy="2714017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0E562FA-4D8A-1FEC-BEE6-C9D8B9BB7E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91054" y="5155660"/>
              <a:ext cx="26848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24174F3-420D-492A-9D1A-161CD8576EA1}"/>
                </a:ext>
              </a:extLst>
            </p:cNvPr>
            <p:cNvCxnSpPr>
              <a:stCxn id="6" idx="0"/>
            </p:cNvCxnSpPr>
            <p:nvPr/>
          </p:nvCxnSpPr>
          <p:spPr>
            <a:xfrm flipH="1" flipV="1">
              <a:off x="5136206" y="2441643"/>
              <a:ext cx="4864" cy="2723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E9CBF35-408A-260D-6652-453428BBED53}"/>
                </a:ext>
              </a:extLst>
            </p:cNvPr>
            <p:cNvCxnSpPr/>
            <p:nvPr/>
          </p:nvCxnSpPr>
          <p:spPr>
            <a:xfrm flipH="1">
              <a:off x="4075890" y="2441643"/>
              <a:ext cx="10700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08E47B2-3775-636D-2176-F8C0DB27344A}"/>
                </a:ext>
              </a:extLst>
            </p:cNvPr>
            <p:cNvCxnSpPr/>
            <p:nvPr/>
          </p:nvCxnSpPr>
          <p:spPr>
            <a:xfrm>
              <a:off x="4075890" y="2441643"/>
              <a:ext cx="0" cy="27140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B630EC8-710D-35AE-953F-3BEDF4510DF0}"/>
              </a:ext>
            </a:extLst>
          </p:cNvPr>
          <p:cNvGrpSpPr/>
          <p:nvPr/>
        </p:nvGrpSpPr>
        <p:grpSpPr>
          <a:xfrm>
            <a:off x="1113815" y="2146806"/>
            <a:ext cx="3750016" cy="2330349"/>
            <a:chOff x="1113815" y="2146806"/>
            <a:chExt cx="3750016" cy="2330349"/>
          </a:xfrm>
        </p:grpSpPr>
        <p:sp>
          <p:nvSpPr>
            <p:cNvPr id="29" name="Flowchart: Alternate Process 28">
              <a:extLst>
                <a:ext uri="{FF2B5EF4-FFF2-40B4-BE49-F238E27FC236}">
                  <a16:creationId xmlns:a16="http://schemas.microsoft.com/office/drawing/2014/main" id="{C2659AD1-4BCF-C9FE-033E-848A1EA8583D}"/>
                </a:ext>
              </a:extLst>
            </p:cNvPr>
            <p:cNvSpPr/>
            <p:nvPr/>
          </p:nvSpPr>
          <p:spPr>
            <a:xfrm>
              <a:off x="1643975" y="2146806"/>
              <a:ext cx="1901758" cy="1085781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Overhead accumulator and Wet Gas Compressor: Reactor pressure control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05FAC79-AF4E-7F18-1C7D-F3517B2A2E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13815" y="2665378"/>
              <a:ext cx="1" cy="64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C674741-08BD-BD27-0C54-FA0E7989F0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6247" y="2689697"/>
              <a:ext cx="49854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CDB2192-BA0A-4D1B-55CA-45727F682D1F}"/>
                </a:ext>
              </a:extLst>
            </p:cNvPr>
            <p:cNvCxnSpPr>
              <a:cxnSpLocks/>
            </p:cNvCxnSpPr>
            <p:nvPr/>
          </p:nvCxnSpPr>
          <p:spPr>
            <a:xfrm>
              <a:off x="2234931" y="3232587"/>
              <a:ext cx="0" cy="5660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5B0DA9-C6CB-936C-D680-A5F197767D29}"/>
                </a:ext>
              </a:extLst>
            </p:cNvPr>
            <p:cNvSpPr txBox="1"/>
            <p:nvPr/>
          </p:nvSpPr>
          <p:spPr>
            <a:xfrm>
              <a:off x="1562503" y="3738491"/>
              <a:ext cx="12329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Additional product processing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2C3D7D-2EAE-34A0-2C85-3157C1FF1E6D}"/>
                </a:ext>
              </a:extLst>
            </p:cNvPr>
            <p:cNvCxnSpPr>
              <a:stCxn id="29" idx="3"/>
            </p:cNvCxnSpPr>
            <p:nvPr/>
          </p:nvCxnSpPr>
          <p:spPr>
            <a:xfrm>
              <a:off x="3545733" y="2689697"/>
              <a:ext cx="1318098" cy="38278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7914CA3-D941-EFBE-8DDF-C2EB795638E9}"/>
              </a:ext>
            </a:extLst>
          </p:cNvPr>
          <p:cNvSpPr/>
          <p:nvPr/>
        </p:nvSpPr>
        <p:spPr>
          <a:xfrm>
            <a:off x="6096000" y="2188715"/>
            <a:ext cx="1058693" cy="8638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Stripper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FAF6E2E-F89F-007B-FCB1-3E127C256284}"/>
              </a:ext>
            </a:extLst>
          </p:cNvPr>
          <p:cNvGrpSpPr/>
          <p:nvPr/>
        </p:nvGrpSpPr>
        <p:grpSpPr>
          <a:xfrm>
            <a:off x="5145933" y="2435624"/>
            <a:ext cx="950067" cy="492402"/>
            <a:chOff x="5145933" y="2435624"/>
            <a:chExt cx="950067" cy="492402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B0A97D6-E829-2A37-E773-B5A9B9E3D2DC}"/>
                </a:ext>
              </a:extLst>
            </p:cNvPr>
            <p:cNvCxnSpPr>
              <a:cxnSpLocks/>
              <a:stCxn id="42" idx="1"/>
            </p:cNvCxnSpPr>
            <p:nvPr/>
          </p:nvCxnSpPr>
          <p:spPr>
            <a:xfrm flipH="1" flipV="1">
              <a:off x="5145933" y="2435624"/>
              <a:ext cx="950067" cy="1849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47E583E-8F07-21B8-542E-FB63183627CA}"/>
                </a:ext>
              </a:extLst>
            </p:cNvPr>
            <p:cNvCxnSpPr/>
            <p:nvPr/>
          </p:nvCxnSpPr>
          <p:spPr>
            <a:xfrm>
              <a:off x="5418308" y="2928026"/>
              <a:ext cx="672828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D3A465-337F-BD83-8617-A4DA20835E93}"/>
              </a:ext>
            </a:extLst>
          </p:cNvPr>
          <p:cNvGrpSpPr/>
          <p:nvPr/>
        </p:nvGrpSpPr>
        <p:grpSpPr>
          <a:xfrm>
            <a:off x="2510951" y="3247279"/>
            <a:ext cx="1232982" cy="813681"/>
            <a:chOff x="2510951" y="3247279"/>
            <a:chExt cx="1232982" cy="813681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B1C4975-9E2A-67F5-89CF-127FA0C39C91}"/>
                </a:ext>
              </a:extLst>
            </p:cNvPr>
            <p:cNvCxnSpPr>
              <a:cxnSpLocks/>
            </p:cNvCxnSpPr>
            <p:nvPr/>
          </p:nvCxnSpPr>
          <p:spPr>
            <a:xfrm>
              <a:off x="3183379" y="3247279"/>
              <a:ext cx="0" cy="56606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583A943-9032-BBC2-9325-7B6BB56E0DA1}"/>
                </a:ext>
              </a:extLst>
            </p:cNvPr>
            <p:cNvSpPr txBox="1"/>
            <p:nvPr/>
          </p:nvSpPr>
          <p:spPr>
            <a:xfrm>
              <a:off x="2510951" y="3753183"/>
              <a:ext cx="12329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Flare system</a:t>
              </a:r>
            </a:p>
          </p:txBody>
        </p:sp>
      </p:grpSp>
      <p:sp>
        <p:nvSpPr>
          <p:cNvPr id="51" name="Flowchart: Alternate Process 50">
            <a:extLst>
              <a:ext uri="{FF2B5EF4-FFF2-40B4-BE49-F238E27FC236}">
                <a16:creationId xmlns:a16="http://schemas.microsoft.com/office/drawing/2014/main" id="{71E04A33-1BE0-186E-9DC1-67424827F4BD}"/>
              </a:ext>
            </a:extLst>
          </p:cNvPr>
          <p:cNvSpPr/>
          <p:nvPr/>
        </p:nvSpPr>
        <p:spPr>
          <a:xfrm>
            <a:off x="7928048" y="2637349"/>
            <a:ext cx="1058693" cy="2714018"/>
          </a:xfrm>
          <a:prstGeom prst="flowChartAlternateProcess">
            <a:avLst/>
          </a:prstGeom>
          <a:solidFill>
            <a:srgbClr val="FF33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Regenerator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ECBE545-CC26-1224-D9D6-C8BBF14D277D}"/>
              </a:ext>
            </a:extLst>
          </p:cNvPr>
          <p:cNvGrpSpPr/>
          <p:nvPr/>
        </p:nvGrpSpPr>
        <p:grpSpPr>
          <a:xfrm>
            <a:off x="8457394" y="5351367"/>
            <a:ext cx="2880077" cy="1194598"/>
            <a:chOff x="8457394" y="5351367"/>
            <a:chExt cx="2880077" cy="119459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5B8A125-0A6B-3AF2-7414-C9879D08C004}"/>
                </a:ext>
              </a:extLst>
            </p:cNvPr>
            <p:cNvCxnSpPr/>
            <p:nvPr/>
          </p:nvCxnSpPr>
          <p:spPr>
            <a:xfrm>
              <a:off x="8457394" y="5351367"/>
              <a:ext cx="0" cy="729581"/>
            </a:xfrm>
            <a:prstGeom prst="line">
              <a:avLst/>
            </a:prstGeom>
            <a:ln w="28575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798081D-E1A0-F1F0-9FCF-EAF9ADDCD65A}"/>
                </a:ext>
              </a:extLst>
            </p:cNvPr>
            <p:cNvCxnSpPr>
              <a:cxnSpLocks/>
            </p:cNvCxnSpPr>
            <p:nvPr/>
          </p:nvCxnSpPr>
          <p:spPr>
            <a:xfrm>
              <a:off x="8463064" y="6108970"/>
              <a:ext cx="2095236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DBAAA35-511C-7B19-8A57-C75397C25EE9}"/>
                </a:ext>
              </a:extLst>
            </p:cNvPr>
            <p:cNvSpPr/>
            <p:nvPr/>
          </p:nvSpPr>
          <p:spPr>
            <a:xfrm>
              <a:off x="8757457" y="5687898"/>
              <a:ext cx="1219916" cy="85806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Air Compressor and Heater</a:t>
              </a:r>
              <a:endParaRPr lang="en-US" sz="11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4C8B176-C975-B36E-9C84-5B139FBA46C9}"/>
                </a:ext>
              </a:extLst>
            </p:cNvPr>
            <p:cNvSpPr txBox="1"/>
            <p:nvPr/>
          </p:nvSpPr>
          <p:spPr>
            <a:xfrm>
              <a:off x="10675990" y="5932266"/>
              <a:ext cx="661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Air</a:t>
              </a:r>
            </a:p>
          </p:txBody>
        </p:sp>
      </p:grp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D570971A-ACE5-FCF0-57C8-FE9FFFB60891}"/>
              </a:ext>
            </a:extLst>
          </p:cNvPr>
          <p:cNvSpPr/>
          <p:nvPr/>
        </p:nvSpPr>
        <p:spPr>
          <a:xfrm flipV="1">
            <a:off x="8180141" y="2673233"/>
            <a:ext cx="194552" cy="48364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424609B3-97AE-F441-A572-1BA7FD19C47A}"/>
              </a:ext>
            </a:extLst>
          </p:cNvPr>
          <p:cNvSpPr/>
          <p:nvPr/>
        </p:nvSpPr>
        <p:spPr>
          <a:xfrm flipV="1">
            <a:off x="8616307" y="2681591"/>
            <a:ext cx="194552" cy="48364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63BBF7A-8032-E02C-8732-7281DDD3EDFF}"/>
              </a:ext>
            </a:extLst>
          </p:cNvPr>
          <p:cNvCxnSpPr>
            <a:cxnSpLocks/>
            <a:stCxn id="68" idx="0"/>
          </p:cNvCxnSpPr>
          <p:nvPr/>
        </p:nvCxnSpPr>
        <p:spPr>
          <a:xfrm>
            <a:off x="8277417" y="3156879"/>
            <a:ext cx="0" cy="58161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61384D0-0D12-78E2-A20C-87C5C540E33E}"/>
              </a:ext>
            </a:extLst>
          </p:cNvPr>
          <p:cNvCxnSpPr>
            <a:cxnSpLocks/>
          </p:cNvCxnSpPr>
          <p:nvPr/>
        </p:nvCxnSpPr>
        <p:spPr>
          <a:xfrm>
            <a:off x="8711920" y="3120744"/>
            <a:ext cx="0" cy="58161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7A0D2724-6389-2346-C24D-C535C71462B3}"/>
              </a:ext>
            </a:extLst>
          </p:cNvPr>
          <p:cNvSpPr txBox="1"/>
          <p:nvPr/>
        </p:nvSpPr>
        <p:spPr>
          <a:xfrm>
            <a:off x="7735957" y="1853500"/>
            <a:ext cx="123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</a:t>
            </a:r>
            <a:r>
              <a:rPr lang="en-US" sz="1200" baseline="30000" dirty="0"/>
              <a:t>st</a:t>
            </a:r>
            <a:r>
              <a:rPr lang="en-US" sz="1200" dirty="0"/>
              <a:t> and 2</a:t>
            </a:r>
            <a:r>
              <a:rPr lang="en-US" sz="1200" baseline="30000" dirty="0"/>
              <a:t>nd</a:t>
            </a:r>
            <a:r>
              <a:rPr lang="en-US" sz="1200" dirty="0"/>
              <a:t> stage cyclones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0B3D95B-7CB7-E462-874C-BAE66935ADE3}"/>
              </a:ext>
            </a:extLst>
          </p:cNvPr>
          <p:cNvGrpSpPr/>
          <p:nvPr/>
        </p:nvGrpSpPr>
        <p:grpSpPr>
          <a:xfrm>
            <a:off x="9554193" y="3749001"/>
            <a:ext cx="1058692" cy="1480900"/>
            <a:chOff x="9554193" y="3749001"/>
            <a:chExt cx="1058692" cy="148090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2382F34-8E6E-6C8A-CF5A-C5C73E8FBE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24074" y="3749001"/>
              <a:ext cx="0" cy="820483"/>
            </a:xfrm>
            <a:prstGeom prst="line">
              <a:avLst/>
            </a:prstGeom>
            <a:ln w="28575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6ADA1A0-8007-7B76-14C8-F242A1391569}"/>
                </a:ext>
              </a:extLst>
            </p:cNvPr>
            <p:cNvSpPr txBox="1"/>
            <p:nvPr/>
          </p:nvSpPr>
          <p:spPr>
            <a:xfrm>
              <a:off x="9554193" y="4583570"/>
              <a:ext cx="1058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Manual drain of spent catalyst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3B27C4E-FA43-D9C7-C5BA-9C244E42C222}"/>
              </a:ext>
            </a:extLst>
          </p:cNvPr>
          <p:cNvGrpSpPr/>
          <p:nvPr/>
        </p:nvGrpSpPr>
        <p:grpSpPr>
          <a:xfrm>
            <a:off x="8457394" y="1572437"/>
            <a:ext cx="3421646" cy="2625284"/>
            <a:chOff x="8457394" y="1572437"/>
            <a:chExt cx="3421646" cy="2625284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1DBDDA9-B1C5-9FBC-4902-B5B184155D88}"/>
                </a:ext>
              </a:extLst>
            </p:cNvPr>
            <p:cNvSpPr txBox="1"/>
            <p:nvPr/>
          </p:nvSpPr>
          <p:spPr>
            <a:xfrm>
              <a:off x="9207937" y="1572437"/>
              <a:ext cx="12859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3</a:t>
              </a:r>
              <a:r>
                <a:rPr lang="en-US" sz="1200" baseline="30000" dirty="0"/>
                <a:t>rd</a:t>
              </a:r>
              <a:r>
                <a:rPr lang="en-US" sz="1200" dirty="0"/>
                <a:t> stage separator and Regenerator Pressure Control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02038FC-4054-EE8C-C67F-E0E6B6E2B0D9}"/>
                </a:ext>
              </a:extLst>
            </p:cNvPr>
            <p:cNvSpPr txBox="1"/>
            <p:nvPr/>
          </p:nvSpPr>
          <p:spPr>
            <a:xfrm>
              <a:off x="9309762" y="3736056"/>
              <a:ext cx="829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4</a:t>
              </a:r>
              <a:r>
                <a:rPr lang="en-US" sz="1200" baseline="30000" dirty="0"/>
                <a:t>th</a:t>
              </a:r>
              <a:r>
                <a:rPr lang="en-US" sz="1200" dirty="0"/>
                <a:t> stage separator</a:t>
              </a:r>
            </a:p>
          </p:txBody>
        </p:sp>
        <p:sp>
          <p:nvSpPr>
            <p:cNvPr id="75" name="Arrow: Pentagon 74">
              <a:extLst>
                <a:ext uri="{FF2B5EF4-FFF2-40B4-BE49-F238E27FC236}">
                  <a16:creationId xmlns:a16="http://schemas.microsoft.com/office/drawing/2014/main" id="{1E005714-B8F9-D4FC-69E0-46BF25317F7F}"/>
                </a:ext>
              </a:extLst>
            </p:cNvPr>
            <p:cNvSpPr/>
            <p:nvPr/>
          </p:nvSpPr>
          <p:spPr>
            <a:xfrm rot="5400000">
              <a:off x="9216388" y="2782301"/>
              <a:ext cx="588587" cy="301681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Arrow: Pentagon 75">
              <a:extLst>
                <a:ext uri="{FF2B5EF4-FFF2-40B4-BE49-F238E27FC236}">
                  <a16:creationId xmlns:a16="http://schemas.microsoft.com/office/drawing/2014/main" id="{D84B824D-43F0-BB41-4019-57A6F07D138F}"/>
                </a:ext>
              </a:extLst>
            </p:cNvPr>
            <p:cNvSpPr/>
            <p:nvPr/>
          </p:nvSpPr>
          <p:spPr>
            <a:xfrm rot="5400000">
              <a:off x="9841090" y="3347291"/>
              <a:ext cx="588587" cy="301681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D5284B0-540D-7910-A16F-171613AAB85A}"/>
                </a:ext>
              </a:extLst>
            </p:cNvPr>
            <p:cNvCxnSpPr>
              <a:stCxn id="51" idx="0"/>
            </p:cNvCxnSpPr>
            <p:nvPr/>
          </p:nvCxnSpPr>
          <p:spPr>
            <a:xfrm flipH="1" flipV="1">
              <a:off x="8457394" y="2451978"/>
              <a:ext cx="1" cy="18537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D8F08C7-B487-74A0-9115-CF302B053D63}"/>
                </a:ext>
              </a:extLst>
            </p:cNvPr>
            <p:cNvCxnSpPr>
              <a:cxnSpLocks/>
            </p:cNvCxnSpPr>
            <p:nvPr/>
          </p:nvCxnSpPr>
          <p:spPr>
            <a:xfrm>
              <a:off x="8463064" y="2435624"/>
              <a:ext cx="1031132" cy="16354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6259B1-CF86-CAD7-BA42-E19D70BAB4E0}"/>
                </a:ext>
              </a:extLst>
            </p:cNvPr>
            <p:cNvCxnSpPr/>
            <p:nvPr/>
          </p:nvCxnSpPr>
          <p:spPr>
            <a:xfrm flipH="1" flipV="1">
              <a:off x="9514468" y="2448730"/>
              <a:ext cx="1" cy="185371"/>
            </a:xfrm>
            <a:prstGeom prst="line">
              <a:avLst/>
            </a:prstGeom>
            <a:ln w="28575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173FCA0-0126-4C7B-6651-25A4C5BDF161}"/>
                </a:ext>
              </a:extLst>
            </p:cNvPr>
            <p:cNvCxnSpPr/>
            <p:nvPr/>
          </p:nvCxnSpPr>
          <p:spPr>
            <a:xfrm flipH="1" flipV="1">
              <a:off x="9514465" y="3236671"/>
              <a:ext cx="1" cy="18537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1FA70CE-E072-22E2-CAA7-0577D2ABFEF4}"/>
                </a:ext>
              </a:extLst>
            </p:cNvPr>
            <p:cNvGrpSpPr/>
            <p:nvPr/>
          </p:nvGrpSpPr>
          <p:grpSpPr>
            <a:xfrm>
              <a:off x="9038228" y="2362870"/>
              <a:ext cx="329187" cy="165336"/>
              <a:chOff x="9671707" y="4327160"/>
              <a:chExt cx="329187" cy="165336"/>
            </a:xfrm>
            <a:solidFill>
              <a:srgbClr val="7030A0"/>
            </a:solidFill>
          </p:grpSpPr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E50073C7-C140-96BC-0BA6-A3F2D67C5EC5}"/>
                  </a:ext>
                </a:extLst>
              </p:cNvPr>
              <p:cNvSpPr/>
              <p:nvPr/>
            </p:nvSpPr>
            <p:spPr>
              <a:xfrm rot="16200000">
                <a:off x="9841178" y="4326300"/>
                <a:ext cx="158856" cy="160576"/>
              </a:xfrm>
              <a:prstGeom prst="triangl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F48FAD2-1F63-8BE5-CCE0-669C98B45969}"/>
                  </a:ext>
                </a:extLst>
              </p:cNvPr>
              <p:cNvSpPr/>
              <p:nvPr/>
            </p:nvSpPr>
            <p:spPr>
              <a:xfrm rot="5400000" flipH="1">
                <a:off x="9672567" y="4332780"/>
                <a:ext cx="158856" cy="160576"/>
              </a:xfrm>
              <a:prstGeom prst="triangl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9C725CE-727C-55F6-1F18-673155A473B7}"/>
                </a:ext>
              </a:extLst>
            </p:cNvPr>
            <p:cNvCxnSpPr>
              <a:cxnSpLocks/>
              <a:endCxn id="76" idx="2"/>
            </p:cNvCxnSpPr>
            <p:nvPr/>
          </p:nvCxnSpPr>
          <p:spPr>
            <a:xfrm>
              <a:off x="9510681" y="3411550"/>
              <a:ext cx="473862" cy="11161"/>
            </a:xfrm>
            <a:prstGeom prst="line">
              <a:avLst/>
            </a:prstGeom>
            <a:ln w="28575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B8FC9AF-A794-74FA-7F30-405102667422}"/>
                </a:ext>
              </a:extLst>
            </p:cNvPr>
            <p:cNvCxnSpPr/>
            <p:nvPr/>
          </p:nvCxnSpPr>
          <p:spPr>
            <a:xfrm flipH="1" flipV="1">
              <a:off x="10127312" y="3003216"/>
              <a:ext cx="1" cy="18537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087DB8A-18D1-A76D-9441-D664442525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32982" y="2985418"/>
              <a:ext cx="460121" cy="1444"/>
            </a:xfrm>
            <a:prstGeom prst="line">
              <a:avLst/>
            </a:prstGeom>
            <a:ln w="28575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63F6CE0-1333-C005-F27A-D274FC6E00F1}"/>
                </a:ext>
              </a:extLst>
            </p:cNvPr>
            <p:cNvSpPr txBox="1"/>
            <p:nvPr/>
          </p:nvSpPr>
          <p:spPr>
            <a:xfrm>
              <a:off x="10593103" y="2722054"/>
              <a:ext cx="12859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To CO Boilers, Electrostatic precipitators, and stack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6E60DDB-3C4E-2513-2661-FF8042454142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 flipV="1">
              <a:off x="8797769" y="2448778"/>
              <a:ext cx="401035" cy="78172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FF478B6-BDD5-5050-97CB-AACE3F99839F}"/>
              </a:ext>
            </a:extLst>
          </p:cNvPr>
          <p:cNvGrpSpPr/>
          <p:nvPr/>
        </p:nvGrpSpPr>
        <p:grpSpPr>
          <a:xfrm>
            <a:off x="3268494" y="4559515"/>
            <a:ext cx="4659554" cy="1663361"/>
            <a:chOff x="3268494" y="4559515"/>
            <a:chExt cx="4659554" cy="166336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2D5B03C-63D6-251A-DFC4-C0DDAC1BA9B5}"/>
                </a:ext>
              </a:extLst>
            </p:cNvPr>
            <p:cNvCxnSpPr/>
            <p:nvPr/>
          </p:nvCxnSpPr>
          <p:spPr>
            <a:xfrm>
              <a:off x="4075890" y="5758774"/>
              <a:ext cx="78794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6EFDDF-93D4-9682-2DD4-B7C01D44EE3B}"/>
                </a:ext>
              </a:extLst>
            </p:cNvPr>
            <p:cNvSpPr txBox="1"/>
            <p:nvPr/>
          </p:nvSpPr>
          <p:spPr>
            <a:xfrm>
              <a:off x="3268494" y="5574108"/>
              <a:ext cx="6614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Feed</a:t>
              </a:r>
              <a:endParaRPr lang="en-US" dirty="0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B69D3D4-5FAB-0F46-D647-21DDCBFE9E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18308" y="5155660"/>
              <a:ext cx="2509740" cy="603114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3DF44C7-6DF1-583E-5627-A5F31B4B04CA}"/>
                </a:ext>
              </a:extLst>
            </p:cNvPr>
            <p:cNvSpPr/>
            <p:nvPr/>
          </p:nvSpPr>
          <p:spPr>
            <a:xfrm rot="20734361">
              <a:off x="7030812" y="5012650"/>
              <a:ext cx="182880" cy="43450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AE47E00-DAF0-8F3A-DEA5-8227F1F3A814}"/>
                </a:ext>
              </a:extLst>
            </p:cNvPr>
            <p:cNvSpPr txBox="1"/>
            <p:nvPr/>
          </p:nvSpPr>
          <p:spPr>
            <a:xfrm>
              <a:off x="6122761" y="4559515"/>
              <a:ext cx="1058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Regenerator slide valve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2121330-45C8-8256-3C7A-73C9F617C566}"/>
                </a:ext>
              </a:extLst>
            </p:cNvPr>
            <p:cNvSpPr txBox="1"/>
            <p:nvPr/>
          </p:nvSpPr>
          <p:spPr>
            <a:xfrm rot="20842678">
              <a:off x="5554194" y="5576545"/>
              <a:ext cx="1500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Regenerated catalyst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90C063-1717-8D7B-0E94-23CBC1D47B35}"/>
              </a:ext>
            </a:extLst>
          </p:cNvPr>
          <p:cNvGrpSpPr/>
          <p:nvPr/>
        </p:nvGrpSpPr>
        <p:grpSpPr>
          <a:xfrm>
            <a:off x="6370751" y="1765907"/>
            <a:ext cx="1557297" cy="1663093"/>
            <a:chOff x="6370751" y="1765907"/>
            <a:chExt cx="1557297" cy="1663093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3EF3A67-7E76-06B0-18E6-66E35AD7E765}"/>
                </a:ext>
              </a:extLst>
            </p:cNvPr>
            <p:cNvCxnSpPr>
              <a:cxnSpLocks/>
            </p:cNvCxnSpPr>
            <p:nvPr/>
          </p:nvCxnSpPr>
          <p:spPr>
            <a:xfrm>
              <a:off x="7154693" y="2915056"/>
              <a:ext cx="773355" cy="513944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EB84EA9-5DD7-8DEE-07F5-6EB9489FE0CA}"/>
                </a:ext>
              </a:extLst>
            </p:cNvPr>
            <p:cNvSpPr/>
            <p:nvPr/>
          </p:nvSpPr>
          <p:spPr>
            <a:xfrm rot="2645315">
              <a:off x="7498966" y="2810363"/>
              <a:ext cx="182880" cy="43450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7AB88E2-6E0F-0048-BE22-C82F688D398D}"/>
                </a:ext>
              </a:extLst>
            </p:cNvPr>
            <p:cNvSpPr txBox="1"/>
            <p:nvPr/>
          </p:nvSpPr>
          <p:spPr>
            <a:xfrm>
              <a:off x="6370751" y="1765907"/>
              <a:ext cx="1503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Stripper slide valve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4234BBE-31E2-F38E-E647-26B37C75DA3E}"/>
                </a:ext>
              </a:extLst>
            </p:cNvPr>
            <p:cNvCxnSpPr/>
            <p:nvPr/>
          </p:nvCxnSpPr>
          <p:spPr>
            <a:xfrm>
              <a:off x="7392215" y="1981133"/>
              <a:ext cx="228955" cy="7807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807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9357-4138-14CB-B3E8-5B06CBE58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72621"/>
            <a:ext cx="10571998" cy="817284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of the Incident</a:t>
            </a:r>
            <a:br>
              <a:rPr lang="en-US" dirty="0"/>
            </a:br>
            <a:r>
              <a:rPr lang="en-US" sz="2700" b="1" cap="none" dirty="0">
                <a:latin typeface="+mn-lt"/>
              </a:rPr>
              <a:t>November 21, 2022: air controller failed, cracker shut down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083C9-FF91-80D9-EFE6-6B86D7B0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49485B-CC06-C5BD-6B36-C6361365C86C}"/>
              </a:ext>
            </a:extLst>
          </p:cNvPr>
          <p:cNvGrpSpPr/>
          <p:nvPr/>
        </p:nvGrpSpPr>
        <p:grpSpPr>
          <a:xfrm>
            <a:off x="3268494" y="2714018"/>
            <a:ext cx="2149814" cy="3323150"/>
            <a:chOff x="1945531" y="2714018"/>
            <a:chExt cx="2149814" cy="3323150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A6FA9434-C9AB-2AFA-EA2A-F35D887DF018}"/>
                </a:ext>
              </a:extLst>
            </p:cNvPr>
            <p:cNvSpPr/>
            <p:nvPr/>
          </p:nvSpPr>
          <p:spPr>
            <a:xfrm>
              <a:off x="3540868" y="2714018"/>
              <a:ext cx="554477" cy="3323150"/>
            </a:xfrm>
            <a:prstGeom prst="flowChartAlternateProcess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Reactor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2D5B03C-63D6-251A-DFC4-C0DDAC1BA9B5}"/>
                </a:ext>
              </a:extLst>
            </p:cNvPr>
            <p:cNvCxnSpPr/>
            <p:nvPr/>
          </p:nvCxnSpPr>
          <p:spPr>
            <a:xfrm>
              <a:off x="2752927" y="5758774"/>
              <a:ext cx="78794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6EFDDF-93D4-9682-2DD4-B7C01D44EE3B}"/>
                </a:ext>
              </a:extLst>
            </p:cNvPr>
            <p:cNvSpPr txBox="1"/>
            <p:nvPr/>
          </p:nvSpPr>
          <p:spPr>
            <a:xfrm>
              <a:off x="1945531" y="5574108"/>
              <a:ext cx="661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Feed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E88B88-4A86-7778-3B52-6157740E854D}"/>
              </a:ext>
            </a:extLst>
          </p:cNvPr>
          <p:cNvGrpSpPr/>
          <p:nvPr/>
        </p:nvGrpSpPr>
        <p:grpSpPr>
          <a:xfrm>
            <a:off x="836577" y="2441643"/>
            <a:ext cx="4309356" cy="3595525"/>
            <a:chOff x="836577" y="2441643"/>
            <a:chExt cx="4309356" cy="359552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0E562FA-4D8A-1FEC-BEE6-C9D8B9BB7E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91054" y="5155660"/>
              <a:ext cx="26848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Alternate Process 14">
              <a:extLst>
                <a:ext uri="{FF2B5EF4-FFF2-40B4-BE49-F238E27FC236}">
                  <a16:creationId xmlns:a16="http://schemas.microsoft.com/office/drawing/2014/main" id="{E4AFB0E3-F7C4-6DF0-CE7C-AF6DD3A66347}"/>
                </a:ext>
              </a:extLst>
            </p:cNvPr>
            <p:cNvSpPr/>
            <p:nvPr/>
          </p:nvSpPr>
          <p:spPr>
            <a:xfrm>
              <a:off x="836577" y="3323150"/>
              <a:ext cx="554477" cy="2714018"/>
            </a:xfrm>
            <a:prstGeom prst="flowChartAlternateProcess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Main Fractionator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24174F3-420D-492A-9D1A-161CD8576EA1}"/>
                </a:ext>
              </a:extLst>
            </p:cNvPr>
            <p:cNvCxnSpPr>
              <a:stCxn id="6" idx="0"/>
            </p:cNvCxnSpPr>
            <p:nvPr/>
          </p:nvCxnSpPr>
          <p:spPr>
            <a:xfrm flipH="1" flipV="1">
              <a:off x="5136206" y="2441643"/>
              <a:ext cx="4864" cy="2723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E9CBF35-408A-260D-6652-453428BBED53}"/>
                </a:ext>
              </a:extLst>
            </p:cNvPr>
            <p:cNvCxnSpPr/>
            <p:nvPr/>
          </p:nvCxnSpPr>
          <p:spPr>
            <a:xfrm flipH="1">
              <a:off x="4075890" y="2441643"/>
              <a:ext cx="10700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08E47B2-3775-636D-2176-F8C0DB27344A}"/>
                </a:ext>
              </a:extLst>
            </p:cNvPr>
            <p:cNvCxnSpPr/>
            <p:nvPr/>
          </p:nvCxnSpPr>
          <p:spPr>
            <a:xfrm>
              <a:off x="4075890" y="2441643"/>
              <a:ext cx="0" cy="27140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C2659AD1-4BCF-C9FE-033E-848A1EA8583D}"/>
              </a:ext>
            </a:extLst>
          </p:cNvPr>
          <p:cNvSpPr/>
          <p:nvPr/>
        </p:nvSpPr>
        <p:spPr>
          <a:xfrm>
            <a:off x="1643975" y="2146806"/>
            <a:ext cx="1901758" cy="1085781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Overhead accumulator and Wet Gas Compressor: Reactor pressure control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5FAC79-AF4E-7F18-1C7D-F3517B2A2E17}"/>
              </a:ext>
            </a:extLst>
          </p:cNvPr>
          <p:cNvCxnSpPr>
            <a:cxnSpLocks/>
          </p:cNvCxnSpPr>
          <p:nvPr/>
        </p:nvCxnSpPr>
        <p:spPr>
          <a:xfrm flipH="1" flipV="1">
            <a:off x="1113815" y="2665378"/>
            <a:ext cx="1" cy="64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C674741-08BD-BD27-0C54-FA0E7989F050}"/>
              </a:ext>
            </a:extLst>
          </p:cNvPr>
          <p:cNvCxnSpPr>
            <a:cxnSpLocks/>
          </p:cNvCxnSpPr>
          <p:nvPr/>
        </p:nvCxnSpPr>
        <p:spPr>
          <a:xfrm flipH="1">
            <a:off x="1116247" y="2689697"/>
            <a:ext cx="498544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CDB2192-BA0A-4D1B-55CA-45727F682D1F}"/>
              </a:ext>
            </a:extLst>
          </p:cNvPr>
          <p:cNvCxnSpPr>
            <a:cxnSpLocks/>
          </p:cNvCxnSpPr>
          <p:nvPr/>
        </p:nvCxnSpPr>
        <p:spPr>
          <a:xfrm>
            <a:off x="2234931" y="3232587"/>
            <a:ext cx="0" cy="5660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B5B0DA9-C6CB-936C-D680-A5F197767D29}"/>
              </a:ext>
            </a:extLst>
          </p:cNvPr>
          <p:cNvSpPr txBox="1"/>
          <p:nvPr/>
        </p:nvSpPr>
        <p:spPr>
          <a:xfrm>
            <a:off x="1562503" y="3738491"/>
            <a:ext cx="1232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Additional product processing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C2C3D7D-2EAE-34A0-2C85-3157C1FF1E6D}"/>
              </a:ext>
            </a:extLst>
          </p:cNvPr>
          <p:cNvCxnSpPr>
            <a:stCxn id="29" idx="3"/>
          </p:cNvCxnSpPr>
          <p:nvPr/>
        </p:nvCxnSpPr>
        <p:spPr>
          <a:xfrm>
            <a:off x="3545733" y="2689697"/>
            <a:ext cx="1318098" cy="3827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7914CA3-D941-EFBE-8DDF-C2EB795638E9}"/>
              </a:ext>
            </a:extLst>
          </p:cNvPr>
          <p:cNvSpPr/>
          <p:nvPr/>
        </p:nvSpPr>
        <p:spPr>
          <a:xfrm>
            <a:off x="6096000" y="2188715"/>
            <a:ext cx="1058693" cy="8638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Stripper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B0A97D6-E829-2A37-E773-B5A9B9E3D2DC}"/>
              </a:ext>
            </a:extLst>
          </p:cNvPr>
          <p:cNvCxnSpPr>
            <a:cxnSpLocks/>
            <a:stCxn id="42" idx="1"/>
          </p:cNvCxnSpPr>
          <p:nvPr/>
        </p:nvCxnSpPr>
        <p:spPr>
          <a:xfrm flipH="1" flipV="1">
            <a:off x="5145933" y="2435624"/>
            <a:ext cx="950067" cy="1849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47E583E-8F07-21B8-542E-FB63183627CA}"/>
              </a:ext>
            </a:extLst>
          </p:cNvPr>
          <p:cNvCxnSpPr/>
          <p:nvPr/>
        </p:nvCxnSpPr>
        <p:spPr>
          <a:xfrm>
            <a:off x="5418308" y="2928026"/>
            <a:ext cx="672828" cy="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lowchart: Alternate Process 50">
            <a:extLst>
              <a:ext uri="{FF2B5EF4-FFF2-40B4-BE49-F238E27FC236}">
                <a16:creationId xmlns:a16="http://schemas.microsoft.com/office/drawing/2014/main" id="{71E04A33-1BE0-186E-9DC1-67424827F4BD}"/>
              </a:ext>
            </a:extLst>
          </p:cNvPr>
          <p:cNvSpPr/>
          <p:nvPr/>
        </p:nvSpPr>
        <p:spPr>
          <a:xfrm>
            <a:off x="7928048" y="2637349"/>
            <a:ext cx="1058693" cy="2714018"/>
          </a:xfrm>
          <a:prstGeom prst="flowChartAlternateProcess">
            <a:avLst/>
          </a:prstGeom>
          <a:solidFill>
            <a:srgbClr val="FF33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Regenerator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3EF3A67-7E76-06B0-18E6-66E35AD7E765}"/>
              </a:ext>
            </a:extLst>
          </p:cNvPr>
          <p:cNvCxnSpPr>
            <a:cxnSpLocks/>
          </p:cNvCxnSpPr>
          <p:nvPr/>
        </p:nvCxnSpPr>
        <p:spPr>
          <a:xfrm>
            <a:off x="7154693" y="2915056"/>
            <a:ext cx="773355" cy="513944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AEB84EA9-5DD7-8DEE-07F5-6EB9489FE0CA}"/>
              </a:ext>
            </a:extLst>
          </p:cNvPr>
          <p:cNvSpPr/>
          <p:nvPr/>
        </p:nvSpPr>
        <p:spPr>
          <a:xfrm rot="2645315">
            <a:off x="7498966" y="2810363"/>
            <a:ext cx="182880" cy="43450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AB88E2-6E0F-0048-BE22-C82F688D398D}"/>
              </a:ext>
            </a:extLst>
          </p:cNvPr>
          <p:cNvSpPr txBox="1"/>
          <p:nvPr/>
        </p:nvSpPr>
        <p:spPr>
          <a:xfrm>
            <a:off x="6375134" y="1755771"/>
            <a:ext cx="1463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Stripper slide valve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B69D3D4-5FAB-0F46-D647-21DDCBFE9E4B}"/>
              </a:ext>
            </a:extLst>
          </p:cNvPr>
          <p:cNvCxnSpPr>
            <a:cxnSpLocks/>
          </p:cNvCxnSpPr>
          <p:nvPr/>
        </p:nvCxnSpPr>
        <p:spPr>
          <a:xfrm flipH="1">
            <a:off x="5418308" y="5155660"/>
            <a:ext cx="2509740" cy="603114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63DF44C7-6DF1-583E-5627-A5F31B4B04CA}"/>
              </a:ext>
            </a:extLst>
          </p:cNvPr>
          <p:cNvSpPr/>
          <p:nvPr/>
        </p:nvSpPr>
        <p:spPr>
          <a:xfrm rot="20734361">
            <a:off x="7030812" y="5012650"/>
            <a:ext cx="182880" cy="43450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AE47E00-DAF0-8F3A-DEA5-8227F1F3A814}"/>
              </a:ext>
            </a:extLst>
          </p:cNvPr>
          <p:cNvSpPr txBox="1"/>
          <p:nvPr/>
        </p:nvSpPr>
        <p:spPr>
          <a:xfrm>
            <a:off x="6206248" y="4568279"/>
            <a:ext cx="115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Regenerator slide valve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5B8A125-0A6B-3AF2-7414-C9879D08C004}"/>
              </a:ext>
            </a:extLst>
          </p:cNvPr>
          <p:cNvCxnSpPr/>
          <p:nvPr/>
        </p:nvCxnSpPr>
        <p:spPr>
          <a:xfrm>
            <a:off x="8457394" y="5351367"/>
            <a:ext cx="0" cy="729581"/>
          </a:xfrm>
          <a:prstGeom prst="line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798081D-E1A0-F1F0-9FCF-EAF9ADDCD65A}"/>
              </a:ext>
            </a:extLst>
          </p:cNvPr>
          <p:cNvCxnSpPr>
            <a:cxnSpLocks/>
          </p:cNvCxnSpPr>
          <p:nvPr/>
        </p:nvCxnSpPr>
        <p:spPr>
          <a:xfrm>
            <a:off x="8463064" y="6108970"/>
            <a:ext cx="209523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7DBAAA35-511C-7B19-8A57-C75397C25EE9}"/>
              </a:ext>
            </a:extLst>
          </p:cNvPr>
          <p:cNvSpPr/>
          <p:nvPr/>
        </p:nvSpPr>
        <p:spPr>
          <a:xfrm>
            <a:off x="8757457" y="5687898"/>
            <a:ext cx="1219916" cy="8580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Air Compressor and Heater</a:t>
            </a:r>
            <a:endParaRPr lang="en-US" sz="11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4C8B176-C975-B36E-9C84-5B139FBA46C9}"/>
              </a:ext>
            </a:extLst>
          </p:cNvPr>
          <p:cNvSpPr txBox="1"/>
          <p:nvPr/>
        </p:nvSpPr>
        <p:spPr>
          <a:xfrm>
            <a:off x="10675990" y="5932266"/>
            <a:ext cx="66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</a:t>
            </a:r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D570971A-ACE5-FCF0-57C8-FE9FFFB60891}"/>
              </a:ext>
            </a:extLst>
          </p:cNvPr>
          <p:cNvSpPr/>
          <p:nvPr/>
        </p:nvSpPr>
        <p:spPr>
          <a:xfrm flipV="1">
            <a:off x="8180141" y="2673233"/>
            <a:ext cx="194552" cy="48364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424609B3-97AE-F441-A572-1BA7FD19C47A}"/>
              </a:ext>
            </a:extLst>
          </p:cNvPr>
          <p:cNvSpPr/>
          <p:nvPr/>
        </p:nvSpPr>
        <p:spPr>
          <a:xfrm flipV="1">
            <a:off x="8616307" y="2681591"/>
            <a:ext cx="194552" cy="48364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63BBF7A-8032-E02C-8732-7281DDD3EDFF}"/>
              </a:ext>
            </a:extLst>
          </p:cNvPr>
          <p:cNvCxnSpPr>
            <a:cxnSpLocks/>
            <a:stCxn id="68" idx="0"/>
          </p:cNvCxnSpPr>
          <p:nvPr/>
        </p:nvCxnSpPr>
        <p:spPr>
          <a:xfrm>
            <a:off x="8277417" y="3156879"/>
            <a:ext cx="0" cy="58161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61384D0-0D12-78E2-A20C-87C5C540E33E}"/>
              </a:ext>
            </a:extLst>
          </p:cNvPr>
          <p:cNvCxnSpPr>
            <a:cxnSpLocks/>
          </p:cNvCxnSpPr>
          <p:nvPr/>
        </p:nvCxnSpPr>
        <p:spPr>
          <a:xfrm>
            <a:off x="8711920" y="3120744"/>
            <a:ext cx="0" cy="58161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7A0D2724-6389-2346-C24D-C535C71462B3}"/>
              </a:ext>
            </a:extLst>
          </p:cNvPr>
          <p:cNvSpPr txBox="1"/>
          <p:nvPr/>
        </p:nvSpPr>
        <p:spPr>
          <a:xfrm>
            <a:off x="7735957" y="1853500"/>
            <a:ext cx="123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</a:t>
            </a:r>
            <a:r>
              <a:rPr lang="en-US" sz="1200" baseline="30000" dirty="0"/>
              <a:t>st</a:t>
            </a:r>
            <a:r>
              <a:rPr lang="en-US" sz="1200" dirty="0"/>
              <a:t> and 2</a:t>
            </a:r>
            <a:r>
              <a:rPr lang="en-US" sz="1200" baseline="30000" dirty="0"/>
              <a:t>nd</a:t>
            </a:r>
            <a:r>
              <a:rPr lang="en-US" sz="1200" dirty="0"/>
              <a:t> stage cyclones</a:t>
            </a:r>
          </a:p>
        </p:txBody>
      </p:sp>
      <p:sp>
        <p:nvSpPr>
          <p:cNvPr id="75" name="Arrow: Pentagon 74">
            <a:extLst>
              <a:ext uri="{FF2B5EF4-FFF2-40B4-BE49-F238E27FC236}">
                <a16:creationId xmlns:a16="http://schemas.microsoft.com/office/drawing/2014/main" id="{1E005714-B8F9-D4FC-69E0-46BF25317F7F}"/>
              </a:ext>
            </a:extLst>
          </p:cNvPr>
          <p:cNvSpPr/>
          <p:nvPr/>
        </p:nvSpPr>
        <p:spPr>
          <a:xfrm rot="5400000">
            <a:off x="9216388" y="2782301"/>
            <a:ext cx="588587" cy="301681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row: Pentagon 75">
            <a:extLst>
              <a:ext uri="{FF2B5EF4-FFF2-40B4-BE49-F238E27FC236}">
                <a16:creationId xmlns:a16="http://schemas.microsoft.com/office/drawing/2014/main" id="{D84B824D-43F0-BB41-4019-57A6F07D138F}"/>
              </a:ext>
            </a:extLst>
          </p:cNvPr>
          <p:cNvSpPr/>
          <p:nvPr/>
        </p:nvSpPr>
        <p:spPr>
          <a:xfrm rot="5400000">
            <a:off x="9841090" y="3347291"/>
            <a:ext cx="588587" cy="301681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1DBDDA9-B1C5-9FBC-4902-B5B184155D88}"/>
              </a:ext>
            </a:extLst>
          </p:cNvPr>
          <p:cNvSpPr txBox="1"/>
          <p:nvPr/>
        </p:nvSpPr>
        <p:spPr>
          <a:xfrm>
            <a:off x="9207937" y="1572437"/>
            <a:ext cx="128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</a:t>
            </a:r>
            <a:r>
              <a:rPr lang="en-US" sz="1200" baseline="30000" dirty="0"/>
              <a:t>rd</a:t>
            </a:r>
            <a:r>
              <a:rPr lang="en-US" sz="1200" dirty="0"/>
              <a:t> stage separator and Regenerator Pressure Control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02038FC-4054-EE8C-C67F-E0E6B6E2B0D9}"/>
              </a:ext>
            </a:extLst>
          </p:cNvPr>
          <p:cNvSpPr txBox="1"/>
          <p:nvPr/>
        </p:nvSpPr>
        <p:spPr>
          <a:xfrm>
            <a:off x="9309762" y="3736056"/>
            <a:ext cx="82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4</a:t>
            </a:r>
            <a:r>
              <a:rPr lang="en-US" sz="1200" baseline="30000" dirty="0"/>
              <a:t>th</a:t>
            </a:r>
            <a:r>
              <a:rPr lang="en-US" sz="1200" dirty="0"/>
              <a:t> stage separator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5284B0-540D-7910-A16F-171613AAB85A}"/>
              </a:ext>
            </a:extLst>
          </p:cNvPr>
          <p:cNvCxnSpPr>
            <a:stCxn id="51" idx="0"/>
          </p:cNvCxnSpPr>
          <p:nvPr/>
        </p:nvCxnSpPr>
        <p:spPr>
          <a:xfrm flipH="1" flipV="1">
            <a:off x="8457394" y="2451978"/>
            <a:ext cx="1" cy="18537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8F08C7-B487-74A0-9115-CF302B053D63}"/>
              </a:ext>
            </a:extLst>
          </p:cNvPr>
          <p:cNvCxnSpPr>
            <a:cxnSpLocks/>
          </p:cNvCxnSpPr>
          <p:nvPr/>
        </p:nvCxnSpPr>
        <p:spPr>
          <a:xfrm>
            <a:off x="8463064" y="2435624"/>
            <a:ext cx="1031132" cy="1635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6259B1-CF86-CAD7-BA42-E19D70BAB4E0}"/>
              </a:ext>
            </a:extLst>
          </p:cNvPr>
          <p:cNvCxnSpPr/>
          <p:nvPr/>
        </p:nvCxnSpPr>
        <p:spPr>
          <a:xfrm flipH="1" flipV="1">
            <a:off x="9514468" y="2448730"/>
            <a:ext cx="1" cy="185371"/>
          </a:xfrm>
          <a:prstGeom prst="line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73FCA0-0126-4C7B-6651-25A4C5BDF161}"/>
              </a:ext>
            </a:extLst>
          </p:cNvPr>
          <p:cNvCxnSpPr/>
          <p:nvPr/>
        </p:nvCxnSpPr>
        <p:spPr>
          <a:xfrm flipH="1" flipV="1">
            <a:off x="9514465" y="3236671"/>
            <a:ext cx="1" cy="18537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1FA70CE-E072-22E2-CAA7-0577D2ABFEF4}"/>
              </a:ext>
            </a:extLst>
          </p:cNvPr>
          <p:cNvGrpSpPr/>
          <p:nvPr/>
        </p:nvGrpSpPr>
        <p:grpSpPr>
          <a:xfrm>
            <a:off x="9038228" y="2362870"/>
            <a:ext cx="329187" cy="165336"/>
            <a:chOff x="9671707" y="4327160"/>
            <a:chExt cx="329187" cy="165336"/>
          </a:xfrm>
          <a:solidFill>
            <a:srgbClr val="7030A0"/>
          </a:solidFill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0073C7-C140-96BC-0BA6-A3F2D67C5EC5}"/>
                </a:ext>
              </a:extLst>
            </p:cNvPr>
            <p:cNvSpPr/>
            <p:nvPr/>
          </p:nvSpPr>
          <p:spPr>
            <a:xfrm rot="16200000">
              <a:off x="9841178" y="4326300"/>
              <a:ext cx="158856" cy="160576"/>
            </a:xfrm>
            <a:prstGeom prst="triangl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F48FAD2-1F63-8BE5-CCE0-669C98B45969}"/>
                </a:ext>
              </a:extLst>
            </p:cNvPr>
            <p:cNvSpPr/>
            <p:nvPr/>
          </p:nvSpPr>
          <p:spPr>
            <a:xfrm rot="5400000" flipH="1">
              <a:off x="9672567" y="4332780"/>
              <a:ext cx="158856" cy="160576"/>
            </a:xfrm>
            <a:prstGeom prst="triangl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9C725CE-727C-55F6-1F18-673155A473B7}"/>
              </a:ext>
            </a:extLst>
          </p:cNvPr>
          <p:cNvCxnSpPr>
            <a:cxnSpLocks/>
            <a:endCxn id="76" idx="2"/>
          </p:cNvCxnSpPr>
          <p:nvPr/>
        </p:nvCxnSpPr>
        <p:spPr>
          <a:xfrm>
            <a:off x="9510681" y="3411550"/>
            <a:ext cx="473862" cy="11161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B8FC9AF-A794-74FA-7F30-405102667422}"/>
              </a:ext>
            </a:extLst>
          </p:cNvPr>
          <p:cNvCxnSpPr/>
          <p:nvPr/>
        </p:nvCxnSpPr>
        <p:spPr>
          <a:xfrm flipH="1" flipV="1">
            <a:off x="10127312" y="3003216"/>
            <a:ext cx="1" cy="18537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087DB8A-18D1-A76D-9441-D6644425253F}"/>
              </a:ext>
            </a:extLst>
          </p:cNvPr>
          <p:cNvCxnSpPr>
            <a:cxnSpLocks/>
          </p:cNvCxnSpPr>
          <p:nvPr/>
        </p:nvCxnSpPr>
        <p:spPr>
          <a:xfrm flipV="1">
            <a:off x="10132982" y="2985418"/>
            <a:ext cx="460121" cy="1444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63F6CE0-1333-C005-F27A-D274FC6E00F1}"/>
              </a:ext>
            </a:extLst>
          </p:cNvPr>
          <p:cNvSpPr txBox="1"/>
          <p:nvPr/>
        </p:nvSpPr>
        <p:spPr>
          <a:xfrm>
            <a:off x="10593103" y="2722054"/>
            <a:ext cx="128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To CO Boilers, Electrostatic precipitators, and stack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2382F34-8E6E-6C8A-CF5A-C5C73E8FBE34}"/>
              </a:ext>
            </a:extLst>
          </p:cNvPr>
          <p:cNvCxnSpPr>
            <a:cxnSpLocks/>
          </p:cNvCxnSpPr>
          <p:nvPr/>
        </p:nvCxnSpPr>
        <p:spPr>
          <a:xfrm flipV="1">
            <a:off x="10124074" y="3749001"/>
            <a:ext cx="0" cy="820483"/>
          </a:xfrm>
          <a:prstGeom prst="line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6ADA1A0-8007-7B76-14C8-F242A1391569}"/>
              </a:ext>
            </a:extLst>
          </p:cNvPr>
          <p:cNvSpPr txBox="1"/>
          <p:nvPr/>
        </p:nvSpPr>
        <p:spPr>
          <a:xfrm>
            <a:off x="9554193" y="4583570"/>
            <a:ext cx="1058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Manual drain of spent catalyst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1D651B5-6E18-B187-BBFC-5CA972CC4120}"/>
              </a:ext>
            </a:extLst>
          </p:cNvPr>
          <p:cNvSpPr txBox="1"/>
          <p:nvPr/>
        </p:nvSpPr>
        <p:spPr>
          <a:xfrm rot="20842678">
            <a:off x="5554194" y="5576545"/>
            <a:ext cx="150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Regenerated catalyst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9134FA-4006-4D8C-3F4E-EC1C6D7CD6C0}"/>
              </a:ext>
            </a:extLst>
          </p:cNvPr>
          <p:cNvSpPr txBox="1"/>
          <p:nvPr/>
        </p:nvSpPr>
        <p:spPr>
          <a:xfrm>
            <a:off x="10107877" y="5855767"/>
            <a:ext cx="410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7E8389A-E788-6744-4117-0CA19AC67543}"/>
              </a:ext>
            </a:extLst>
          </p:cNvPr>
          <p:cNvGrpSpPr/>
          <p:nvPr/>
        </p:nvGrpSpPr>
        <p:grpSpPr>
          <a:xfrm>
            <a:off x="4075890" y="2855093"/>
            <a:ext cx="7341036" cy="3158339"/>
            <a:chOff x="4075890" y="2855093"/>
            <a:chExt cx="7341036" cy="315833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10A972A-5C52-FD90-8F12-732073BC6C68}"/>
                </a:ext>
              </a:extLst>
            </p:cNvPr>
            <p:cNvGrpSpPr/>
            <p:nvPr/>
          </p:nvGrpSpPr>
          <p:grpSpPr>
            <a:xfrm>
              <a:off x="4075890" y="5161678"/>
              <a:ext cx="379381" cy="597096"/>
              <a:chOff x="4075890" y="5161678"/>
              <a:chExt cx="379381" cy="59709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1BD16A9-20E7-8738-A8B5-AD5DEB94E4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55271" y="5171406"/>
                <a:ext cx="0" cy="58736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EEB9358-A2DB-7D9F-31F2-B4A69A4759FF}"/>
                  </a:ext>
                </a:extLst>
              </p:cNvPr>
              <p:cNvCxnSpPr/>
              <p:nvPr/>
            </p:nvCxnSpPr>
            <p:spPr>
              <a:xfrm flipH="1">
                <a:off x="4075890" y="5161678"/>
                <a:ext cx="37938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C47EBFF-4252-FDD8-3270-89FA4D2317D9}"/>
                </a:ext>
              </a:extLst>
            </p:cNvPr>
            <p:cNvSpPr txBox="1"/>
            <p:nvPr/>
          </p:nvSpPr>
          <p:spPr>
            <a:xfrm>
              <a:off x="11006730" y="2855093"/>
              <a:ext cx="410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488A1B9-9764-ED70-4D2E-7AB2BF6400D0}"/>
                </a:ext>
              </a:extLst>
            </p:cNvPr>
            <p:cNvSpPr txBox="1"/>
            <p:nvPr/>
          </p:nvSpPr>
          <p:spPr>
            <a:xfrm>
              <a:off x="4443084" y="5490212"/>
              <a:ext cx="410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F87E7D-46F7-C9B1-C21B-D6C1DD60BA11}"/>
              </a:ext>
            </a:extLst>
          </p:cNvPr>
          <p:cNvGrpSpPr/>
          <p:nvPr/>
        </p:nvGrpSpPr>
        <p:grpSpPr>
          <a:xfrm>
            <a:off x="338034" y="2138698"/>
            <a:ext cx="1305941" cy="276999"/>
            <a:chOff x="338034" y="2138698"/>
            <a:chExt cx="1305941" cy="27699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11CF26F-95DB-1CB3-0C9E-4FED7D22A110}"/>
                </a:ext>
              </a:extLst>
            </p:cNvPr>
            <p:cNvSpPr txBox="1"/>
            <p:nvPr/>
          </p:nvSpPr>
          <p:spPr>
            <a:xfrm>
              <a:off x="338034" y="2138698"/>
              <a:ext cx="8560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Propane</a:t>
              </a:r>
              <a:endParaRPr lang="en-US" sz="1400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4F6817A-7E23-3522-E1A8-713122F947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5431" y="2315165"/>
              <a:ext cx="49854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9196C5-2FAF-1F36-DB6F-5C686BF3F8A0}"/>
              </a:ext>
            </a:extLst>
          </p:cNvPr>
          <p:cNvCxnSpPr/>
          <p:nvPr/>
        </p:nvCxnSpPr>
        <p:spPr>
          <a:xfrm>
            <a:off x="7392215" y="1981133"/>
            <a:ext cx="228955" cy="7807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84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149D63-CF37-A3E9-146A-CCA661DD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63" y="1741714"/>
            <a:ext cx="3361979" cy="4117749"/>
          </a:xfrm>
        </p:spPr>
        <p:txBody>
          <a:bodyPr anchor="t">
            <a:normAutofit/>
          </a:bodyPr>
          <a:lstStyle/>
          <a:p>
            <a:r>
              <a:rPr lang="en-US" dirty="0"/>
              <a:t>Evolution of Incident</a:t>
            </a:r>
            <a:endParaRPr lang="en-US" b="1" cap="none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71C6E-E09C-FFC6-27CF-62A8FCD387A1}"/>
              </a:ext>
            </a:extLst>
          </p:cNvPr>
          <p:cNvSpPr>
            <a:spLocks/>
          </p:cNvSpPr>
          <p:nvPr/>
        </p:nvSpPr>
        <p:spPr>
          <a:xfrm>
            <a:off x="5660126" y="2524759"/>
            <a:ext cx="5520658" cy="324686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defTabSz="237744">
              <a:lnSpc>
                <a:spcPct val="90000"/>
              </a:lnSpc>
              <a:spcAft>
                <a:spcPts val="600"/>
              </a:spcAft>
            </a:pPr>
            <a:r>
              <a:rPr lang="en-US" sz="1600" b="1" kern="1200" dirty="0">
                <a:solidFill>
                  <a:srgbClr val="05639B"/>
                </a:solidFill>
                <a:latin typeface="+mn-lt"/>
                <a:ea typeface="+mn-ea"/>
                <a:cs typeface="+mn-cs"/>
              </a:rPr>
              <a:t>February 18, 2015</a:t>
            </a:r>
          </a:p>
          <a:p>
            <a:pPr marL="178308" indent="-178308" defTabSz="237744">
              <a:lnSpc>
                <a:spcPct val="90000"/>
              </a:lnSpc>
              <a:spcAft>
                <a:spcPts val="600"/>
              </a:spcAft>
              <a:buClr>
                <a:srgbClr val="05639B"/>
              </a:buClr>
              <a:buFont typeface="Wingdings" panose="05000000000000000000" pitchFamily="2" charset="2"/>
              <a:buChar char="§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ExxonMobil catalytic cracker at Torrance, CA refinery shut down</a:t>
            </a:r>
          </a:p>
          <a:p>
            <a:pPr marL="178308" indent="-178308" defTabSz="237744">
              <a:lnSpc>
                <a:spcPct val="90000"/>
              </a:lnSpc>
              <a:spcAft>
                <a:spcPts val="600"/>
              </a:spcAft>
              <a:buClr>
                <a:srgbClr val="05639B"/>
              </a:buClr>
              <a:buFont typeface="Wingdings" panose="05000000000000000000" pitchFamily="2" charset="2"/>
              <a:buChar char="§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Electrostatic precipitators remained energized</a:t>
            </a:r>
          </a:p>
          <a:p>
            <a:pPr marL="178308" indent="-178308" defTabSz="237744">
              <a:lnSpc>
                <a:spcPct val="90000"/>
              </a:lnSpc>
              <a:spcAft>
                <a:spcPts val="600"/>
              </a:spcAft>
              <a:buClr>
                <a:srgbClr val="05639B"/>
              </a:buClr>
              <a:buFont typeface="Wingdings" panose="05000000000000000000" pitchFamily="2" charset="2"/>
              <a:buChar char="§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Hydrocarbon leaked to the electrostatic precipitators, ignited with electrostatic spark, and exploded</a:t>
            </a:r>
          </a:p>
          <a:p>
            <a:pPr marL="178308" indent="-178308" defTabSz="237744">
              <a:lnSpc>
                <a:spcPct val="90000"/>
              </a:lnSpc>
              <a:spcAft>
                <a:spcPts val="600"/>
              </a:spcAft>
              <a:buClr>
                <a:srgbClr val="05639B"/>
              </a:buClr>
              <a:buFont typeface="Wingdings" panose="05000000000000000000" pitchFamily="2" charset="2"/>
              <a:buChar char="§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this incident, refineries now de-energize electrostatic precipitators when their catalytic crackers shutdown, and during re-start </a:t>
            </a:r>
          </a:p>
          <a:p>
            <a:pPr marL="178308" indent="-178308" defTabSz="237744">
              <a:lnSpc>
                <a:spcPct val="90000"/>
              </a:lnSpc>
              <a:spcAft>
                <a:spcPts val="600"/>
              </a:spcAft>
              <a:buClr>
                <a:srgbClr val="05639B"/>
              </a:buClr>
              <a:buFont typeface="Wingdings" panose="05000000000000000000" pitchFamily="2" charset="2"/>
              <a:buChar char="§"/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B03CEF-F347-5E68-9D25-8F6DCD54737B}"/>
              </a:ext>
            </a:extLst>
          </p:cNvPr>
          <p:cNvSpPr txBox="1"/>
          <p:nvPr/>
        </p:nvSpPr>
        <p:spPr>
          <a:xfrm>
            <a:off x="5466523" y="1345340"/>
            <a:ext cx="5823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37744">
              <a:spcAft>
                <a:spcPts val="600"/>
              </a:spcAft>
            </a:pPr>
            <a:r>
              <a:rPr lang="en-US" sz="2400" b="1" kern="1200" dirty="0">
                <a:solidFill>
                  <a:srgbClr val="05639B"/>
                </a:solidFill>
                <a:latin typeface="+mn-lt"/>
                <a:ea typeface="+mn-ea"/>
                <a:cs typeface="+mn-cs"/>
              </a:rPr>
              <a:t>Electrostatic Precipitator De-Energized – A Critical Safety Measure</a:t>
            </a:r>
            <a:endParaRPr lang="en-US" sz="2400" dirty="0">
              <a:solidFill>
                <a:srgbClr val="05639B"/>
              </a:solidFill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75854B0-BB0C-393C-A17A-2FBBE116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/>
          <a:lstStyle/>
          <a:p>
            <a:fld id="{3A98EE3D-8CD1-4C3F-BD1C-C98C9596463C}" type="slidenum">
              <a:rPr lang="en-US" smtClean="0">
                <a:solidFill>
                  <a:srgbClr val="05639B"/>
                </a:solidFill>
              </a:rPr>
              <a:t>8</a:t>
            </a:fld>
            <a:endParaRPr lang="en-US" dirty="0">
              <a:solidFill>
                <a:srgbClr val="0563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94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149D63-CF37-A3E9-146A-CCA661DD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Evolution of Incident</a:t>
            </a:r>
            <a:br>
              <a:rPr lang="en-US" dirty="0"/>
            </a:br>
            <a:r>
              <a:rPr lang="en-US" sz="2800" b="1" cap="none" dirty="0">
                <a:latin typeface="+mn-lt"/>
              </a:rPr>
              <a:t>Efforts to restart, November 21-24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375E3-14A3-612C-A060-A20A3C21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FFFFFF"/>
                </a:solidFill>
              </a:r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8CFA73-F067-451E-9E98-1ECD997A6CA9}"/>
              </a:ext>
            </a:extLst>
          </p:cNvPr>
          <p:cNvCxnSpPr>
            <a:cxnSpLocks/>
          </p:cNvCxnSpPr>
          <p:nvPr/>
        </p:nvCxnSpPr>
        <p:spPr>
          <a:xfrm>
            <a:off x="1017037" y="3629590"/>
            <a:ext cx="999308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109E532-078B-0BAF-6CC9-6953D022E3CC}"/>
              </a:ext>
            </a:extLst>
          </p:cNvPr>
          <p:cNvSpPr/>
          <p:nvPr/>
        </p:nvSpPr>
        <p:spPr>
          <a:xfrm>
            <a:off x="1548882" y="3480300"/>
            <a:ext cx="279918" cy="2985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0DE925-C59B-052B-FF45-FFDAEEE49A91}"/>
              </a:ext>
            </a:extLst>
          </p:cNvPr>
          <p:cNvSpPr txBox="1"/>
          <p:nvPr/>
        </p:nvSpPr>
        <p:spPr>
          <a:xfrm>
            <a:off x="1178326" y="2913219"/>
            <a:ext cx="130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11/21/22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921FEC-2F6E-BC53-80D0-959BD325C942}"/>
              </a:ext>
            </a:extLst>
          </p:cNvPr>
          <p:cNvSpPr txBox="1"/>
          <p:nvPr/>
        </p:nvSpPr>
        <p:spPr>
          <a:xfrm>
            <a:off x="851780" y="3844011"/>
            <a:ext cx="1811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Key employee “A” began period of excessive work hours leading up to incident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10FB4C-5C52-675B-5D7F-CF6BED43C826}"/>
              </a:ext>
            </a:extLst>
          </p:cNvPr>
          <p:cNvSpPr txBox="1"/>
          <p:nvPr/>
        </p:nvSpPr>
        <p:spPr>
          <a:xfrm>
            <a:off x="4129469" y="2913219"/>
            <a:ext cx="130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11/22/22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5085E0-C501-1F77-98AF-246AA7312DB8}"/>
              </a:ext>
            </a:extLst>
          </p:cNvPr>
          <p:cNvSpPr txBox="1"/>
          <p:nvPr/>
        </p:nvSpPr>
        <p:spPr>
          <a:xfrm>
            <a:off x="6634504" y="2913219"/>
            <a:ext cx="130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11/23/22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0F8AC0-AC17-AE30-060D-B1AE9E6EB941}"/>
              </a:ext>
            </a:extLst>
          </p:cNvPr>
          <p:cNvSpPr txBox="1"/>
          <p:nvPr/>
        </p:nvSpPr>
        <p:spPr>
          <a:xfrm>
            <a:off x="9183344" y="2913219"/>
            <a:ext cx="130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11/24/22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D2C2D56-DC3F-13DA-1865-AC30FEC408AA}"/>
              </a:ext>
            </a:extLst>
          </p:cNvPr>
          <p:cNvSpPr/>
          <p:nvPr/>
        </p:nvSpPr>
        <p:spPr>
          <a:xfrm>
            <a:off x="4500025" y="3480300"/>
            <a:ext cx="279918" cy="2985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83CD541-EA6F-0517-9E53-AA1AB1C0E857}"/>
              </a:ext>
            </a:extLst>
          </p:cNvPr>
          <p:cNvSpPr/>
          <p:nvPr/>
        </p:nvSpPr>
        <p:spPr>
          <a:xfrm>
            <a:off x="7005060" y="3480300"/>
            <a:ext cx="279918" cy="2985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F6A5AB-CBE4-FDE7-40A2-C7FCAB36705E}"/>
              </a:ext>
            </a:extLst>
          </p:cNvPr>
          <p:cNvSpPr/>
          <p:nvPr/>
        </p:nvSpPr>
        <p:spPr>
          <a:xfrm>
            <a:off x="9598970" y="3480300"/>
            <a:ext cx="279918" cy="2985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2BBED9-6BCA-40C6-C0FE-7E9B4495D123}"/>
              </a:ext>
            </a:extLst>
          </p:cNvPr>
          <p:cNvSpPr txBox="1"/>
          <p:nvPr/>
        </p:nvSpPr>
        <p:spPr>
          <a:xfrm>
            <a:off x="3900905" y="3876657"/>
            <a:ext cx="1460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Failed air system component replaced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650C26-D454-3270-FE8D-F7B4FC40BEDA}"/>
              </a:ext>
            </a:extLst>
          </p:cNvPr>
          <p:cNvSpPr txBox="1"/>
          <p:nvPr/>
        </p:nvSpPr>
        <p:spPr>
          <a:xfrm>
            <a:off x="5973570" y="3876657"/>
            <a:ext cx="2342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Difficulties in re-lighting air preheater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0C0EF4-3AAD-0462-7E76-420AB175A991}"/>
              </a:ext>
            </a:extLst>
          </p:cNvPr>
          <p:cNvSpPr txBox="1"/>
          <p:nvPr/>
        </p:nvSpPr>
        <p:spPr>
          <a:xfrm>
            <a:off x="8839623" y="3844011"/>
            <a:ext cx="1811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Restart began; established hot catalyst recirculation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3362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1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2170A5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34922</TotalTime>
  <Words>2636</Words>
  <Application>Microsoft Office PowerPoint</Application>
  <PresentationFormat>Widescreen</PresentationFormat>
  <Paragraphs>363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Century Gothic</vt:lpstr>
      <vt:lpstr>Helvetica</vt:lpstr>
      <vt:lpstr>Verdana</vt:lpstr>
      <vt:lpstr>Wingdings</vt:lpstr>
      <vt:lpstr>Wingdings 2</vt:lpstr>
      <vt:lpstr>Quotable</vt:lpstr>
      <vt:lpstr>Independent Investigation of  PBF Energy Martinez Refinery  Catalyst Release Incident,  November 24-25, 2022 </vt:lpstr>
      <vt:lpstr>Our Team</vt:lpstr>
      <vt:lpstr>Project Background</vt:lpstr>
      <vt:lpstr>Overview of Presentation</vt:lpstr>
      <vt:lpstr>Objectives and Approach</vt:lpstr>
      <vt:lpstr>Overview of Catalytic Cracking Purpose: “Crack” larger hydrocarbon molecules into smaller ones</vt:lpstr>
      <vt:lpstr>Evolution of the Incident November 21, 2022: air controller failed, cracker shut down</vt:lpstr>
      <vt:lpstr>Evolution of Incident</vt:lpstr>
      <vt:lpstr>Evolution of Incident Efforts to restart, November 21-24</vt:lpstr>
      <vt:lpstr>Evolution of Incident Morning of November 24, 2022</vt:lpstr>
      <vt:lpstr>Evolution of Incident: Reintroduction of feed</vt:lpstr>
      <vt:lpstr>Evolution of the Incident: The Incident Begins ~8:30 PM</vt:lpstr>
      <vt:lpstr>Personnel Did Not Recognize Release Was Occurring</vt:lpstr>
      <vt:lpstr>Evolution of the Incident: Incident Continues</vt:lpstr>
      <vt:lpstr>Simplified Causal Tree WITH ROOT CAUSES</vt:lpstr>
      <vt:lpstr>Additional Root Causes With Culture Implications</vt:lpstr>
      <vt:lpstr>Contributing Factors May have contributed to incident but were not strictly root causes</vt:lpstr>
      <vt:lpstr>Pros and Cons: What if PBF Martinez had used a wet scrubber instead of an electrostatic precipitator for final treatment of catalytic cracking unit emissions?</vt:lpstr>
      <vt:lpstr>Recommendations From This Investigation</vt:lpstr>
      <vt:lpstr>Recommendations From This Investigation - Continued</vt:lpstr>
      <vt:lpstr>Recommendations From This Investigation  - Continued</vt:lpstr>
      <vt:lpstr>Recommendations From This Investigation  - Continued</vt:lpstr>
      <vt:lpstr>Recommendations From This Investigation  - Continued</vt:lpstr>
      <vt:lpstr>Evaluation of PBF Martinez Public Investigation Report: Causes</vt:lpstr>
      <vt:lpstr>Evaluation of PBF Martinez Public Investigation Report: PBF’s Corrective Measures</vt:lpstr>
      <vt:lpstr>Evaluation of PBF Martinez Public Investigation Report: PBF’s Corrective Measures (Continued)</vt:lpstr>
      <vt:lpstr>Evaluation of PBF Martinez Public Investigation Report: PBF’s Corrective Measures (Continued)</vt:lpstr>
      <vt:lpstr>Next Steps</vt:lpstr>
      <vt:lpstr>Your Questions Are Welcome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your company’s process safety transformation:</dc:title>
  <dc:creator>Scott Berger</dc:creator>
  <cp:lastModifiedBy>Nicole Heath</cp:lastModifiedBy>
  <cp:revision>167</cp:revision>
  <dcterms:created xsi:type="dcterms:W3CDTF">2023-01-14T21:44:49Z</dcterms:created>
  <dcterms:modified xsi:type="dcterms:W3CDTF">2024-01-29T22:20:25Z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