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3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364862-BA71-4E42-B7CB-01BA66ABE2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3C375-86D5-4973-B5C8-DECAB28F75C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0D1EE-66EA-4B21-ABFA-C9FDC1D8A176}" type="slidenum">
              <a:rPr lang="en-US"/>
              <a:pPr/>
              <a:t>10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307F9-369F-482F-BAE6-69540BB17BCF}" type="slidenum">
              <a:rPr lang="en-US"/>
              <a:pPr/>
              <a:t>11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75077-4878-4C24-8600-6DBE8F73421C}" type="slidenum">
              <a:rPr lang="en-US"/>
              <a:pPr/>
              <a:t>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E5637-1C57-420F-AB72-65CE269122D3}" type="slidenum">
              <a:rPr lang="en-US"/>
              <a:pPr/>
              <a:t>3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4D579-F889-4694-9CEB-E2E99DF75547}" type="slidenum">
              <a:rPr lang="en-US"/>
              <a:pPr/>
              <a:t>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EF876-6569-4C5A-B61C-8B3A875B59B5}" type="slidenum">
              <a:rPr lang="en-US"/>
              <a:pPr/>
              <a:t>5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4D941-B436-45D8-9339-18AF6C82E7A3}" type="slidenum">
              <a:rPr lang="en-US"/>
              <a:pPr/>
              <a:t>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9D78-EBB7-4CF9-9B34-598CD506F185}" type="slidenum">
              <a:rPr lang="en-US"/>
              <a:pPr/>
              <a:t>7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5820B-053F-4F60-B44D-640843D74656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99C29-0756-4446-9C28-21E86D025A83}" type="slidenum">
              <a:rPr lang="en-US"/>
              <a:pPr/>
              <a:t>9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CAA9-FEC2-4611-922E-B067536A4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A571E-39F2-4429-A7C0-E67E4F3DC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3EED-DC38-4A95-A2C8-CE31970E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0DF9-FE98-4E70-91E0-2D1F84080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952E-619D-4DC8-B879-432A573640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C038-A82A-4205-84AD-995D01C5E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671AC-008D-44A9-915A-7BD7E1072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93D3-E283-4FB6-9706-5D5D6E16D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BF71-B8C7-4E91-B26D-4430DD5C1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FCB-52CF-4301-ADDE-1253D46D5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FEDB60-789E-4810-95D5-119A19DAC8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40B4BE-1E07-416B-AA75-A0C6CDB7FC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Bradley@hsd.cccounty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MHSA Innovation Component 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to Consolidated Planning Advisory Workgroup</a:t>
            </a:r>
          </a:p>
          <a:p>
            <a:r>
              <a:rPr lang="en-US" dirty="0" smtClean="0"/>
              <a:t>May 7, </a:t>
            </a:r>
            <a:r>
              <a:rPr lang="en-US" dirty="0"/>
              <a:t>2009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Submission and Approval Process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/>
              <a:t>To DMH and MHSOAC</a:t>
            </a:r>
          </a:p>
          <a:p>
            <a:r>
              <a:rPr lang="en-US"/>
              <a:t>60 Days to Review Plan &amp; Approve Funds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905000"/>
          </a:xfrm>
        </p:spPr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/>
          <a:lstStyle/>
          <a:p>
            <a:r>
              <a:rPr lang="en-US" i="1"/>
              <a:t>For more information, contact</a:t>
            </a:r>
            <a:r>
              <a:rPr lang="en-US"/>
              <a:t>:</a:t>
            </a:r>
          </a:p>
          <a:p>
            <a:r>
              <a:rPr lang="en-US"/>
              <a:t>Sherry Bradley,</a:t>
            </a:r>
          </a:p>
          <a:p>
            <a:r>
              <a:rPr lang="en-US"/>
              <a:t>MHSA Team Project Manager,</a:t>
            </a:r>
          </a:p>
          <a:p>
            <a:r>
              <a:rPr lang="en-US"/>
              <a:t>at (925) 957-5114, or e-mail</a:t>
            </a:r>
          </a:p>
          <a:p>
            <a:r>
              <a:rPr lang="en-US">
                <a:hlinkClick r:id="rId3"/>
              </a:rPr>
              <a:t>SBradley@hsd.cccounty.us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Background</a:t>
            </a:r>
            <a:br>
              <a:rPr lang="en-US"/>
            </a:b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800"/>
              <a:t>Novel, Creative, and/or Ingenious Approach</a:t>
            </a:r>
          </a:p>
          <a:p>
            <a:r>
              <a:rPr lang="en-US" sz="2800"/>
              <a:t>Contributes to Learning</a:t>
            </a:r>
          </a:p>
          <a:p>
            <a:r>
              <a:rPr lang="en-US" sz="2800"/>
              <a:t>Inclusive and Representative of Unserved/Underserved Individuals</a:t>
            </a:r>
          </a:p>
          <a:p>
            <a:r>
              <a:rPr lang="en-US" sz="2800"/>
              <a:t>MHSOAC’s “Innovation Resource Paper”</a:t>
            </a:r>
          </a:p>
          <a:p>
            <a:endParaRPr lang="en-US" sz="2800"/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</a:t>
            </a:r>
            <a:r>
              <a:rPr lang="en-US" dirty="0" smtClean="0"/>
              <a:t>Program </a:t>
            </a:r>
            <a:r>
              <a:rPr lang="en-US" dirty="0"/>
              <a:t>Planning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/>
              <a:t>CPP Funds</a:t>
            </a:r>
          </a:p>
          <a:p>
            <a:r>
              <a:rPr lang="en-US"/>
              <a:t>CPP Process</a:t>
            </a:r>
          </a:p>
          <a:p>
            <a:r>
              <a:rPr lang="en-US"/>
              <a:t>Local Review</a:t>
            </a:r>
          </a:p>
          <a:p>
            <a:pPr lvl="1"/>
            <a:r>
              <a:rPr lang="en-US"/>
              <a:t>30-Day Public Comment</a:t>
            </a:r>
          </a:p>
          <a:p>
            <a:pPr lvl="1"/>
            <a:r>
              <a:rPr lang="en-US"/>
              <a:t>Public Hearing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/>
              <a:t>of Innovation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/>
              <a:t>Contributes to Learning</a:t>
            </a:r>
          </a:p>
          <a:p>
            <a:pPr lvl="1"/>
            <a:r>
              <a:rPr lang="en-US"/>
              <a:t>Introduces New MH Practices/Approaches</a:t>
            </a:r>
          </a:p>
          <a:p>
            <a:pPr lvl="1"/>
            <a:r>
              <a:rPr lang="en-US"/>
              <a:t>Makes a Change to an Existing MH Practice /Approach</a:t>
            </a:r>
          </a:p>
          <a:p>
            <a:pPr lvl="1"/>
            <a:r>
              <a:rPr lang="en-US"/>
              <a:t>Introduces New Application to MHS of Community-driven Practice/Approach That Has Been Successful in Non-MH Setting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Innovation Requirements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800"/>
              <a:t>Voluntary Participation</a:t>
            </a:r>
          </a:p>
          <a:p>
            <a:r>
              <a:rPr lang="en-US" sz="2800"/>
              <a:t>Essential Purposes of Innovation</a:t>
            </a:r>
          </a:p>
          <a:p>
            <a:pPr lvl="1"/>
            <a:r>
              <a:rPr lang="en-US" sz="2400"/>
              <a:t>Increase Access</a:t>
            </a:r>
          </a:p>
          <a:p>
            <a:pPr lvl="2"/>
            <a:r>
              <a:rPr lang="en-US" sz="2000"/>
              <a:t>Services</a:t>
            </a:r>
          </a:p>
          <a:p>
            <a:pPr lvl="2"/>
            <a:r>
              <a:rPr lang="en-US" sz="2000"/>
              <a:t>Underserved Groups</a:t>
            </a:r>
          </a:p>
          <a:p>
            <a:pPr lvl="1"/>
            <a:r>
              <a:rPr lang="en-US" sz="2400"/>
              <a:t>Increase Quality of Services</a:t>
            </a:r>
          </a:p>
          <a:p>
            <a:pPr lvl="2"/>
            <a:r>
              <a:rPr lang="en-US" sz="2000"/>
              <a:t>Better Outcomes</a:t>
            </a:r>
          </a:p>
          <a:p>
            <a:pPr lvl="1"/>
            <a:r>
              <a:rPr lang="en-US" sz="2400"/>
              <a:t>Promote Interagency Collaboration</a:t>
            </a:r>
          </a:p>
          <a:p>
            <a:pPr lvl="1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Requirements, cont’d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800"/>
              <a:t>Time Limited (Pilot/Demonstration Project)</a:t>
            </a:r>
          </a:p>
          <a:p>
            <a:r>
              <a:rPr lang="en-US" sz="2800"/>
              <a:t>Reporting</a:t>
            </a:r>
          </a:p>
          <a:p>
            <a:pPr lvl="1"/>
            <a:r>
              <a:rPr lang="en-US" sz="2400"/>
              <a:t>Annual Report</a:t>
            </a:r>
          </a:p>
          <a:p>
            <a:pPr lvl="1"/>
            <a:r>
              <a:rPr lang="en-US" sz="2400"/>
              <a:t>Final Innovation Report</a:t>
            </a:r>
          </a:p>
          <a:p>
            <a:r>
              <a:rPr lang="en-US" sz="2800"/>
              <a:t>Non-Supplant</a:t>
            </a:r>
          </a:p>
          <a:p>
            <a:r>
              <a:rPr lang="en-US" sz="2800"/>
              <a:t>Leveraging of Resources (Expected)</a:t>
            </a:r>
          </a:p>
          <a:p>
            <a:r>
              <a:rPr lang="en-US" sz="2800"/>
              <a:t>Transition to CSS or PEI Funding (Optional)</a:t>
            </a:r>
          </a:p>
          <a:p>
            <a:pPr lvl="1">
              <a:buFontTx/>
              <a:buNone/>
            </a:pPr>
            <a:r>
              <a:rPr lang="en-US" sz="2400"/>
              <a:t>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MHSA General Standards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Community Collaboration</a:t>
            </a:r>
          </a:p>
          <a:p>
            <a:pPr>
              <a:lnSpc>
                <a:spcPct val="90000"/>
              </a:lnSpc>
            </a:pPr>
            <a:r>
              <a:rPr lang="en-US"/>
              <a:t>Cultural Competence</a:t>
            </a:r>
          </a:p>
          <a:p>
            <a:pPr>
              <a:lnSpc>
                <a:spcPct val="90000"/>
              </a:lnSpc>
            </a:pPr>
            <a:r>
              <a:rPr lang="en-US"/>
              <a:t>Client Driven MHS</a:t>
            </a:r>
          </a:p>
          <a:p>
            <a:pPr>
              <a:lnSpc>
                <a:spcPct val="90000"/>
              </a:lnSpc>
            </a:pPr>
            <a:r>
              <a:rPr lang="en-US"/>
              <a:t>Family Driven MHS</a:t>
            </a:r>
          </a:p>
          <a:p>
            <a:pPr>
              <a:lnSpc>
                <a:spcPct val="90000"/>
              </a:lnSpc>
            </a:pPr>
            <a:r>
              <a:rPr lang="en-US"/>
              <a:t>Wellness, Recovery, Resilience Focus</a:t>
            </a:r>
          </a:p>
          <a:p>
            <a:pPr>
              <a:lnSpc>
                <a:spcPct val="90000"/>
              </a:lnSpc>
            </a:pPr>
            <a:r>
              <a:rPr lang="en-US"/>
              <a:t>Integrated Service Experience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</a:t>
            </a:r>
            <a:r>
              <a:rPr lang="en-US" dirty="0" smtClean="0"/>
              <a:t> </a:t>
            </a:r>
            <a:r>
              <a:rPr lang="en-US" dirty="0"/>
              <a:t>Innovation Projects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LGBTQ TAY Project</a:t>
            </a:r>
          </a:p>
          <a:p>
            <a:r>
              <a:rPr lang="en-US" dirty="0"/>
              <a:t>Psychiatric Service Dogs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Innovation Work Plan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800"/>
              <a:t>County Certification (Exhibit A)</a:t>
            </a:r>
          </a:p>
          <a:p>
            <a:r>
              <a:rPr lang="en-US" sz="2800"/>
              <a:t>CPP Process &amp; Local Review (Exhibit B)</a:t>
            </a:r>
          </a:p>
          <a:p>
            <a:r>
              <a:rPr lang="en-US" sz="2800"/>
              <a:t>Work Plan Narrative (Exhibit C)</a:t>
            </a:r>
          </a:p>
          <a:p>
            <a:r>
              <a:rPr lang="en-US" sz="2800"/>
              <a:t>Work Plan Description (Exhibit D)</a:t>
            </a:r>
          </a:p>
          <a:p>
            <a:r>
              <a:rPr lang="en-US" sz="2800"/>
              <a:t>Funding Request (Exhibit E)</a:t>
            </a:r>
          </a:p>
          <a:p>
            <a:r>
              <a:rPr lang="en-US" sz="2800"/>
              <a:t>Projected Revenues and Expenditures (Exhibit F)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269</Words>
  <Application>Microsoft PowerPoint</Application>
  <PresentationFormat>On-screen Show (4:3)</PresentationFormat>
  <Paragraphs>75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MHSA Innovation Component </vt:lpstr>
      <vt:lpstr>Background </vt:lpstr>
      <vt:lpstr>Community Program Planning</vt:lpstr>
      <vt:lpstr>Definition of Innovation</vt:lpstr>
      <vt:lpstr>Innovation Requirements</vt:lpstr>
      <vt:lpstr>Requirements, cont’d</vt:lpstr>
      <vt:lpstr>MHSA General Standards</vt:lpstr>
      <vt:lpstr>Examples of Innovation Projects</vt:lpstr>
      <vt:lpstr>Innovation Work Plan</vt:lpstr>
      <vt:lpstr>Submission and Approval Process</vt:lpstr>
      <vt:lpstr>Thank You</vt:lpstr>
    </vt:vector>
  </TitlesOfParts>
  <Company>CONTRA COSTA COUNTY HEALTH SERVICES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MHSA Innovation Component </dc:title>
  <dc:creator>Debra L. Jones</dc:creator>
  <cp:lastModifiedBy>sbradley</cp:lastModifiedBy>
  <cp:revision>21</cp:revision>
  <dcterms:created xsi:type="dcterms:W3CDTF">2009-02-18T21:52:47Z</dcterms:created>
  <dcterms:modified xsi:type="dcterms:W3CDTF">2009-05-07T19:24:43Z</dcterms:modified>
</cp:coreProperties>
</file>