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18.xml" ContentType="application/vnd.openxmlformats-officedocument.them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Masters/slideMaster15.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theme/theme14.xml" ContentType="application/vnd.openxmlformats-officedocument.them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18.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s/slide22.xml" ContentType="application/vnd.openxmlformats-officedocument.presentationml.slide+xml"/>
  <Override PartName="/ppt/slideLayouts/slideLayout14.xml" ContentType="application/vnd.openxmlformats-officedocument.presentationml.slideLayout+xml"/>
  <Override PartName="/ppt/theme/theme19.xml" ContentType="application/vnd.openxmlformats-officedocument.them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Masters/slideMaster17.xml" ContentType="application/vnd.openxmlformats-officedocument.presentationml.slideMaster+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heme/theme16.xml" ContentType="application/vnd.openxmlformats-officedocument.them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slideMasters/slideMaster13.xml" ContentType="application/vnd.openxmlformats-officedocument.presentationml.slideMaster+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Masters/slideMaster18.xml" ContentType="application/vnd.openxmlformats-officedocument.presentationml.slideMaster+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Default Extension="jpeg" ContentType="image/jpeg"/>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Masters/slideMaster14.xml" ContentType="application/vnd.openxmlformats-officedocument.presentationml.slideMaster+xml"/>
  <Override PartName="/ppt/slides/slide20.xml" ContentType="application/vnd.openxmlformats-officedocument.presentationml.slide+xml"/>
  <Override PartName="/ppt/slideLayouts/slideLayout12.xml" ContentType="application/vnd.openxmlformats-officedocument.presentationml.slideLayout+xml"/>
  <Override PartName="/ppt/theme/theme17.xml" ContentType="application/vnd.openxmlformats-officedocument.theme+xml"/>
  <Override PartName="/ppt/notesSlides/notesSlide22.xml" ContentType="application/vnd.openxmlformats-officedocument.presentationml.notesSlide+xml"/>
  <Override PartName="/ppt/notesSlides/notesSlide3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 id="2147483668" r:id="rId3"/>
    <p:sldMasterId id="2147483670" r:id="rId4"/>
    <p:sldMasterId id="2147483678" r:id="rId5"/>
    <p:sldMasterId id="2147483680" r:id="rId6"/>
    <p:sldMasterId id="2147483682" r:id="rId7"/>
    <p:sldMasterId id="2147483688" r:id="rId8"/>
    <p:sldMasterId id="2147483690" r:id="rId9"/>
    <p:sldMasterId id="2147483696" r:id="rId10"/>
    <p:sldMasterId id="2147483702" r:id="rId11"/>
    <p:sldMasterId id="2147483708" r:id="rId12"/>
    <p:sldMasterId id="2147483710" r:id="rId13"/>
    <p:sldMasterId id="2147483712" r:id="rId14"/>
    <p:sldMasterId id="2147483714" r:id="rId15"/>
    <p:sldMasterId id="2147483718" r:id="rId16"/>
    <p:sldMasterId id="2147483726" r:id="rId17"/>
    <p:sldMasterId id="2147483728" r:id="rId18"/>
  </p:sldMasterIdLst>
  <p:notesMasterIdLst>
    <p:notesMasterId r:id="rId67"/>
  </p:notesMasterIdLst>
  <p:sldIdLst>
    <p:sldId id="383" r:id="rId19"/>
    <p:sldId id="256" r:id="rId20"/>
    <p:sldId id="337" r:id="rId21"/>
    <p:sldId id="395" r:id="rId22"/>
    <p:sldId id="277" r:id="rId23"/>
    <p:sldId id="266" r:id="rId24"/>
    <p:sldId id="268" r:id="rId25"/>
    <p:sldId id="269" r:id="rId26"/>
    <p:sldId id="258" r:id="rId27"/>
    <p:sldId id="262" r:id="rId28"/>
    <p:sldId id="271" r:id="rId29"/>
    <p:sldId id="301" r:id="rId30"/>
    <p:sldId id="374" r:id="rId31"/>
    <p:sldId id="373" r:id="rId32"/>
    <p:sldId id="273" r:id="rId33"/>
    <p:sldId id="257" r:id="rId34"/>
    <p:sldId id="274" r:id="rId35"/>
    <p:sldId id="276" r:id="rId36"/>
    <p:sldId id="259" r:id="rId37"/>
    <p:sldId id="391" r:id="rId38"/>
    <p:sldId id="384" r:id="rId39"/>
    <p:sldId id="385" r:id="rId40"/>
    <p:sldId id="386" r:id="rId41"/>
    <p:sldId id="387" r:id="rId42"/>
    <p:sldId id="388" r:id="rId43"/>
    <p:sldId id="389" r:id="rId44"/>
    <p:sldId id="390" r:id="rId45"/>
    <p:sldId id="352" r:id="rId46"/>
    <p:sldId id="353" r:id="rId47"/>
    <p:sldId id="375" r:id="rId48"/>
    <p:sldId id="356" r:id="rId49"/>
    <p:sldId id="359" r:id="rId50"/>
    <p:sldId id="340" r:id="rId51"/>
    <p:sldId id="396" r:id="rId52"/>
    <p:sldId id="362" r:id="rId53"/>
    <p:sldId id="343" r:id="rId54"/>
    <p:sldId id="348" r:id="rId55"/>
    <p:sldId id="363" r:id="rId56"/>
    <p:sldId id="364" r:id="rId57"/>
    <p:sldId id="365" r:id="rId58"/>
    <p:sldId id="347" r:id="rId59"/>
    <p:sldId id="367" r:id="rId60"/>
    <p:sldId id="349" r:id="rId61"/>
    <p:sldId id="371" r:id="rId62"/>
    <p:sldId id="372" r:id="rId63"/>
    <p:sldId id="392" r:id="rId64"/>
    <p:sldId id="397" r:id="rId65"/>
    <p:sldId id="394" r:id="rId66"/>
  </p:sldIdLst>
  <p:sldSz cx="9144000" cy="6858000" type="screen4x3"/>
  <p:notesSz cx="7315200" cy="9601200"/>
  <p:defaultTextStyle>
    <a:defPPr>
      <a:defRPr lang="en-US"/>
    </a:defPPr>
    <a:lvl1pPr marL="0" algn="l" defTabSz="910620" rtl="0" eaLnBrk="1" latinLnBrk="0" hangingPunct="1">
      <a:defRPr sz="1800" kern="1200">
        <a:solidFill>
          <a:schemeClr val="tx1"/>
        </a:solidFill>
        <a:latin typeface="+mn-lt"/>
        <a:ea typeface="+mn-ea"/>
        <a:cs typeface="+mn-cs"/>
      </a:defRPr>
    </a:lvl1pPr>
    <a:lvl2pPr marL="455310" algn="l" defTabSz="910620" rtl="0" eaLnBrk="1" latinLnBrk="0" hangingPunct="1">
      <a:defRPr sz="1800" kern="1200">
        <a:solidFill>
          <a:schemeClr val="tx1"/>
        </a:solidFill>
        <a:latin typeface="+mn-lt"/>
        <a:ea typeface="+mn-ea"/>
        <a:cs typeface="+mn-cs"/>
      </a:defRPr>
    </a:lvl2pPr>
    <a:lvl3pPr marL="910620" algn="l" defTabSz="910620" rtl="0" eaLnBrk="1" latinLnBrk="0" hangingPunct="1">
      <a:defRPr sz="1800" kern="1200">
        <a:solidFill>
          <a:schemeClr val="tx1"/>
        </a:solidFill>
        <a:latin typeface="+mn-lt"/>
        <a:ea typeface="+mn-ea"/>
        <a:cs typeface="+mn-cs"/>
      </a:defRPr>
    </a:lvl3pPr>
    <a:lvl4pPr marL="1365930" algn="l" defTabSz="910620" rtl="0" eaLnBrk="1" latinLnBrk="0" hangingPunct="1">
      <a:defRPr sz="1800" kern="1200">
        <a:solidFill>
          <a:schemeClr val="tx1"/>
        </a:solidFill>
        <a:latin typeface="+mn-lt"/>
        <a:ea typeface="+mn-ea"/>
        <a:cs typeface="+mn-cs"/>
      </a:defRPr>
    </a:lvl4pPr>
    <a:lvl5pPr marL="1821240" algn="l" defTabSz="910620" rtl="0" eaLnBrk="1" latinLnBrk="0" hangingPunct="1">
      <a:defRPr sz="1800" kern="1200">
        <a:solidFill>
          <a:schemeClr val="tx1"/>
        </a:solidFill>
        <a:latin typeface="+mn-lt"/>
        <a:ea typeface="+mn-ea"/>
        <a:cs typeface="+mn-cs"/>
      </a:defRPr>
    </a:lvl5pPr>
    <a:lvl6pPr marL="2276550" algn="l" defTabSz="910620" rtl="0" eaLnBrk="1" latinLnBrk="0" hangingPunct="1">
      <a:defRPr sz="1800" kern="1200">
        <a:solidFill>
          <a:schemeClr val="tx1"/>
        </a:solidFill>
        <a:latin typeface="+mn-lt"/>
        <a:ea typeface="+mn-ea"/>
        <a:cs typeface="+mn-cs"/>
      </a:defRPr>
    </a:lvl6pPr>
    <a:lvl7pPr marL="2731860" algn="l" defTabSz="910620" rtl="0" eaLnBrk="1" latinLnBrk="0" hangingPunct="1">
      <a:defRPr sz="1800" kern="1200">
        <a:solidFill>
          <a:schemeClr val="tx1"/>
        </a:solidFill>
        <a:latin typeface="+mn-lt"/>
        <a:ea typeface="+mn-ea"/>
        <a:cs typeface="+mn-cs"/>
      </a:defRPr>
    </a:lvl7pPr>
    <a:lvl8pPr marL="3187085" algn="l" defTabSz="910620" rtl="0" eaLnBrk="1" latinLnBrk="0" hangingPunct="1">
      <a:defRPr sz="1800" kern="1200">
        <a:solidFill>
          <a:schemeClr val="tx1"/>
        </a:solidFill>
        <a:latin typeface="+mn-lt"/>
        <a:ea typeface="+mn-ea"/>
        <a:cs typeface="+mn-cs"/>
      </a:defRPr>
    </a:lvl8pPr>
    <a:lvl9pPr marL="3642476" algn="l" defTabSz="91062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C0D"/>
    <a:srgbClr val="000000"/>
    <a:srgbClr val="21596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71810" autoAdjust="0"/>
  </p:normalViewPr>
  <p:slideViewPr>
    <p:cSldViewPr>
      <p:cViewPr>
        <p:scale>
          <a:sx n="75" d="100"/>
          <a:sy n="75" d="100"/>
        </p:scale>
        <p:origin x="-1530" y="-6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4176"/>
    </p:cViewPr>
  </p:sorterViewPr>
  <p:notesViewPr>
    <p:cSldViewPr>
      <p:cViewPr varScale="1">
        <p:scale>
          <a:sx n="80" d="100"/>
          <a:sy n="80" d="100"/>
        </p:scale>
        <p:origin x="-1974"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9" Type="http://schemas.openxmlformats.org/officeDocument/2006/relationships/slide" Target="slides/slide21.xml"/><Relationship Id="rId21" Type="http://schemas.openxmlformats.org/officeDocument/2006/relationships/slide" Target="slides/slide3.xml"/><Relationship Id="rId34" Type="http://schemas.openxmlformats.org/officeDocument/2006/relationships/slide" Target="slides/slide16.xml"/><Relationship Id="rId42" Type="http://schemas.openxmlformats.org/officeDocument/2006/relationships/slide" Target="slides/slide24.xml"/><Relationship Id="rId47" Type="http://schemas.openxmlformats.org/officeDocument/2006/relationships/slide" Target="slides/slide29.xml"/><Relationship Id="rId50" Type="http://schemas.openxmlformats.org/officeDocument/2006/relationships/slide" Target="slides/slide32.xml"/><Relationship Id="rId55" Type="http://schemas.openxmlformats.org/officeDocument/2006/relationships/slide" Target="slides/slide37.xml"/><Relationship Id="rId63" Type="http://schemas.openxmlformats.org/officeDocument/2006/relationships/slide" Target="slides/slide45.xml"/><Relationship Id="rId68"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slide" Target="slides/slide19.xml"/><Relationship Id="rId40" Type="http://schemas.openxmlformats.org/officeDocument/2006/relationships/slide" Target="slides/slide22.xml"/><Relationship Id="rId45" Type="http://schemas.openxmlformats.org/officeDocument/2006/relationships/slide" Target="slides/slide27.xml"/><Relationship Id="rId53" Type="http://schemas.openxmlformats.org/officeDocument/2006/relationships/slide" Target="slides/slide35.xml"/><Relationship Id="rId58" Type="http://schemas.openxmlformats.org/officeDocument/2006/relationships/slide" Target="slides/slide40.xml"/><Relationship Id="rId66" Type="http://schemas.openxmlformats.org/officeDocument/2006/relationships/slide" Target="slides/slide48.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slide" Target="slides/slide18.xml"/><Relationship Id="rId49" Type="http://schemas.openxmlformats.org/officeDocument/2006/relationships/slide" Target="slides/slide31.xml"/><Relationship Id="rId57" Type="http://schemas.openxmlformats.org/officeDocument/2006/relationships/slide" Target="slides/slide39.xml"/><Relationship Id="rId61" Type="http://schemas.openxmlformats.org/officeDocument/2006/relationships/slide" Target="slides/slide43.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4" Type="http://schemas.openxmlformats.org/officeDocument/2006/relationships/slide" Target="slides/slide26.xml"/><Relationship Id="rId52" Type="http://schemas.openxmlformats.org/officeDocument/2006/relationships/slide" Target="slides/slide34.xml"/><Relationship Id="rId60" Type="http://schemas.openxmlformats.org/officeDocument/2006/relationships/slide" Target="slides/slide42.xml"/><Relationship Id="rId65" Type="http://schemas.openxmlformats.org/officeDocument/2006/relationships/slide" Target="slides/slide4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slide" Target="slides/slide17.xml"/><Relationship Id="rId43" Type="http://schemas.openxmlformats.org/officeDocument/2006/relationships/slide" Target="slides/slide25.xml"/><Relationship Id="rId48" Type="http://schemas.openxmlformats.org/officeDocument/2006/relationships/slide" Target="slides/slide30.xml"/><Relationship Id="rId56" Type="http://schemas.openxmlformats.org/officeDocument/2006/relationships/slide" Target="slides/slide38.xml"/><Relationship Id="rId64" Type="http://schemas.openxmlformats.org/officeDocument/2006/relationships/slide" Target="slides/slide46.xml"/><Relationship Id="rId69"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3.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slide" Target="slides/slide20.xml"/><Relationship Id="rId46" Type="http://schemas.openxmlformats.org/officeDocument/2006/relationships/slide" Target="slides/slide28.xml"/><Relationship Id="rId59" Type="http://schemas.openxmlformats.org/officeDocument/2006/relationships/slide" Target="slides/slide41.xml"/><Relationship Id="rId67" Type="http://schemas.openxmlformats.org/officeDocument/2006/relationships/notesMaster" Target="notesMasters/notesMaster1.xml"/><Relationship Id="rId20" Type="http://schemas.openxmlformats.org/officeDocument/2006/relationships/slide" Target="slides/slide2.xml"/><Relationship Id="rId41" Type="http://schemas.openxmlformats.org/officeDocument/2006/relationships/slide" Target="slides/slide23.xml"/><Relationship Id="rId54" Type="http://schemas.openxmlformats.org/officeDocument/2006/relationships/slide" Target="slides/slide36.xml"/><Relationship Id="rId62" Type="http://schemas.openxmlformats.org/officeDocument/2006/relationships/slide" Target="slides/slide44.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9" tIns="48325" rIns="96649" bIns="48325"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9" tIns="48325" rIns="96649" bIns="48325" rtlCol="0"/>
          <a:lstStyle>
            <a:lvl1pPr algn="r">
              <a:defRPr sz="1300"/>
            </a:lvl1pPr>
          </a:lstStyle>
          <a:p>
            <a:fld id="{97246BDF-6A7E-45A9-B765-8A8FF6C3C15C}" type="datetimeFigureOut">
              <a:rPr lang="en-US" smtClean="0"/>
              <a:pPr/>
              <a:t>4/28/2011</a:t>
            </a:fld>
            <a:endParaRPr lang="en-US" dirty="0"/>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49" tIns="48325" rIns="96649" bIns="48325"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9" tIns="48325" rIns="96649" bIns="483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9" tIns="48325" rIns="96649"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9" tIns="48325" rIns="96649" bIns="48325" rtlCol="0" anchor="b"/>
          <a:lstStyle>
            <a:lvl1pPr algn="r">
              <a:defRPr sz="1300"/>
            </a:lvl1pPr>
          </a:lstStyle>
          <a:p>
            <a:fld id="{B024980A-0B72-45EB-B083-C0641DC1033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0620" rtl="0" eaLnBrk="1" latinLnBrk="0" hangingPunct="1">
      <a:defRPr sz="1200" kern="1200">
        <a:solidFill>
          <a:schemeClr val="tx1"/>
        </a:solidFill>
        <a:latin typeface="+mn-lt"/>
        <a:ea typeface="+mn-ea"/>
        <a:cs typeface="+mn-cs"/>
      </a:defRPr>
    </a:lvl1pPr>
    <a:lvl2pPr marL="455310" algn="l" defTabSz="910620" rtl="0" eaLnBrk="1" latinLnBrk="0" hangingPunct="1">
      <a:defRPr sz="1200" kern="1200">
        <a:solidFill>
          <a:schemeClr val="tx1"/>
        </a:solidFill>
        <a:latin typeface="+mn-lt"/>
        <a:ea typeface="+mn-ea"/>
        <a:cs typeface="+mn-cs"/>
      </a:defRPr>
    </a:lvl2pPr>
    <a:lvl3pPr marL="910620" algn="l" defTabSz="910620" rtl="0" eaLnBrk="1" latinLnBrk="0" hangingPunct="1">
      <a:defRPr sz="1200" kern="1200">
        <a:solidFill>
          <a:schemeClr val="tx1"/>
        </a:solidFill>
        <a:latin typeface="+mn-lt"/>
        <a:ea typeface="+mn-ea"/>
        <a:cs typeface="+mn-cs"/>
      </a:defRPr>
    </a:lvl3pPr>
    <a:lvl4pPr marL="1365930" algn="l" defTabSz="910620" rtl="0" eaLnBrk="1" latinLnBrk="0" hangingPunct="1">
      <a:defRPr sz="1200" kern="1200">
        <a:solidFill>
          <a:schemeClr val="tx1"/>
        </a:solidFill>
        <a:latin typeface="+mn-lt"/>
        <a:ea typeface="+mn-ea"/>
        <a:cs typeface="+mn-cs"/>
      </a:defRPr>
    </a:lvl4pPr>
    <a:lvl5pPr marL="1821240" algn="l" defTabSz="910620" rtl="0" eaLnBrk="1" latinLnBrk="0" hangingPunct="1">
      <a:defRPr sz="1200" kern="1200">
        <a:solidFill>
          <a:schemeClr val="tx1"/>
        </a:solidFill>
        <a:latin typeface="+mn-lt"/>
        <a:ea typeface="+mn-ea"/>
        <a:cs typeface="+mn-cs"/>
      </a:defRPr>
    </a:lvl5pPr>
    <a:lvl6pPr marL="2276550" algn="l" defTabSz="910620" rtl="0" eaLnBrk="1" latinLnBrk="0" hangingPunct="1">
      <a:defRPr sz="1200" kern="1200">
        <a:solidFill>
          <a:schemeClr val="tx1"/>
        </a:solidFill>
        <a:latin typeface="+mn-lt"/>
        <a:ea typeface="+mn-ea"/>
        <a:cs typeface="+mn-cs"/>
      </a:defRPr>
    </a:lvl6pPr>
    <a:lvl7pPr marL="2731860" algn="l" defTabSz="910620" rtl="0" eaLnBrk="1" latinLnBrk="0" hangingPunct="1">
      <a:defRPr sz="1200" kern="1200">
        <a:solidFill>
          <a:schemeClr val="tx1"/>
        </a:solidFill>
        <a:latin typeface="+mn-lt"/>
        <a:ea typeface="+mn-ea"/>
        <a:cs typeface="+mn-cs"/>
      </a:defRPr>
    </a:lvl7pPr>
    <a:lvl8pPr marL="3187085" algn="l" defTabSz="910620" rtl="0" eaLnBrk="1" latinLnBrk="0" hangingPunct="1">
      <a:defRPr sz="1200" kern="1200">
        <a:solidFill>
          <a:schemeClr val="tx1"/>
        </a:solidFill>
        <a:latin typeface="+mn-lt"/>
        <a:ea typeface="+mn-ea"/>
        <a:cs typeface="+mn-cs"/>
      </a:defRPr>
    </a:lvl8pPr>
    <a:lvl9pPr marL="3642476" algn="l" defTabSz="91062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a:t>
            </a:r>
            <a:r>
              <a:rPr lang="en-US" baseline="0" dirty="0" smtClean="0"/>
              <a:t> Thank you for joining us today. We ask that you mute your telephones during the presentation. You can use the feature on your phone, or use the teleconference line feature by punching “star plus six.” To unmute, punch the “pound sign plus six.” </a:t>
            </a:r>
          </a:p>
          <a:p>
            <a:endParaRPr lang="en-US" baseline="0" dirty="0" smtClean="0"/>
          </a:p>
          <a:p>
            <a:r>
              <a:rPr lang="en-US" baseline="0" dirty="0" smtClean="0"/>
              <a:t>Please do not put us on hold during the presentation. If your phone system has music or advertising, it is distracting for the rest of the audience. </a:t>
            </a:r>
          </a:p>
          <a:p>
            <a:endParaRPr lang="en-US" baseline="0" dirty="0" smtClean="0"/>
          </a:p>
          <a:p>
            <a:r>
              <a:rPr lang="en-US" baseline="0" dirty="0" smtClean="0"/>
              <a:t>You will have an opportunity to ask questions at the end of the presentation. </a:t>
            </a:r>
            <a:endParaRPr lang="en-US"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chemeClr val="tx1"/>
                </a:solidFill>
                <a:latin typeface="Calibri" pitchFamily="34" charset="0"/>
              </a:rPr>
              <a:t>Benefits and Covered Services,</a:t>
            </a:r>
            <a:r>
              <a:rPr lang="en-US" b="1" baseline="0" dirty="0" smtClean="0">
                <a:solidFill>
                  <a:schemeClr val="tx1"/>
                </a:solidFill>
                <a:latin typeface="Calibri" pitchFamily="34" charset="0"/>
              </a:rPr>
              <a:t> continued:</a:t>
            </a:r>
          </a:p>
          <a:p>
            <a:r>
              <a:rPr lang="en-US" b="1" baseline="0" dirty="0" smtClean="0">
                <a:solidFill>
                  <a:schemeClr val="tx1"/>
                </a:solidFill>
                <a:latin typeface="Calibri" pitchFamily="34" charset="0"/>
              </a:rPr>
              <a:t>Bullet #1</a:t>
            </a:r>
          </a:p>
          <a:p>
            <a:r>
              <a:rPr lang="en-US" dirty="0" smtClean="0">
                <a:solidFill>
                  <a:schemeClr val="tx1"/>
                </a:solidFill>
                <a:latin typeface="Calibri" pitchFamily="34" charset="0"/>
              </a:rPr>
              <a:t>Beneficiaries and providers use the same Medi-Cal phone numbers to reach the respective health plans. We will not have a separate phone line for calls regarding the seniors and persons with disabilities population.</a:t>
            </a:r>
          </a:p>
          <a:p>
            <a:pPr defTabSz="962496">
              <a:defRPr/>
            </a:pPr>
            <a:r>
              <a:rPr lang="en-US" b="1" baseline="0" dirty="0" smtClean="0">
                <a:solidFill>
                  <a:schemeClr val="tx1"/>
                </a:solidFill>
                <a:latin typeface="Calibri" pitchFamily="34" charset="0"/>
              </a:rPr>
              <a:t>Bullet #2</a:t>
            </a:r>
          </a:p>
          <a:p>
            <a:r>
              <a:rPr lang="en-US" dirty="0" smtClean="0">
                <a:solidFill>
                  <a:schemeClr val="tx1"/>
                </a:solidFill>
                <a:latin typeface="Calibri" pitchFamily="34" charset="0"/>
              </a:rPr>
              <a:t>Beneficiaries within this population may need more time on the phone. This is a gentle reminder that patience</a:t>
            </a:r>
            <a:r>
              <a:rPr lang="en-US" baseline="0" dirty="0" smtClean="0">
                <a:solidFill>
                  <a:schemeClr val="tx1"/>
                </a:solidFill>
                <a:latin typeface="Calibri" pitchFamily="34" charset="0"/>
              </a:rPr>
              <a:t> is important when speaking with this population.</a:t>
            </a:r>
            <a:endParaRPr lang="en-US" dirty="0" smtClean="0">
              <a:solidFill>
                <a:schemeClr val="tx1"/>
              </a:solidFill>
              <a:latin typeface="Calibri" pitchFamily="34" charset="0"/>
            </a:endParaRPr>
          </a:p>
          <a:p>
            <a:pPr defTabSz="962496">
              <a:defRPr/>
            </a:pPr>
            <a:r>
              <a:rPr lang="en-US" b="1" baseline="0" dirty="0" smtClean="0">
                <a:solidFill>
                  <a:schemeClr val="tx1"/>
                </a:solidFill>
                <a:latin typeface="Calibri" pitchFamily="34" charset="0"/>
              </a:rPr>
              <a:t>Bullet #3</a:t>
            </a:r>
          </a:p>
          <a:p>
            <a:pPr defTabSz="962496"/>
            <a:r>
              <a:rPr lang="en-US" dirty="0" smtClean="0">
                <a:solidFill>
                  <a:schemeClr val="tx1"/>
                </a:solidFill>
                <a:latin typeface="Calibri" pitchFamily="34" charset="0"/>
              </a:rPr>
              <a:t>Beneficiaries may need extra assistance from health</a:t>
            </a:r>
            <a:r>
              <a:rPr lang="en-US" baseline="0" dirty="0" smtClean="0">
                <a:solidFill>
                  <a:schemeClr val="tx1"/>
                </a:solidFill>
                <a:latin typeface="Calibri" pitchFamily="34" charset="0"/>
              </a:rPr>
              <a:t> plan M</a:t>
            </a:r>
            <a:r>
              <a:rPr lang="en-US" dirty="0" smtClean="0">
                <a:solidFill>
                  <a:schemeClr val="tx1"/>
                </a:solidFill>
                <a:latin typeface="Calibri" pitchFamily="34" charset="0"/>
              </a:rPr>
              <a:t>ember Services to find providers with the appropriate accessibility. Because</a:t>
            </a:r>
            <a:r>
              <a:rPr lang="en-US" baseline="0" dirty="0" smtClean="0">
                <a:solidFill>
                  <a:schemeClr val="tx1"/>
                </a:solidFill>
                <a:latin typeface="Calibri" pitchFamily="34" charset="0"/>
              </a:rPr>
              <a:t> online provider search tools and provider directories will take some </a:t>
            </a:r>
            <a:r>
              <a:rPr lang="en-US" baseline="0" dirty="0" smtClean="0">
                <a:solidFill>
                  <a:srgbClr val="000000"/>
                </a:solidFill>
                <a:latin typeface="Calibri" pitchFamily="34" charset="0"/>
              </a:rPr>
              <a:t>time to update, C</a:t>
            </a:r>
            <a:r>
              <a:rPr lang="en-US" dirty="0" smtClean="0">
                <a:solidFill>
                  <a:srgbClr val="000000"/>
                </a:solidFill>
                <a:latin typeface="Calibri" pitchFamily="34" charset="0"/>
              </a:rPr>
              <a:t>ustomer Services associates from the beneficiaries’ health plans may be calling your office to confirm accessibility. </a:t>
            </a:r>
            <a:r>
              <a:rPr lang="en-US" baseline="0" dirty="0" smtClean="0">
                <a:solidFill>
                  <a:srgbClr val="000000"/>
                </a:solidFill>
                <a:latin typeface="Calibri" pitchFamily="34" charset="0"/>
              </a:rPr>
              <a:t>You may want to list the accessibility options of your office or facility in your automated voice recordings.</a:t>
            </a:r>
            <a:endParaRPr lang="en-US" dirty="0" smtClean="0">
              <a:solidFill>
                <a:srgbClr val="000000"/>
              </a:solidFill>
              <a:latin typeface="Calibri" pitchFamily="34" charset="0"/>
            </a:endParaRPr>
          </a:p>
          <a:p>
            <a:pPr defTabSz="962496">
              <a:defRPr/>
            </a:pPr>
            <a:r>
              <a:rPr lang="en-US" b="1" baseline="0" dirty="0" smtClean="0">
                <a:solidFill>
                  <a:srgbClr val="000000"/>
                </a:solidFill>
                <a:latin typeface="Calibri" pitchFamily="34" charset="0"/>
              </a:rPr>
              <a:t>Bullet #4</a:t>
            </a:r>
          </a:p>
          <a:p>
            <a:r>
              <a:rPr lang="en-US" dirty="0" smtClean="0">
                <a:solidFill>
                  <a:srgbClr val="000000"/>
                </a:solidFill>
                <a:latin typeface="Calibri" pitchFamily="34" charset="0"/>
              </a:rPr>
              <a:t>Beneficiaries may need assistance with scheduling appointments, and Customer Service associates from the health plans may be calling your office to help with appointment scheduling.</a:t>
            </a:r>
          </a:p>
          <a:p>
            <a:pPr defTabSz="962496">
              <a:defRPr/>
            </a:pPr>
            <a:r>
              <a:rPr lang="en-US" b="1" baseline="0" dirty="0" smtClean="0">
                <a:solidFill>
                  <a:srgbClr val="000000"/>
                </a:solidFill>
                <a:latin typeface="Calibri" pitchFamily="34" charset="0"/>
              </a:rPr>
              <a:t>Bullet #5</a:t>
            </a:r>
          </a:p>
          <a:p>
            <a:r>
              <a:rPr lang="en-US" dirty="0" smtClean="0">
                <a:solidFill>
                  <a:srgbClr val="000000"/>
                </a:solidFill>
                <a:latin typeface="Calibri" pitchFamily="34" charset="0"/>
              </a:rPr>
              <a:t>Beneficiaries may need assistance with arranging for medically-related transportation. Health</a:t>
            </a:r>
            <a:r>
              <a:rPr lang="en-US" baseline="0" dirty="0" smtClean="0">
                <a:solidFill>
                  <a:srgbClr val="000000"/>
                </a:solidFill>
                <a:latin typeface="Calibri" pitchFamily="34" charset="0"/>
              </a:rPr>
              <a:t> plan Customer Service staff will assist with these arrangements.</a:t>
            </a:r>
            <a:endParaRPr lang="en-US" dirty="0" smtClean="0">
              <a:solidFill>
                <a:srgbClr val="000000"/>
              </a:solidFill>
              <a:latin typeface="Calibri" pitchFamily="34" charset="0"/>
            </a:endParaRPr>
          </a:p>
          <a:p>
            <a:endParaRPr lang="en-US" baseline="0" dirty="0" smtClean="0"/>
          </a:p>
        </p:txBody>
      </p:sp>
      <p:sp>
        <p:nvSpPr>
          <p:cNvPr id="4" name="Slide Number Placeholder 3"/>
          <p:cNvSpPr>
            <a:spLocks noGrp="1"/>
          </p:cNvSpPr>
          <p:nvPr>
            <p:ph type="sldNum" sz="quarter" idx="10"/>
          </p:nvPr>
        </p:nvSpPr>
        <p:spPr/>
        <p:txBody>
          <a:bodyPr/>
          <a:lstStyle/>
          <a:p>
            <a:fld id="{B024980A-0B72-45EB-B083-C0641DC1033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solidFill>
                  <a:srgbClr val="000000"/>
                </a:solidFill>
                <a:latin typeface="Calibri" pitchFamily="34" charset="0"/>
              </a:rPr>
              <a:t>New SPD-Specific Requirements</a:t>
            </a:r>
          </a:p>
          <a:p>
            <a:pPr marL="0" lvl="1">
              <a:lnSpc>
                <a:spcPct val="90000"/>
              </a:lnSpc>
            </a:pPr>
            <a:r>
              <a:rPr lang="en-US" sz="1300" dirty="0" smtClean="0">
                <a:solidFill>
                  <a:srgbClr val="000000"/>
                </a:solidFill>
                <a:latin typeface="Calibri" pitchFamily="34" charset="0"/>
              </a:rPr>
              <a:t>The state has issued five new requirements to effectively support the transition of seniors and persons with disabilities into Medi-Cal Managed Care. These are a comprehensive multi-level Health Risk Assessment (HRA), Expanded Facility Site Review, Sensitivity training for health plan staff and provider network staff, network adequacy and a dedicated liaison. We will talk more about these new requirements in the next few slides.</a:t>
            </a:r>
          </a:p>
          <a:p>
            <a:endParaRPr lang="en-US"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61685" lvl="1" indent="-361685" defTabSz="962496">
              <a:lnSpc>
                <a:spcPct val="90000"/>
              </a:lnSpc>
              <a:defRPr/>
            </a:pPr>
            <a:r>
              <a:rPr lang="en-US" sz="1300" b="1" dirty="0" smtClean="0">
                <a:latin typeface="Calibri" pitchFamily="34" charset="0"/>
              </a:rPr>
              <a:t>New Requirements, continued</a:t>
            </a:r>
          </a:p>
          <a:p>
            <a:pPr marL="361685" lvl="1" indent="-361685" defTabSz="962496">
              <a:lnSpc>
                <a:spcPct val="90000"/>
              </a:lnSpc>
              <a:defRPr/>
            </a:pPr>
            <a:r>
              <a:rPr lang="en-US" sz="1300" b="1" dirty="0" smtClean="0">
                <a:latin typeface="Calibri" pitchFamily="34" charset="0"/>
              </a:rPr>
              <a:t>Bullet #1:</a:t>
            </a:r>
          </a:p>
          <a:p>
            <a:pPr marL="0" lvl="1" indent="-361685" defTabSz="962496">
              <a:defRPr/>
            </a:pPr>
            <a:r>
              <a:rPr lang="en-US" sz="1300" dirty="0" smtClean="0">
                <a:latin typeface="Calibri" pitchFamily="34" charset="0"/>
              </a:rPr>
              <a:t>Here are a few details about the Health Risk Assessment.</a:t>
            </a:r>
          </a:p>
          <a:p>
            <a:pPr marL="0" lvl="1" indent="-361685" defTabSz="962496">
              <a:defRPr/>
            </a:pPr>
            <a:r>
              <a:rPr lang="en-US" sz="1300" b="1" dirty="0" smtClean="0">
                <a:latin typeface="Calibri" pitchFamily="34" charset="0"/>
              </a:rPr>
              <a:t>Subbullet #1:</a:t>
            </a:r>
          </a:p>
          <a:p>
            <a:pPr marL="0" lvl="1" indent="-361685" defTabSz="962496">
              <a:defRPr/>
            </a:pPr>
            <a:r>
              <a:rPr lang="en-US" sz="1300" dirty="0" smtClean="0">
                <a:solidFill>
                  <a:srgbClr val="000000"/>
                </a:solidFill>
                <a:latin typeface="Calibri" pitchFamily="34" charset="0"/>
              </a:rPr>
              <a:t>During enrollment, the beneficiaries will complete a Health Information Form (HIF). You may have heard of the term “member education tool” or MET; this is the same self-assessment tool. This information will come from the state’s enrollment vendor to the health plan for further risk stratification.</a:t>
            </a:r>
          </a:p>
          <a:p>
            <a:pPr marL="0" lvl="1" indent="-361685" defTabSz="962496">
              <a:defRPr/>
            </a:pPr>
            <a:r>
              <a:rPr lang="en-US" sz="1300" b="1" dirty="0" smtClean="0">
                <a:solidFill>
                  <a:srgbClr val="000000"/>
                </a:solidFill>
                <a:latin typeface="Calibri" pitchFamily="34" charset="0"/>
              </a:rPr>
              <a:t>Subbullet #2:</a:t>
            </a:r>
          </a:p>
          <a:p>
            <a:pPr marL="0" lvl="1" indent="-361685" defTabSz="962496">
              <a:defRPr/>
            </a:pPr>
            <a:r>
              <a:rPr lang="en-US" sz="1300" dirty="0" smtClean="0">
                <a:solidFill>
                  <a:srgbClr val="000000"/>
                </a:solidFill>
                <a:latin typeface="Calibri" pitchFamily="34" charset="0"/>
              </a:rPr>
              <a:t>The state will provide 12 months of fee-for-service claims data on the beneficiaries who have enrolled for Medi-Cal Managed Care through the chosen health plan. This will also be used by the health plan for risk stratification.</a:t>
            </a:r>
          </a:p>
          <a:p>
            <a:pPr marL="0" lvl="1" indent="-361685" defTabSz="962496">
              <a:defRPr/>
            </a:pPr>
            <a:r>
              <a:rPr lang="en-US" sz="1300" b="1" dirty="0" smtClean="0">
                <a:solidFill>
                  <a:srgbClr val="000000"/>
                </a:solidFill>
                <a:latin typeface="Calibri" pitchFamily="34" charset="0"/>
              </a:rPr>
              <a:t>Subbullet #3:</a:t>
            </a:r>
          </a:p>
          <a:p>
            <a:pPr marL="0" lvl="1" indent="-361685" defTabSz="962496">
              <a:defRPr/>
            </a:pPr>
            <a:r>
              <a:rPr lang="en-US" sz="1300" dirty="0" smtClean="0">
                <a:solidFill>
                  <a:srgbClr val="000000"/>
                </a:solidFill>
                <a:latin typeface="Calibri" pitchFamily="34" charset="0"/>
              </a:rPr>
              <a:t>From these two pieces of information, health plans will identify their new members into two HRA categories – either high risk or low risk.</a:t>
            </a:r>
          </a:p>
          <a:p>
            <a:pPr marL="0" lvl="1" indent="-361685" defTabSz="962496">
              <a:defRPr/>
            </a:pPr>
            <a:r>
              <a:rPr lang="en-US" sz="1300" b="1" dirty="0" smtClean="0">
                <a:solidFill>
                  <a:srgbClr val="000000"/>
                </a:solidFill>
                <a:latin typeface="Calibri" pitchFamily="34" charset="0"/>
              </a:rPr>
              <a:t>Subbullet #4:</a:t>
            </a:r>
          </a:p>
          <a:p>
            <a:pPr marL="0" lvl="1" indent="-361685" defTabSz="962496">
              <a:defRPr/>
            </a:pPr>
            <a:r>
              <a:rPr lang="en-US" sz="1300" dirty="0" smtClean="0">
                <a:solidFill>
                  <a:srgbClr val="000000"/>
                </a:solidFill>
                <a:latin typeface="Calibri" pitchFamily="34" charset="0"/>
              </a:rPr>
              <a:t>Health plans will then take the next step of further stratifying the member data for the purposes of identifying those members that need complex care plans. This information is continued on the next slide.</a:t>
            </a:r>
          </a:p>
        </p:txBody>
      </p:sp>
      <p:sp>
        <p:nvSpPr>
          <p:cNvPr id="4" name="Slide Number Placeholder 3"/>
          <p:cNvSpPr>
            <a:spLocks noGrp="1"/>
          </p:cNvSpPr>
          <p:nvPr>
            <p:ph type="sldNum" sz="quarter" idx="10"/>
          </p:nvPr>
        </p:nvSpPr>
        <p:spPr/>
        <p:txBody>
          <a:bodyPr/>
          <a:lstStyle/>
          <a:p>
            <a:fld id="{B024980A-0B72-45EB-B083-C0641DC10334}"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61685" lvl="1" indent="-361685" defTabSz="962496">
              <a:lnSpc>
                <a:spcPct val="90000"/>
              </a:lnSpc>
              <a:defRPr/>
            </a:pPr>
            <a:r>
              <a:rPr lang="en-US" sz="1300" b="1" dirty="0" smtClean="0">
                <a:latin typeface="Calibri" pitchFamily="34" charset="0"/>
              </a:rPr>
              <a:t>More information on the HRA, continued:</a:t>
            </a:r>
          </a:p>
          <a:p>
            <a:pPr marL="361685" lvl="1" indent="-361685" defTabSz="962496">
              <a:lnSpc>
                <a:spcPct val="90000"/>
              </a:lnSpc>
              <a:defRPr/>
            </a:pPr>
            <a:r>
              <a:rPr lang="en-US" sz="1300" b="1" dirty="0" smtClean="0">
                <a:latin typeface="Calibri" pitchFamily="34" charset="0"/>
              </a:rPr>
              <a:t>Bullet #1:</a:t>
            </a:r>
          </a:p>
          <a:p>
            <a:pPr>
              <a:lnSpc>
                <a:spcPct val="90000"/>
              </a:lnSpc>
            </a:pPr>
            <a:r>
              <a:rPr lang="en-US" sz="1300" dirty="0" smtClean="0">
                <a:latin typeface="Calibri" pitchFamily="34" charset="0"/>
              </a:rPr>
              <a:t>The Health Risk Assessment process continues by the health plan, to secure a comprehensive HRA. The assessment is performed within the following time frames:</a:t>
            </a:r>
          </a:p>
          <a:p>
            <a:pPr lvl="1">
              <a:lnSpc>
                <a:spcPct val="90000"/>
              </a:lnSpc>
            </a:pPr>
            <a:r>
              <a:rPr lang="en-US" sz="1300" dirty="0" smtClean="0">
                <a:latin typeface="Calibri" pitchFamily="34" charset="0"/>
              </a:rPr>
              <a:t>45 days for members identified as high risk, and </a:t>
            </a:r>
          </a:p>
          <a:p>
            <a:pPr lvl="1">
              <a:lnSpc>
                <a:spcPct val="90000"/>
              </a:lnSpc>
            </a:pPr>
            <a:r>
              <a:rPr lang="en-US" sz="1300" dirty="0" smtClean="0">
                <a:latin typeface="Calibri" pitchFamily="34" charset="0"/>
              </a:rPr>
              <a:t>105 days for members identified as low risk</a:t>
            </a:r>
          </a:p>
          <a:p>
            <a:pPr>
              <a:lnSpc>
                <a:spcPct val="90000"/>
              </a:lnSpc>
            </a:pPr>
            <a:r>
              <a:rPr lang="en-US" sz="1300" b="1" dirty="0" smtClean="0">
                <a:latin typeface="Calibri" pitchFamily="34" charset="0"/>
              </a:rPr>
              <a:t>Bullets #2 and #3:</a:t>
            </a:r>
          </a:p>
          <a:p>
            <a:pPr>
              <a:lnSpc>
                <a:spcPct val="90000"/>
              </a:lnSpc>
            </a:pPr>
            <a:r>
              <a:rPr lang="en-US" sz="1300" dirty="0" smtClean="0">
                <a:latin typeface="Calibri" pitchFamily="34" charset="0"/>
              </a:rPr>
              <a:t>All seniors and persons with disabilities stratified as complex will require a care plan; members stratified as basic will have the opportunity for an optional care plan</a:t>
            </a:r>
          </a:p>
          <a:p>
            <a:pPr>
              <a:lnSpc>
                <a:spcPct val="90000"/>
              </a:lnSpc>
            </a:pPr>
            <a:r>
              <a:rPr lang="en-US" sz="1300" b="1" dirty="0" smtClean="0">
                <a:latin typeface="Calibri" pitchFamily="34" charset="0"/>
              </a:rPr>
              <a:t>Bullet #4:</a:t>
            </a:r>
          </a:p>
          <a:p>
            <a:pPr>
              <a:lnSpc>
                <a:spcPct val="90000"/>
              </a:lnSpc>
            </a:pPr>
            <a:r>
              <a:rPr lang="en-US" sz="1300" dirty="0" smtClean="0">
                <a:latin typeface="Calibri" pitchFamily="34" charset="0"/>
              </a:rPr>
              <a:t>Health plans will share the results of the HRAs with the providers of record.</a:t>
            </a:r>
          </a:p>
          <a:p>
            <a:pPr defTabSz="962496">
              <a:lnSpc>
                <a:spcPct val="90000"/>
              </a:lnSpc>
              <a:defRPr/>
            </a:pPr>
            <a:r>
              <a:rPr lang="en-US" sz="1300" b="1" dirty="0" smtClean="0">
                <a:latin typeface="Calibri" pitchFamily="34" charset="0"/>
              </a:rPr>
              <a:t>Bullet #5:</a:t>
            </a:r>
          </a:p>
          <a:p>
            <a:pPr>
              <a:lnSpc>
                <a:spcPct val="90000"/>
              </a:lnSpc>
            </a:pPr>
            <a:r>
              <a:rPr lang="en-US" sz="1300" dirty="0" smtClean="0">
                <a:latin typeface="Calibri" pitchFamily="34" charset="0"/>
              </a:rPr>
              <a:t>Providers are still responsible for performing a Well Visit Assessment following Medi-Cal standards. The Well Visit Assessment is also known as an Initial Health Assessment or IHA.</a:t>
            </a: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B024980A-0B72-45EB-B083-C0641DC10334}"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lvl="1" defTabSz="962496">
              <a:defRPr/>
            </a:pPr>
            <a:r>
              <a:rPr lang="en-US" b="1" dirty="0" smtClean="0">
                <a:solidFill>
                  <a:schemeClr val="tx1"/>
                </a:solidFill>
              </a:rPr>
              <a:t>New SPD-Specific Requirements, continued</a:t>
            </a:r>
          </a:p>
          <a:p>
            <a:pPr marL="0" lvl="1" defTabSz="962496">
              <a:defRPr/>
            </a:pPr>
            <a:r>
              <a:rPr lang="en-US" b="1" dirty="0" smtClean="0">
                <a:solidFill>
                  <a:schemeClr val="tx1"/>
                </a:solidFill>
              </a:rPr>
              <a:t>Bullet #1</a:t>
            </a:r>
          </a:p>
          <a:p>
            <a:pPr marL="0" lvl="1"/>
            <a:r>
              <a:rPr lang="en-US" b="0" dirty="0" smtClean="0">
                <a:solidFill>
                  <a:schemeClr val="tx1"/>
                </a:solidFill>
              </a:rPr>
              <a:t>The next new requirement is the expanded Facility Site Review. The Department</a:t>
            </a:r>
            <a:r>
              <a:rPr lang="en-US" b="0" baseline="0" dirty="0" smtClean="0">
                <a:solidFill>
                  <a:schemeClr val="tx1"/>
                </a:solidFill>
              </a:rPr>
              <a:t> of Health Care Services </a:t>
            </a:r>
            <a:r>
              <a:rPr lang="en-US" dirty="0" smtClean="0">
                <a:solidFill>
                  <a:schemeClr val="tx1"/>
                </a:solidFill>
              </a:rPr>
              <a:t>trained health plans to assist in implementation of the expanded tool. If you have questions or would like to see the tool before your scheduled facility site review, call any of the health plans you participate in and they can send a copy to you.</a:t>
            </a:r>
          </a:p>
          <a:p>
            <a:pPr marL="0" lvl="1"/>
            <a:r>
              <a:rPr lang="en-US" b="1" dirty="0" smtClean="0">
                <a:solidFill>
                  <a:schemeClr val="tx1"/>
                </a:solidFill>
              </a:rPr>
              <a:t>Subbullet</a:t>
            </a:r>
            <a:r>
              <a:rPr lang="en-US" b="1" baseline="0" dirty="0" smtClean="0">
                <a:solidFill>
                  <a:schemeClr val="tx1"/>
                </a:solidFill>
              </a:rPr>
              <a:t> #1</a:t>
            </a:r>
          </a:p>
          <a:p>
            <a:pPr marL="0" lvl="1"/>
            <a:r>
              <a:rPr lang="en-US" baseline="0" dirty="0" smtClean="0">
                <a:solidFill>
                  <a:schemeClr val="tx1"/>
                </a:solidFill>
              </a:rPr>
              <a:t>The new tool is </a:t>
            </a:r>
            <a:r>
              <a:rPr lang="en-US" b="1" baseline="0" dirty="0" smtClean="0">
                <a:solidFill>
                  <a:schemeClr val="tx1"/>
                </a:solidFill>
              </a:rPr>
              <a:t>not </a:t>
            </a:r>
            <a:r>
              <a:rPr lang="en-US" baseline="0" dirty="0" smtClean="0">
                <a:solidFill>
                  <a:schemeClr val="tx1"/>
                </a:solidFill>
              </a:rPr>
              <a:t>part of the usual three year facility site review done for the PCPs. This is a new tool just to look at accessibility to the site and how the site supports the seniors and persons with disabilities population.</a:t>
            </a:r>
          </a:p>
          <a:p>
            <a:pPr marL="0" lvl="1"/>
            <a:r>
              <a:rPr lang="en-US" b="1" baseline="0" dirty="0" smtClean="0">
                <a:solidFill>
                  <a:schemeClr val="tx1"/>
                </a:solidFill>
              </a:rPr>
              <a:t>Subbullet #2</a:t>
            </a:r>
          </a:p>
          <a:p>
            <a:pPr marL="0" lvl="1"/>
            <a:r>
              <a:rPr lang="en-US" baseline="0" dirty="0" smtClean="0">
                <a:solidFill>
                  <a:schemeClr val="tx1"/>
                </a:solidFill>
              </a:rPr>
              <a:t>The new tool is required for all PCP locations </a:t>
            </a:r>
            <a:r>
              <a:rPr lang="en-US" b="1" baseline="0" dirty="0" smtClean="0">
                <a:solidFill>
                  <a:schemeClr val="tx1"/>
                </a:solidFill>
              </a:rPr>
              <a:t>and </a:t>
            </a:r>
            <a:r>
              <a:rPr lang="en-US" baseline="0" dirty="0" smtClean="0">
                <a:solidFill>
                  <a:schemeClr val="tx1"/>
                </a:solidFill>
              </a:rPr>
              <a:t>high volume specialty and ancillary providers.</a:t>
            </a:r>
          </a:p>
          <a:p>
            <a:pPr marL="0" lvl="1"/>
            <a:r>
              <a:rPr lang="en-US" b="1" baseline="0" dirty="0" smtClean="0">
                <a:solidFill>
                  <a:schemeClr val="tx1"/>
                </a:solidFill>
              </a:rPr>
              <a:t>Subbullet #3</a:t>
            </a:r>
          </a:p>
          <a:p>
            <a:pPr marL="0" lvl="1"/>
            <a:r>
              <a:rPr lang="en-US" baseline="0" dirty="0" smtClean="0">
                <a:solidFill>
                  <a:schemeClr val="tx1"/>
                </a:solidFill>
              </a:rPr>
              <a:t>The tool will focus on physical accessibility of building exterior and interior. The time it takes to complete the tool depends on the size of your site.</a:t>
            </a:r>
          </a:p>
          <a:p>
            <a:pPr marL="0" lvl="1"/>
            <a:r>
              <a:rPr lang="en-US" b="1" baseline="0" dirty="0" smtClean="0">
                <a:solidFill>
                  <a:schemeClr val="tx1"/>
                </a:solidFill>
              </a:rPr>
              <a:t>Subbullet #4</a:t>
            </a:r>
          </a:p>
          <a:p>
            <a:pPr marL="0" lvl="1"/>
            <a:r>
              <a:rPr lang="en-US" b="0" baseline="0" dirty="0" smtClean="0">
                <a:solidFill>
                  <a:schemeClr val="tx1"/>
                </a:solidFill>
              </a:rPr>
              <a:t>Results of the new facility site reviews will be reflected in online provider search tools and provider directories. The online provider search tool and provider directories will be updated as the facility site reviews are performed, over the next three years. So again, as we mentioned previously, you may receive calls from beneficiaries or health plan staff asking about your accessibility features at your office or facility locations.</a:t>
            </a:r>
          </a:p>
          <a:p>
            <a:pPr marL="0" lvl="1"/>
            <a:r>
              <a:rPr lang="en-US" b="1" baseline="0" dirty="0" smtClean="0">
                <a:solidFill>
                  <a:schemeClr val="tx1"/>
                </a:solidFill>
              </a:rPr>
              <a:t>Subbullet #5</a:t>
            </a:r>
          </a:p>
          <a:p>
            <a:pPr marL="0" lvl="1"/>
            <a:r>
              <a:rPr lang="en-US" b="0" dirty="0" smtClean="0">
                <a:solidFill>
                  <a:schemeClr val="tx1"/>
                </a:solidFill>
              </a:rPr>
              <a:t>No mandatory corrective action plan will result based on the findings of the new facility site review tool (also known as “Attachment C”).</a:t>
            </a:r>
          </a:p>
          <a:p>
            <a:pPr marL="0" lvl="1"/>
            <a:endParaRPr lang="en-US" b="0" dirty="0">
              <a:solidFill>
                <a:schemeClr val="tx1"/>
              </a:solidFill>
            </a:endParaRPr>
          </a:p>
        </p:txBody>
      </p:sp>
      <p:sp>
        <p:nvSpPr>
          <p:cNvPr id="4" name="Slide Number Placeholder 3"/>
          <p:cNvSpPr>
            <a:spLocks noGrp="1"/>
          </p:cNvSpPr>
          <p:nvPr>
            <p:ph type="sldNum" sz="quarter" idx="10"/>
          </p:nvPr>
        </p:nvSpPr>
        <p:spPr/>
        <p:txBody>
          <a:bodyPr/>
          <a:lstStyle/>
          <a:p>
            <a:fld id="{B024980A-0B72-45EB-B083-C0641DC10334}"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62496">
              <a:defRPr/>
            </a:pPr>
            <a:r>
              <a:rPr lang="en-US" b="1" dirty="0" smtClean="0">
                <a:solidFill>
                  <a:schemeClr val="tx1"/>
                </a:solidFill>
              </a:rPr>
              <a:t>New SPD-Specific Requirements, continued</a:t>
            </a:r>
          </a:p>
          <a:p>
            <a:pPr marL="0" lvl="1" defTabSz="962496">
              <a:defRPr/>
            </a:pPr>
            <a:r>
              <a:rPr lang="en-US" b="0" dirty="0" smtClean="0">
                <a:solidFill>
                  <a:schemeClr val="tx1"/>
                </a:solidFill>
              </a:rPr>
              <a:t>The remaining new requirements that are a part of the seniors</a:t>
            </a:r>
            <a:r>
              <a:rPr lang="en-US" b="0" baseline="0" dirty="0" smtClean="0">
                <a:solidFill>
                  <a:schemeClr val="tx1"/>
                </a:solidFill>
              </a:rPr>
              <a:t> and persons with disabilities implementation include sensitivity training, network adequacy requirements and a dedicated liaison.</a:t>
            </a:r>
            <a:endParaRPr lang="en-US" b="0" dirty="0" smtClean="0">
              <a:solidFill>
                <a:schemeClr val="tx1"/>
              </a:solidFill>
            </a:endParaRPr>
          </a:p>
          <a:p>
            <a:pPr marL="0" lvl="1" defTabSz="962496">
              <a:defRPr/>
            </a:pPr>
            <a:r>
              <a:rPr lang="en-US" b="1" dirty="0" smtClean="0">
                <a:solidFill>
                  <a:schemeClr val="tx1"/>
                </a:solidFill>
              </a:rPr>
              <a:t>Bullet #1</a:t>
            </a:r>
          </a:p>
          <a:p>
            <a:pPr marL="0" lvl="1" defTabSz="962496">
              <a:defRPr/>
            </a:pPr>
            <a:r>
              <a:rPr lang="en-US" b="0" dirty="0" smtClean="0">
                <a:solidFill>
                  <a:schemeClr val="tx1"/>
                </a:solidFill>
              </a:rPr>
              <a:t>The state requested that the health plans offer sensitivity training</a:t>
            </a:r>
            <a:r>
              <a:rPr lang="en-US" b="0" baseline="0" dirty="0" smtClean="0">
                <a:solidFill>
                  <a:schemeClr val="tx1"/>
                </a:solidFill>
              </a:rPr>
              <a:t> for all staff that work with members and providers, as well as offer training to our provider networks. We will expand on sensitivity and accessibility training later in this presentation.</a:t>
            </a:r>
          </a:p>
          <a:p>
            <a:pPr marL="0" lvl="1" defTabSz="962496">
              <a:defRPr/>
            </a:pPr>
            <a:r>
              <a:rPr lang="en-US" b="1" dirty="0" smtClean="0">
                <a:solidFill>
                  <a:schemeClr val="tx1"/>
                </a:solidFill>
              </a:rPr>
              <a:t>Bullet #2</a:t>
            </a:r>
          </a:p>
          <a:p>
            <a:pPr marL="0" lvl="1" defTabSz="962496">
              <a:defRPr/>
            </a:pPr>
            <a:r>
              <a:rPr lang="en-US" b="0" baseline="0" dirty="0" smtClean="0">
                <a:solidFill>
                  <a:schemeClr val="tx1"/>
                </a:solidFill>
              </a:rPr>
              <a:t>Health plans will need to ensure their networks are adequately robust to ensure access and capacity. The state will review health plan networks quarterly. The plans are also required to meet time and distance standards, as well as the required number of providers by specialty as identified in our Medi-Cal Managed Care contracts. Finally, if a provider network is found to be deficient, our enrollment will be frozen and will remain so until we prove the deficiency is resolved.</a:t>
            </a:r>
          </a:p>
          <a:p>
            <a:pPr marL="0" lvl="1" defTabSz="962496">
              <a:defRPr/>
            </a:pPr>
            <a:r>
              <a:rPr lang="en-US" b="1" dirty="0" smtClean="0">
                <a:solidFill>
                  <a:schemeClr val="tx1"/>
                </a:solidFill>
              </a:rPr>
              <a:t>Bullet #3</a:t>
            </a:r>
          </a:p>
          <a:p>
            <a:pPr defTabSz="962496">
              <a:defRPr/>
            </a:pPr>
            <a:r>
              <a:rPr lang="en-US" dirty="0" smtClean="0">
                <a:solidFill>
                  <a:schemeClr val="tx1"/>
                </a:solidFill>
              </a:rPr>
              <a:t>Health plans are contractually required to have a dedicated liaison to coordinate with each regional center operating within the plan’s service area. The liaison will assist those members who have developmental disabilities to understand and access services, and act as a central point of contact for questions, concerns, and problem resolution.</a:t>
            </a: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B024980A-0B72-45EB-B083-C0641DC10334}"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New Indicators</a:t>
            </a:r>
          </a:p>
          <a:p>
            <a:r>
              <a:rPr lang="en-US" b="1" dirty="0" smtClean="0"/>
              <a:t>Bullet #1:</a:t>
            </a:r>
          </a:p>
          <a:p>
            <a:r>
              <a:rPr lang="en-US" dirty="0" smtClean="0"/>
              <a:t>Online provider</a:t>
            </a:r>
            <a:r>
              <a:rPr lang="en-US" baseline="0" dirty="0" smtClean="0"/>
              <a:t> search tools and p</a:t>
            </a:r>
            <a:r>
              <a:rPr lang="en-US" dirty="0" smtClean="0"/>
              <a:t>rovider directories will reflect new accessibility indicators</a:t>
            </a:r>
            <a:r>
              <a:rPr lang="en-US" baseline="0" dirty="0" smtClean="0"/>
              <a:t>. See the box to the right for a summary. Accessibility indicators and explanations are provided in a handout (named Table B), and is available on the webinar handout site. We will provide instructions on how to access all handouts at the end of the presentation.</a:t>
            </a:r>
            <a:endParaRPr lang="en-US" dirty="0" smtClean="0"/>
          </a:p>
          <a:p>
            <a:pPr defTabSz="962496">
              <a:defRPr/>
            </a:pPr>
            <a:r>
              <a:rPr lang="en-US" b="1" dirty="0" smtClean="0"/>
              <a:t>Bullet #2:</a:t>
            </a:r>
          </a:p>
          <a:p>
            <a:r>
              <a:rPr lang="en-US" dirty="0" smtClean="0"/>
              <a:t>As facility site reviews are performed at each of your locations, accessibility will be confirmed.</a:t>
            </a:r>
          </a:p>
          <a:p>
            <a:pPr defTabSz="962496">
              <a:defRPr/>
            </a:pPr>
            <a:r>
              <a:rPr lang="en-US" b="1" baseline="0" dirty="0" smtClean="0"/>
              <a:t>Bullet #3:</a:t>
            </a:r>
          </a:p>
          <a:p>
            <a:r>
              <a:rPr lang="en-US" dirty="0" smtClean="0"/>
              <a:t>As the new tool is used during facility site reviews over the next three years, online provider search tools and provider</a:t>
            </a:r>
            <a:r>
              <a:rPr lang="en-US" baseline="0" dirty="0" smtClean="0"/>
              <a:t> directories will be updated with accessibility indicators. </a:t>
            </a:r>
          </a:p>
          <a:p>
            <a:r>
              <a:rPr lang="en-US" b="1" baseline="0" dirty="0" smtClean="0"/>
              <a:t>Bullet #4:</a:t>
            </a:r>
          </a:p>
          <a:p>
            <a:r>
              <a:rPr lang="en-US" baseline="0" dirty="0" smtClean="0"/>
              <a:t>Because the new tool to confirm accessibility will be used as part of the periodic facility site review, provider directories and online provider search tools will be updated on an ongoing , periodic basis. Therefore, provider offices may receive calls from beneficiaries and health plan staff regarding internal and exterior accessibility features at your office or facility location. </a:t>
            </a:r>
          </a:p>
          <a:p>
            <a:r>
              <a:rPr lang="en-US" b="1" baseline="0" dirty="0" smtClean="0"/>
              <a:t>Bullet #5:</a:t>
            </a:r>
          </a:p>
          <a:p>
            <a:r>
              <a:rPr lang="en-US" b="0" baseline="0" dirty="0" smtClean="0"/>
              <a:t>At the bottom of the slide is an example of what beneficiaries and providers will see in future online search tools and provider directories. Next to the wheelchair symbol are the letters P, IB and E. This means the provider location has accessible parking, interior building and exam room features.</a:t>
            </a:r>
          </a:p>
        </p:txBody>
      </p:sp>
      <p:sp>
        <p:nvSpPr>
          <p:cNvPr id="4" name="Slide Number Placeholder 3"/>
          <p:cNvSpPr>
            <a:spLocks noGrp="1"/>
          </p:cNvSpPr>
          <p:nvPr>
            <p:ph type="sldNum" sz="quarter" idx="10"/>
          </p:nvPr>
        </p:nvSpPr>
        <p:spPr/>
        <p:txBody>
          <a:bodyPr/>
          <a:lstStyle/>
          <a:p>
            <a:fld id="{B024980A-0B72-45EB-B083-C0641DC10334}"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2496">
              <a:defRPr/>
            </a:pPr>
            <a:r>
              <a:rPr lang="en-US" b="1" dirty="0" smtClean="0"/>
              <a:t>Continuity of Care</a:t>
            </a:r>
          </a:p>
          <a:p>
            <a:pPr defTabSz="962496">
              <a:defRPr/>
            </a:pPr>
            <a:r>
              <a:rPr lang="en-US" b="1" dirty="0" smtClean="0"/>
              <a:t>Bullet #1:</a:t>
            </a:r>
          </a:p>
          <a:p>
            <a:pPr defTabSz="962496">
              <a:defRPr/>
            </a:pPr>
            <a:r>
              <a:rPr lang="en-US" b="0" dirty="0" smtClean="0"/>
              <a:t>The state has requested that we practice continuity of care for</a:t>
            </a:r>
            <a:r>
              <a:rPr lang="en-US" b="0" baseline="0" dirty="0" smtClean="0"/>
              <a:t> seniors and persons with disabilities, even when these providers are not in the network.</a:t>
            </a:r>
          </a:p>
          <a:p>
            <a:pPr defTabSz="962496">
              <a:defRPr/>
            </a:pPr>
            <a:r>
              <a:rPr lang="en-US" b="1" dirty="0" smtClean="0"/>
              <a:t>Bullet #2:</a:t>
            </a:r>
            <a:endParaRPr lang="en-US" b="0" dirty="0" smtClean="0"/>
          </a:p>
          <a:p>
            <a:pPr defTabSz="962496">
              <a:defRPr/>
            </a:pPr>
            <a:r>
              <a:rPr lang="en-US" b="0" baseline="0" dirty="0" smtClean="0"/>
              <a:t>Health plans will honor prior authorizations that are in place at the time of the transition from fee-for-service to managed care.</a:t>
            </a:r>
          </a:p>
          <a:p>
            <a:pPr defTabSz="962496">
              <a:defRPr/>
            </a:pPr>
            <a:r>
              <a:rPr lang="en-US" b="1" dirty="0" smtClean="0"/>
              <a:t>Bullet #3:</a:t>
            </a:r>
            <a:endParaRPr lang="en-US" b="0" dirty="0" smtClean="0"/>
          </a:p>
          <a:p>
            <a:r>
              <a:rPr lang="en-US" dirty="0" smtClean="0"/>
              <a:t>Members must request that they get to stay with their current provider in order to do so. There must be fee-for-service claims data from the past year to support this request, </a:t>
            </a:r>
            <a:r>
              <a:rPr lang="en-US" b="1" dirty="0" smtClean="0"/>
              <a:t>or</a:t>
            </a:r>
            <a:r>
              <a:rPr lang="en-US" b="0" dirty="0" smtClean="0"/>
              <a:t> the member’s request must meet the </a:t>
            </a:r>
            <a:r>
              <a:rPr lang="en-US" dirty="0" smtClean="0"/>
              <a:t>applicable Health and Safety code. </a:t>
            </a:r>
          </a:p>
          <a:p>
            <a:r>
              <a:rPr lang="en-US" b="1" dirty="0" smtClean="0"/>
              <a:t>Bullet #4:</a:t>
            </a:r>
          </a:p>
          <a:p>
            <a:r>
              <a:rPr lang="en-US" dirty="0" smtClean="0"/>
              <a:t>Providers must be willing to accept the rates paid by the heath plan. This rate of reimbursement would be the fee-for-service rates or the health plan’s contracted rates, whichever is greater.</a:t>
            </a:r>
          </a:p>
          <a:p>
            <a:r>
              <a:rPr lang="en-US" b="1" dirty="0" smtClean="0"/>
              <a:t>Bullet #5:</a:t>
            </a:r>
          </a:p>
          <a:p>
            <a:pPr defTabSz="962496">
              <a:defRPr/>
            </a:pPr>
            <a:r>
              <a:rPr lang="en-US" dirty="0" smtClean="0"/>
              <a:t>Members who believe they meet the medical or non-medical exemption that allows them to remain in a fee-for-service arrangement</a:t>
            </a:r>
            <a:r>
              <a:rPr lang="en-US" baseline="0" dirty="0" smtClean="0"/>
              <a:t> </a:t>
            </a:r>
            <a:r>
              <a:rPr lang="en-US" dirty="0" smtClean="0"/>
              <a:t>should work with the enrollment vendor. </a:t>
            </a:r>
            <a:r>
              <a:rPr lang="en-US" b="1" dirty="0" smtClean="0"/>
              <a:t>Only non-medical exemptions </a:t>
            </a:r>
            <a:r>
              <a:rPr lang="en-US" dirty="0" smtClean="0"/>
              <a:t>(e.g. Native American or Alaskan Natives who want to receive services at an Indian Health Facility </a:t>
            </a:r>
            <a:r>
              <a:rPr lang="en-US" b="1" dirty="0" smtClean="0"/>
              <a:t>or </a:t>
            </a:r>
            <a:r>
              <a:rPr lang="en-US" dirty="0" smtClean="0"/>
              <a:t>beneficiaries in Medi-Cal waiver programs) apply to our members. Beneficiaries may only file for medical exemption if their provider </a:t>
            </a:r>
            <a:r>
              <a:rPr lang="en-US" b="1" dirty="0" smtClean="0"/>
              <a:t>does not </a:t>
            </a:r>
            <a:r>
              <a:rPr lang="en-US" dirty="0" smtClean="0"/>
              <a:t>participate with a Medi-Cal managed care plan.</a:t>
            </a:r>
          </a:p>
          <a:p>
            <a:endParaRPr lang="en-US"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rgbClr val="000000"/>
                </a:solidFill>
              </a:rPr>
              <a:t>Complex Case Management </a:t>
            </a:r>
          </a:p>
          <a:p>
            <a:r>
              <a:rPr lang="en-US" dirty="0" smtClean="0">
                <a:solidFill>
                  <a:srgbClr val="000000"/>
                </a:solidFill>
              </a:rPr>
              <a:t>As beneficiaries enter health</a:t>
            </a:r>
            <a:r>
              <a:rPr lang="en-US" baseline="0" dirty="0" smtClean="0">
                <a:solidFill>
                  <a:srgbClr val="000000"/>
                </a:solidFill>
              </a:rPr>
              <a:t> plans over the next year, providers will see more case management in the areas of behavioral health, substance abuse and intellectual and developmental disabilities. This includes the cognitive disabilities such as someone with autism, chromosomal disorders such as Downs syndrome or physical development or neuromuscular disabilities like Cerebral palsy. Complex case management will also be provided for patients with chronic medical conditions and especially for those with </a:t>
            </a:r>
            <a:r>
              <a:rPr lang="en-US" b="1" baseline="0" dirty="0" smtClean="0">
                <a:solidFill>
                  <a:srgbClr val="000000"/>
                </a:solidFill>
              </a:rPr>
              <a:t>multiple </a:t>
            </a:r>
            <a:r>
              <a:rPr lang="en-US" baseline="0" dirty="0" smtClean="0">
                <a:solidFill>
                  <a:srgbClr val="000000"/>
                </a:solidFill>
              </a:rPr>
              <a:t>chronic conditions, pregnant patients with identified disabilities, patients with end stage renal disease and recent organ transplants, patients with cancer and those undergoing treatment, and patients using antipsychotic medications.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Associate Training</a:t>
            </a:r>
          </a:p>
          <a:p>
            <a:r>
              <a:rPr lang="en-US" b="1" dirty="0" smtClean="0"/>
              <a:t>Bullet #1:</a:t>
            </a:r>
          </a:p>
          <a:p>
            <a:r>
              <a:rPr lang="en-US" dirty="0" smtClean="0"/>
              <a:t>As required by the state, health plan staff who interact with beneficiaries and providers are receiving</a:t>
            </a:r>
            <a:r>
              <a:rPr lang="en-US" baseline="0" dirty="0" smtClean="0"/>
              <a:t> sensitivity training. Training started in March so that staff could answer questions prior to enrollment and implementation of the first wave of beneficiaries transitioning to managed care.</a:t>
            </a:r>
          </a:p>
          <a:p>
            <a:endParaRPr lang="en-US" baseline="0" dirty="0" smtClean="0"/>
          </a:p>
          <a:p>
            <a:r>
              <a:rPr lang="en-US" baseline="0" dirty="0" smtClean="0"/>
              <a:t>This concludes section one of today’s training. I’m turning over the presentation at this time to:</a:t>
            </a:r>
          </a:p>
          <a:p>
            <a:endParaRPr lang="en-US" baseline="0" dirty="0" smtClean="0"/>
          </a:p>
          <a:p>
            <a:r>
              <a:rPr lang="en-US" baseline="0" dirty="0" smtClean="0"/>
              <a:t>(pick one)</a:t>
            </a:r>
          </a:p>
          <a:p>
            <a:r>
              <a:rPr lang="en-US" baseline="0" dirty="0" smtClean="0"/>
              <a:t>7:30 AM: Lesley Adair</a:t>
            </a:r>
          </a:p>
          <a:p>
            <a:endParaRPr lang="en-US" baseline="0" dirty="0" smtClean="0"/>
          </a:p>
          <a:p>
            <a:r>
              <a:rPr lang="en-US" baseline="0" dirty="0" smtClean="0"/>
              <a:t>12:30 PM: Lesley Adair</a:t>
            </a:r>
          </a:p>
          <a:p>
            <a:endParaRPr lang="en-US" baseline="0" dirty="0" smtClean="0"/>
          </a:p>
          <a:p>
            <a:r>
              <a:rPr lang="en-US" baseline="0" dirty="0" smtClean="0"/>
              <a:t>4:00 PM: Kathy Grant</a:t>
            </a:r>
          </a:p>
          <a:p>
            <a:endParaRPr lang="en-US" baseline="0" dirty="0" smtClean="0"/>
          </a:p>
          <a:p>
            <a:r>
              <a:rPr lang="en-US" baseline="0" dirty="0" smtClean="0"/>
              <a:t>Thank you for joining today’s webinar.</a:t>
            </a:r>
          </a:p>
        </p:txBody>
      </p:sp>
      <p:sp>
        <p:nvSpPr>
          <p:cNvPr id="4" name="Slide Number Placeholder 3"/>
          <p:cNvSpPr>
            <a:spLocks noGrp="1"/>
          </p:cNvSpPr>
          <p:nvPr>
            <p:ph type="sldNum" sz="quarter" idx="10"/>
          </p:nvPr>
        </p:nvSpPr>
        <p:spPr/>
        <p:txBody>
          <a:bodyPr/>
          <a:lstStyle/>
          <a:p>
            <a:fld id="{B024980A-0B72-45EB-B083-C0641DC10334}"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presentation is about the seniors and persons with disabilities who are transitioning from fee-for-service to managed care. </a:t>
            </a:r>
            <a:endParaRPr lang="en-US"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2496">
              <a:defRPr/>
            </a:pPr>
            <a:r>
              <a:rPr lang="en-US" b="1" dirty="0" smtClean="0"/>
              <a:t>Speaker, introduce yourself: </a:t>
            </a:r>
          </a:p>
          <a:p>
            <a:pPr defTabSz="962496">
              <a:defRPr/>
            </a:pPr>
            <a:r>
              <a:rPr lang="en-US" dirty="0" smtClean="0"/>
              <a:t>Hi. As</a:t>
            </a:r>
            <a:r>
              <a:rPr lang="en-US" baseline="0" dirty="0" smtClean="0"/>
              <a:t> you were just told, I am </a:t>
            </a:r>
            <a:r>
              <a:rPr lang="en-US" b="1" baseline="0" dirty="0" smtClean="0"/>
              <a:t>[insert name here]</a:t>
            </a:r>
            <a:r>
              <a:rPr lang="en-US" baseline="0" dirty="0" smtClean="0"/>
              <a:t> from </a:t>
            </a:r>
            <a:r>
              <a:rPr lang="en-US" b="1" baseline="0" dirty="0" smtClean="0"/>
              <a:t>[insert plan name here]</a:t>
            </a:r>
            <a:r>
              <a:rPr lang="en-US" baseline="0" dirty="0" smtClean="0"/>
              <a:t>. I’m going to talk to you for a few minutes about things to remember about people with disabilities or activity limitations, and then provide you with a few communication and etiquette tips. </a:t>
            </a:r>
          </a:p>
          <a:p>
            <a:pPr defTabSz="962496">
              <a:defRPr/>
            </a:pPr>
            <a:endParaRPr lang="en-US" baseline="0" dirty="0" smtClean="0"/>
          </a:p>
          <a:p>
            <a:pPr defTabSz="962496">
              <a:defRPr/>
            </a:pPr>
            <a:r>
              <a:rPr lang="en-US" baseline="0" dirty="0" smtClean="0"/>
              <a:t>This inf</a:t>
            </a:r>
            <a:r>
              <a:rPr lang="en-US" b="0" baseline="0" dirty="0" smtClean="0"/>
              <a:t>ormation has been made available by the </a:t>
            </a:r>
            <a:r>
              <a:rPr lang="en-US" dirty="0" smtClean="0"/>
              <a:t>Harris Family Center for Disability and Health Policy of Western University of Health Sciences in Pomona, California.</a:t>
            </a:r>
          </a:p>
          <a:p>
            <a:pPr defTabSz="962496">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2496">
              <a:spcBef>
                <a:spcPct val="0"/>
              </a:spcBef>
              <a:defRPr/>
            </a:pPr>
            <a:r>
              <a:rPr lang="en-US" b="1" dirty="0" smtClean="0">
                <a:solidFill>
                  <a:srgbClr val="000000"/>
                </a:solidFill>
                <a:latin typeface="Calibri" pitchFamily="34" charset="0"/>
              </a:rPr>
              <a:t>Things to remember about people who have disabilities or activity limitations</a:t>
            </a:r>
          </a:p>
          <a:p>
            <a:pPr defTabSz="962496">
              <a:spcBef>
                <a:spcPct val="0"/>
              </a:spcBef>
              <a:defRPr/>
            </a:pPr>
            <a:r>
              <a:rPr lang="en-US" b="1" dirty="0" smtClean="0">
                <a:solidFill>
                  <a:srgbClr val="000000"/>
                </a:solidFill>
                <a:latin typeface="Calibri" pitchFamily="34" charset="0"/>
              </a:rPr>
              <a:t>Bullet#1</a:t>
            </a:r>
          </a:p>
          <a:p>
            <a:pPr defTabSz="962496">
              <a:spcBef>
                <a:spcPct val="0"/>
              </a:spcBef>
              <a:defRPr/>
            </a:pPr>
            <a:r>
              <a:rPr lang="en-US" dirty="0" smtClean="0">
                <a:solidFill>
                  <a:srgbClr val="000000"/>
                </a:solidFill>
              </a:rPr>
              <a:t>Not all people who are labeled as having a disability or activity limitation, at any age, need coordinated care.</a:t>
            </a:r>
          </a:p>
          <a:p>
            <a:pPr defTabSz="962496">
              <a:spcBef>
                <a:spcPct val="0"/>
              </a:spcBef>
              <a:defRPr/>
            </a:pPr>
            <a:r>
              <a:rPr lang="en-US" b="1" dirty="0" smtClean="0">
                <a:solidFill>
                  <a:srgbClr val="000000"/>
                </a:solidFill>
              </a:rPr>
              <a:t>Bullet #2</a:t>
            </a:r>
          </a:p>
          <a:p>
            <a:pPr defTabSz="962496">
              <a:spcBef>
                <a:spcPct val="0"/>
              </a:spcBef>
              <a:defRPr/>
            </a:pPr>
            <a:r>
              <a:rPr lang="en-US" dirty="0" smtClean="0">
                <a:solidFill>
                  <a:srgbClr val="000000"/>
                </a:solidFill>
              </a:rPr>
              <a:t>Some people will need coordination of services only during health status changes, such as surgeries, infections or acute health situations. These health status changes may or may not be related to the identified disability.</a:t>
            </a:r>
          </a:p>
          <a:p>
            <a:pPr defTabSz="962496">
              <a:spcBef>
                <a:spcPct val="0"/>
              </a:spcBef>
              <a:defRPr/>
            </a:pPr>
            <a:endParaRPr lang="en-US" dirty="0" smtClean="0">
              <a:solidFill>
                <a:srgbClr val="000000"/>
              </a:solidFill>
            </a:endParaRPr>
          </a:p>
          <a:p>
            <a:pPr defTabSz="962496">
              <a:spcBef>
                <a:spcPct val="0"/>
              </a:spcBef>
              <a:defRPr/>
            </a:pPr>
            <a:endParaRPr lang="en-US" b="1" dirty="0" smtClean="0">
              <a:solidFill>
                <a:srgbClr val="000000"/>
              </a:solidFill>
              <a:latin typeface="Calibri" pitchFamily="34" charset="0"/>
            </a:endParaRPr>
          </a:p>
        </p:txBody>
      </p:sp>
      <p:sp>
        <p:nvSpPr>
          <p:cNvPr id="4" name="Slide Number Placeholder 3"/>
          <p:cNvSpPr>
            <a:spLocks noGrp="1"/>
          </p:cNvSpPr>
          <p:nvPr>
            <p:ph type="sldNum" sz="quarter" idx="10"/>
          </p:nvPr>
        </p:nvSpPr>
        <p:spPr/>
        <p:txBody>
          <a:bodyPr/>
          <a:lstStyle/>
          <a:p>
            <a:fld id="{B024980A-0B72-45EB-B083-C0641DC10334}"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2496">
              <a:spcBef>
                <a:spcPct val="0"/>
              </a:spcBef>
              <a:defRPr/>
            </a:pPr>
            <a:r>
              <a:rPr lang="en-US" b="1" dirty="0" smtClean="0">
                <a:solidFill>
                  <a:schemeClr val="tx1"/>
                </a:solidFill>
                <a:latin typeface="Calibri" pitchFamily="34" charset="0"/>
              </a:rPr>
              <a:t>Things to remember, continued</a:t>
            </a:r>
          </a:p>
          <a:p>
            <a:pPr defTabSz="962496">
              <a:spcBef>
                <a:spcPct val="0"/>
              </a:spcBef>
              <a:defRPr/>
            </a:pPr>
            <a:r>
              <a:rPr lang="en-US" b="1" dirty="0" smtClean="0">
                <a:solidFill>
                  <a:schemeClr val="tx1"/>
                </a:solidFill>
                <a:latin typeface="Calibri" pitchFamily="34" charset="0"/>
              </a:rPr>
              <a:t>Bullet #1:</a:t>
            </a:r>
          </a:p>
          <a:p>
            <a:pPr defTabSz="962496">
              <a:defRPr/>
            </a:pPr>
            <a:r>
              <a:rPr lang="en-US" dirty="0" smtClean="0">
                <a:solidFill>
                  <a:schemeClr val="tx1"/>
                </a:solidFill>
              </a:rPr>
              <a:t>Some patients with cognitive processing or memory limitations may need preventive care reminders by a care coordinator.</a:t>
            </a:r>
          </a:p>
          <a:p>
            <a:pPr defTabSz="962496">
              <a:defRPr/>
            </a:pPr>
            <a:r>
              <a:rPr lang="en-US" b="1" dirty="0" smtClean="0">
                <a:solidFill>
                  <a:schemeClr val="tx1"/>
                </a:solidFill>
              </a:rPr>
              <a:t>Bullet #2:</a:t>
            </a:r>
          </a:p>
          <a:p>
            <a:pPr defTabSz="962496">
              <a:defRPr/>
            </a:pPr>
            <a:r>
              <a:rPr lang="en-US" dirty="0" smtClean="0">
                <a:solidFill>
                  <a:schemeClr val="tx1"/>
                </a:solidFill>
              </a:rPr>
              <a:t>Others may only need </a:t>
            </a:r>
            <a:r>
              <a:rPr lang="en-US" dirty="0" smtClean="0">
                <a:solidFill>
                  <a:srgbClr val="000000"/>
                </a:solidFill>
              </a:rPr>
              <a:t>support services such as transportation, printed information in alternate formats, and interpreter services, including sign language.</a:t>
            </a:r>
            <a:endParaRPr lang="en-US" dirty="0">
              <a:solidFill>
                <a:srgbClr val="000000"/>
              </a:solidFill>
            </a:endParaRPr>
          </a:p>
        </p:txBody>
      </p:sp>
      <p:sp>
        <p:nvSpPr>
          <p:cNvPr id="4" name="Slide Number Placeholder 3"/>
          <p:cNvSpPr>
            <a:spLocks noGrp="1"/>
          </p:cNvSpPr>
          <p:nvPr>
            <p:ph type="sldNum" sz="quarter" idx="10"/>
          </p:nvPr>
        </p:nvSpPr>
        <p:spPr/>
        <p:txBody>
          <a:bodyPr/>
          <a:lstStyle/>
          <a:p>
            <a:fld id="{B024980A-0B72-45EB-B083-C0641DC10334}"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2496">
              <a:spcBef>
                <a:spcPct val="0"/>
              </a:spcBef>
              <a:defRPr/>
            </a:pPr>
            <a:r>
              <a:rPr lang="en-US" b="1" dirty="0" smtClean="0">
                <a:solidFill>
                  <a:schemeClr val="tx1"/>
                </a:solidFill>
                <a:latin typeface="Calibri" pitchFamily="34" charset="0"/>
              </a:rPr>
              <a:t>Things to remember, continued</a:t>
            </a:r>
          </a:p>
          <a:p>
            <a:pPr defTabSz="962496">
              <a:spcBef>
                <a:spcPct val="0"/>
              </a:spcBef>
              <a:defRPr/>
            </a:pPr>
            <a:r>
              <a:rPr lang="en-US" b="1" dirty="0" smtClean="0">
                <a:solidFill>
                  <a:schemeClr val="tx1"/>
                </a:solidFill>
                <a:latin typeface="Calibri" pitchFamily="34" charset="0"/>
              </a:rPr>
              <a:t>Bullet #1:</a:t>
            </a:r>
          </a:p>
          <a:p>
            <a:r>
              <a:rPr lang="en-US" dirty="0" smtClean="0">
                <a:solidFill>
                  <a:schemeClr val="tx1"/>
                </a:solidFill>
              </a:rPr>
              <a:t>Some patients will want to be in charge of all decision making about their health care, using their care team to advise them along the way.</a:t>
            </a:r>
          </a:p>
          <a:p>
            <a:pPr defTabSz="962496">
              <a:defRPr/>
            </a:pPr>
            <a:r>
              <a:rPr lang="en-US" b="1" dirty="0" smtClean="0">
                <a:solidFill>
                  <a:schemeClr val="tx1"/>
                </a:solidFill>
                <a:latin typeface="Calibri" pitchFamily="34" charset="0"/>
              </a:rPr>
              <a:t>Bullet #2:</a:t>
            </a:r>
          </a:p>
          <a:p>
            <a:r>
              <a:rPr lang="en-US" dirty="0" smtClean="0">
                <a:solidFill>
                  <a:schemeClr val="tx1"/>
                </a:solidFill>
              </a:rPr>
              <a:t>Most patients will want to be involved in the decision making process.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024980A-0B72-45EB-B083-C0641DC10334}"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latin typeface="Calibri" pitchFamily="34" charset="0"/>
              </a:rPr>
              <a:t>Communication Tips</a:t>
            </a:r>
          </a:p>
          <a:p>
            <a:r>
              <a:rPr lang="en-US" sz="1300" b="1" dirty="0" smtClean="0">
                <a:solidFill>
                  <a:srgbClr val="000000"/>
                </a:solidFill>
                <a:latin typeface="Calibri" pitchFamily="34" charset="0"/>
              </a:rPr>
              <a:t>Bullet #1:</a:t>
            </a:r>
          </a:p>
          <a:p>
            <a:r>
              <a:rPr lang="en-US" sz="1300" dirty="0" smtClean="0">
                <a:solidFill>
                  <a:srgbClr val="000000"/>
                </a:solidFill>
                <a:latin typeface="Calibri" pitchFamily="34" charset="0"/>
              </a:rPr>
              <a:t>Treat people with respect – be patient and listen attentively.</a:t>
            </a:r>
          </a:p>
          <a:p>
            <a:r>
              <a:rPr lang="en-US" sz="1300" b="1" dirty="0" smtClean="0">
                <a:solidFill>
                  <a:srgbClr val="000000"/>
                </a:solidFill>
                <a:latin typeface="Calibri" pitchFamily="34" charset="0"/>
              </a:rPr>
              <a:t>Subbullet #1:</a:t>
            </a:r>
          </a:p>
          <a:p>
            <a:pPr marL="0" lvl="1" defTabSz="962496">
              <a:defRPr/>
            </a:pPr>
            <a:r>
              <a:rPr lang="en-US" sz="1300" dirty="0" smtClean="0">
                <a:solidFill>
                  <a:srgbClr val="000000"/>
                </a:solidFill>
                <a:latin typeface="Calibri" pitchFamily="34" charset="0"/>
                <a:ea typeface="ＭＳ Ｐゴシック" pitchFamily="1" charset="-128"/>
              </a:rPr>
              <a:t>Patients may be afraid. Think about how your mother, father, sister or brother may feel as they hear about their health.</a:t>
            </a:r>
          </a:p>
          <a:p>
            <a:pPr marL="0" lvl="1" defTabSz="962496">
              <a:defRPr/>
            </a:pPr>
            <a:r>
              <a:rPr lang="en-US" sz="1300" b="1" dirty="0" smtClean="0">
                <a:solidFill>
                  <a:srgbClr val="000000"/>
                </a:solidFill>
                <a:latin typeface="Calibri" pitchFamily="34" charset="0"/>
              </a:rPr>
              <a:t>Subbullet #2:</a:t>
            </a:r>
          </a:p>
          <a:p>
            <a:pPr marL="0" lvl="1" defTabSz="962496">
              <a:defRPr/>
            </a:pPr>
            <a:r>
              <a:rPr lang="en-US" sz="1300" dirty="0" smtClean="0">
                <a:solidFill>
                  <a:srgbClr val="000000"/>
                </a:solidFill>
                <a:latin typeface="Calibri" pitchFamily="34" charset="0"/>
                <a:ea typeface="ＭＳ Ｐゴシック" pitchFamily="1" charset="-128"/>
              </a:rPr>
              <a:t>Allow your patient more time to speak, if he or she needs it.</a:t>
            </a:r>
          </a:p>
          <a:p>
            <a:pPr marL="0" lvl="1" defTabSz="962496">
              <a:defRPr/>
            </a:pPr>
            <a:r>
              <a:rPr lang="en-US" sz="1300" b="1" dirty="0" smtClean="0">
                <a:solidFill>
                  <a:srgbClr val="000000"/>
                </a:solidFill>
                <a:latin typeface="Calibri" pitchFamily="34" charset="0"/>
              </a:rPr>
              <a:t>Subbullet #3:</a:t>
            </a:r>
          </a:p>
          <a:p>
            <a:pPr marL="0" lvl="1" defTabSz="962496">
              <a:defRPr/>
            </a:pPr>
            <a:r>
              <a:rPr lang="en-US" sz="1300" dirty="0" smtClean="0">
                <a:solidFill>
                  <a:srgbClr val="000000"/>
                </a:solidFill>
                <a:latin typeface="Calibri" pitchFamily="34" charset="0"/>
                <a:ea typeface="ＭＳ Ｐゴシック" pitchFamily="1" charset="-128"/>
              </a:rPr>
              <a:t>You may need to repeat yourself to be understood. Be prepared to explain something more than once to your patient.</a:t>
            </a:r>
          </a:p>
          <a:p>
            <a:pPr marL="0" lvl="1" defTabSz="962496">
              <a:defRPr/>
            </a:pPr>
            <a:r>
              <a:rPr lang="en-US" sz="1300" b="1" dirty="0" smtClean="0">
                <a:solidFill>
                  <a:srgbClr val="000000"/>
                </a:solidFill>
                <a:latin typeface="Calibri" pitchFamily="34" charset="0"/>
              </a:rPr>
              <a:t>Subbullet #4:</a:t>
            </a:r>
          </a:p>
          <a:p>
            <a:pPr marL="0" lvl="1" defTabSz="962496">
              <a:defRPr/>
            </a:pPr>
            <a:r>
              <a:rPr lang="en-US" sz="1300" dirty="0" smtClean="0">
                <a:solidFill>
                  <a:srgbClr val="000000"/>
                </a:solidFill>
                <a:latin typeface="Calibri" pitchFamily="34" charset="0"/>
                <a:ea typeface="ＭＳ Ｐゴシック" pitchFamily="1" charset="-128"/>
              </a:rPr>
              <a:t>Speak with your patients using your normal volume and pace, </a:t>
            </a:r>
            <a:r>
              <a:rPr lang="en-US" sz="1300" b="1" dirty="0" smtClean="0">
                <a:solidFill>
                  <a:srgbClr val="000000"/>
                </a:solidFill>
                <a:latin typeface="Calibri" pitchFamily="34" charset="0"/>
                <a:ea typeface="ＭＳ Ｐゴシック" pitchFamily="1" charset="-128"/>
              </a:rPr>
              <a:t>unless </a:t>
            </a:r>
            <a:r>
              <a:rPr lang="en-US" sz="1300" dirty="0" smtClean="0">
                <a:solidFill>
                  <a:srgbClr val="000000"/>
                </a:solidFill>
                <a:latin typeface="Calibri" pitchFamily="34" charset="0"/>
                <a:ea typeface="ＭＳ Ｐゴシック" pitchFamily="1" charset="-128"/>
              </a:rPr>
              <a:t>they ask you to speak louder or slower.</a:t>
            </a:r>
          </a:p>
          <a:p>
            <a:pPr marL="0" lvl="1" defTabSz="962496">
              <a:defRPr/>
            </a:pPr>
            <a:r>
              <a:rPr lang="en-US" sz="1300" b="1" dirty="0" smtClean="0">
                <a:solidFill>
                  <a:srgbClr val="000000"/>
                </a:solidFill>
                <a:latin typeface="Calibri" pitchFamily="34" charset="0"/>
              </a:rPr>
              <a:t>Subbullet #5:</a:t>
            </a:r>
          </a:p>
          <a:p>
            <a:pPr marL="0" lvl="1" defTabSz="962496">
              <a:defRPr/>
            </a:pPr>
            <a:r>
              <a:rPr lang="en-US" sz="1300" dirty="0" smtClean="0">
                <a:solidFill>
                  <a:srgbClr val="000000"/>
                </a:solidFill>
                <a:latin typeface="Calibri" pitchFamily="34" charset="0"/>
                <a:ea typeface="ＭＳ Ｐゴシック" pitchFamily="1" charset="-128"/>
              </a:rPr>
              <a:t>Don't attempt to speak, or finish a sentence, for the person you are speaking to.</a:t>
            </a:r>
            <a:endParaRPr lang="en-US" sz="1300" b="1" dirty="0" smtClean="0">
              <a:solidFill>
                <a:srgbClr val="000000"/>
              </a:solidFill>
              <a:latin typeface="Calibri" pitchFamily="34" charset="0"/>
            </a:endParaRPr>
          </a:p>
          <a:p>
            <a:endParaRPr lang="en-US" b="1"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latin typeface="Calibri" pitchFamily="34" charset="0"/>
              </a:rPr>
              <a:t>Etiquette Tips</a:t>
            </a:r>
          </a:p>
          <a:p>
            <a:r>
              <a:rPr lang="en-US" sz="1300" b="1" dirty="0" smtClean="0">
                <a:latin typeface="Calibri" pitchFamily="34" charset="0"/>
              </a:rPr>
              <a:t>Bullet #1:</a:t>
            </a:r>
          </a:p>
          <a:p>
            <a:pPr marL="360936" indent="-360936" defTabSz="962496">
              <a:spcBef>
                <a:spcPct val="20000"/>
              </a:spcBef>
              <a:defRPr/>
            </a:pPr>
            <a:r>
              <a:rPr lang="en-US" sz="1300" dirty="0" smtClean="0">
                <a:solidFill>
                  <a:srgbClr val="000000"/>
                </a:solidFill>
                <a:latin typeface="Calibri" pitchFamily="34" charset="0"/>
                <a:ea typeface="ＭＳ Ｐゴシック" pitchFamily="1" charset="-128"/>
              </a:rPr>
              <a:t>Never make assumptions about what people can or can’t do.</a:t>
            </a:r>
          </a:p>
          <a:p>
            <a:pPr marL="360936" indent="-360936" defTabSz="962496">
              <a:spcBef>
                <a:spcPct val="20000"/>
              </a:spcBef>
              <a:defRPr/>
            </a:pPr>
            <a:r>
              <a:rPr lang="en-US" sz="1300" b="1" dirty="0" smtClean="0">
                <a:latin typeface="Calibri" pitchFamily="34" charset="0"/>
              </a:rPr>
              <a:t>Bullet #2:</a:t>
            </a:r>
          </a:p>
          <a:p>
            <a:pPr marL="360936" indent="-360936" defTabSz="962496">
              <a:spcBef>
                <a:spcPct val="20000"/>
              </a:spcBef>
              <a:defRPr/>
            </a:pPr>
            <a:r>
              <a:rPr lang="en-US" sz="1300" dirty="0" smtClean="0">
                <a:solidFill>
                  <a:srgbClr val="000000"/>
                </a:solidFill>
                <a:latin typeface="Calibri" pitchFamily="34" charset="0"/>
                <a:ea typeface="ＭＳ Ｐゴシック" pitchFamily="1" charset="-128"/>
              </a:rPr>
              <a:t>Never speak about the person you are speaking of as if he or she is invisible, can’t understand what is being said or can’t speak for him or herself.</a:t>
            </a:r>
          </a:p>
          <a:p>
            <a:pPr marL="360936" indent="-360936" defTabSz="962496">
              <a:spcBef>
                <a:spcPct val="20000"/>
              </a:spcBef>
              <a:defRPr/>
            </a:pPr>
            <a:r>
              <a:rPr lang="en-US" sz="1300" b="1" dirty="0" smtClean="0">
                <a:latin typeface="Calibri" pitchFamily="34" charset="0"/>
              </a:rPr>
              <a:t>Bullet #3:</a:t>
            </a:r>
          </a:p>
          <a:p>
            <a:pPr marL="360936" indent="-360936" defTabSz="962496">
              <a:spcBef>
                <a:spcPct val="20000"/>
              </a:spcBef>
              <a:defRPr/>
            </a:pPr>
            <a:r>
              <a:rPr lang="en-US" sz="1300" dirty="0" smtClean="0">
                <a:solidFill>
                  <a:srgbClr val="000000"/>
                </a:solidFill>
                <a:latin typeface="Calibri" pitchFamily="34" charset="0"/>
                <a:ea typeface="ＭＳ Ｐゴシック" pitchFamily="1" charset="-128"/>
              </a:rPr>
              <a:t>Never ask, “What happened to you?” </a:t>
            </a:r>
          </a:p>
          <a:p>
            <a:pPr marL="360936" indent="-360936" defTabSz="962496">
              <a:spcBef>
                <a:spcPct val="20000"/>
              </a:spcBef>
              <a:defRPr/>
            </a:pPr>
            <a:r>
              <a:rPr lang="en-US" sz="1300" b="1" dirty="0" smtClean="0">
                <a:latin typeface="Calibri" pitchFamily="34" charset="0"/>
              </a:rPr>
              <a:t>Bullet #4:</a:t>
            </a:r>
          </a:p>
          <a:p>
            <a:pPr marL="360936" indent="-360936" defTabSz="962496">
              <a:spcBef>
                <a:spcPct val="20000"/>
              </a:spcBef>
              <a:defRPr/>
            </a:pPr>
            <a:r>
              <a:rPr lang="en-US" sz="1300" dirty="0" smtClean="0">
                <a:solidFill>
                  <a:srgbClr val="000000"/>
                </a:solidFill>
                <a:latin typeface="Calibri" pitchFamily="34" charset="0"/>
                <a:ea typeface="ＭＳ Ｐゴシック" pitchFamily="1" charset="-128"/>
              </a:rPr>
              <a:t>Don’t be embarrassed to use common expressions like “I’ve got to run,” or “See you later.” Persons with disabilities use these phrases even if they can’t run or see.</a:t>
            </a:r>
            <a:endParaRPr lang="en-US" sz="1300" dirty="0">
              <a:latin typeface="Calibri" pitchFamily="34" charset="0"/>
            </a:endParaRPr>
          </a:p>
        </p:txBody>
      </p:sp>
      <p:sp>
        <p:nvSpPr>
          <p:cNvPr id="4" name="Slide Number Placeholder 3"/>
          <p:cNvSpPr>
            <a:spLocks noGrp="1"/>
          </p:cNvSpPr>
          <p:nvPr>
            <p:ph type="sldNum" sz="quarter" idx="10"/>
          </p:nvPr>
        </p:nvSpPr>
        <p:spPr/>
        <p:txBody>
          <a:bodyPr/>
          <a:lstStyle/>
          <a:p>
            <a:fld id="{B024980A-0B72-45EB-B083-C0641DC10334}"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Etiquette Tips, continued</a:t>
            </a:r>
          </a:p>
          <a:p>
            <a:r>
              <a:rPr lang="en-US" b="1" dirty="0" smtClean="0"/>
              <a:t>Bullet #1:</a:t>
            </a:r>
          </a:p>
          <a:p>
            <a:r>
              <a:rPr lang="en-US" dirty="0" smtClean="0"/>
              <a:t>Avoid the following words that have a negative tone</a:t>
            </a:r>
            <a:r>
              <a:rPr lang="en-US" dirty="0" smtClean="0"/>
              <a:t>. Please take a moment to review these words before we move on to the next slide.</a:t>
            </a:r>
            <a:endParaRPr lang="en-US" dirty="0" smtClean="0"/>
          </a:p>
          <a:p>
            <a:endParaRPr lang="en-US" dirty="0" smtClean="0"/>
          </a:p>
          <a:p>
            <a:r>
              <a:rPr lang="en-US" dirty="0" smtClean="0"/>
              <a:t>[Give readers/listeners a moment to read.]</a:t>
            </a:r>
            <a:endParaRPr lang="en-US"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latin typeface="Calibri" pitchFamily="34" charset="0"/>
              </a:rPr>
              <a:t>Etiquette Tips, continued</a:t>
            </a:r>
          </a:p>
          <a:p>
            <a:r>
              <a:rPr lang="en-US" sz="1300" b="1" dirty="0" smtClean="0">
                <a:latin typeface="Calibri" pitchFamily="34" charset="0"/>
              </a:rPr>
              <a:t>Bullet #1:</a:t>
            </a:r>
          </a:p>
          <a:p>
            <a:pPr marL="360936" indent="-360936" defTabSz="962496">
              <a:lnSpc>
                <a:spcPct val="80000"/>
              </a:lnSpc>
              <a:spcBef>
                <a:spcPct val="20000"/>
              </a:spcBef>
              <a:defRPr/>
            </a:pPr>
            <a:r>
              <a:rPr lang="en-US" sz="1300" dirty="0" smtClean="0">
                <a:latin typeface="Calibri" pitchFamily="34" charset="0"/>
                <a:ea typeface="ＭＳ Ｐゴシック" pitchFamily="1" charset="-128"/>
              </a:rPr>
              <a:t>A person who uses a wheelchair is not "bound" or "confined" to his or her chair. It’s better to say this person “uses a wheelchair.”</a:t>
            </a:r>
          </a:p>
          <a:p>
            <a:pPr marL="360936" indent="-360936" defTabSz="962496">
              <a:lnSpc>
                <a:spcPct val="80000"/>
              </a:lnSpc>
              <a:spcBef>
                <a:spcPct val="20000"/>
              </a:spcBef>
              <a:defRPr/>
            </a:pPr>
            <a:r>
              <a:rPr lang="en-US" sz="1300" b="1" dirty="0" smtClean="0">
                <a:latin typeface="Calibri" pitchFamily="34" charset="0"/>
              </a:rPr>
              <a:t>Bullet #2:</a:t>
            </a:r>
          </a:p>
          <a:p>
            <a:pPr defTabSz="962496">
              <a:defRPr/>
            </a:pPr>
            <a:r>
              <a:rPr lang="en-US" sz="1300" dirty="0" smtClean="0">
                <a:latin typeface="Calibri" pitchFamily="34" charset="0"/>
                <a:ea typeface="ＭＳ Ｐゴシック" pitchFamily="1" charset="-128"/>
              </a:rPr>
              <a:t>Simple language is preferred. For example, instead of saying that a person is "crippled with arthritis," "suffering from MS," "afflicted with ALS,” use more direct terms such as "John has epilepsy" or "Mary has MS.”</a:t>
            </a:r>
            <a:endParaRPr lang="en-AU" sz="1300" dirty="0" smtClean="0">
              <a:latin typeface="Calibri" pitchFamily="34" charset="0"/>
              <a:ea typeface="ＭＳ Ｐゴシック" pitchFamily="1" charset="-128"/>
            </a:endParaRPr>
          </a:p>
          <a:p>
            <a:endParaRPr lang="en-US" sz="1300" b="1" dirty="0" smtClean="0">
              <a:latin typeface="Calibri" pitchFamily="34" charset="0"/>
            </a:endParaRPr>
          </a:p>
          <a:p>
            <a:r>
              <a:rPr lang="en-US" sz="1300" dirty="0" smtClean="0">
                <a:latin typeface="Calibri" pitchFamily="34" charset="0"/>
              </a:rPr>
              <a:t>This concludes section two of today’s training. Thank you for joining today’s webinar. At this time, I’m turning over the presentation to:</a:t>
            </a:r>
          </a:p>
          <a:p>
            <a:endParaRPr lang="en-US" sz="1300" dirty="0" smtClean="0">
              <a:latin typeface="Calibri" pitchFamily="34" charset="0"/>
            </a:endParaRPr>
          </a:p>
          <a:p>
            <a:r>
              <a:rPr lang="en-US" sz="1300" dirty="0" smtClean="0">
                <a:latin typeface="Calibri" pitchFamily="34" charset="0"/>
              </a:rPr>
              <a:t>(pick one)</a:t>
            </a:r>
          </a:p>
          <a:p>
            <a:r>
              <a:rPr lang="en-US" sz="1300" dirty="0" smtClean="0">
                <a:latin typeface="Calibri" pitchFamily="34" charset="0"/>
              </a:rPr>
              <a:t>7:30 AM: Heather Journey-Thompson</a:t>
            </a:r>
          </a:p>
          <a:p>
            <a:r>
              <a:rPr lang="en-US" sz="1300" dirty="0" smtClean="0">
                <a:latin typeface="Calibri" pitchFamily="34" charset="0"/>
              </a:rPr>
              <a:t>12:30 PM: Kathy Grant</a:t>
            </a:r>
          </a:p>
          <a:p>
            <a:r>
              <a:rPr lang="en-US" sz="1300" dirty="0" smtClean="0">
                <a:latin typeface="Calibri" pitchFamily="34" charset="0"/>
              </a:rPr>
              <a:t>4:00 PM: Maria Ortega</a:t>
            </a:r>
          </a:p>
        </p:txBody>
      </p:sp>
      <p:sp>
        <p:nvSpPr>
          <p:cNvPr id="4" name="Slide Number Placeholder 3"/>
          <p:cNvSpPr>
            <a:spLocks noGrp="1"/>
          </p:cNvSpPr>
          <p:nvPr>
            <p:ph type="sldNum" sz="quarter" idx="10"/>
          </p:nvPr>
        </p:nvSpPr>
        <p:spPr/>
        <p:txBody>
          <a:bodyPr/>
          <a:lstStyle/>
          <a:p>
            <a:fld id="{B024980A-0B72-45EB-B083-C0641DC10334}"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miter lim="800000"/>
            <a:headEnd/>
            <a:tailEnd/>
          </a:ln>
        </p:spPr>
        <p:txBody>
          <a:bodyPr/>
          <a:lstStyle/>
          <a:p>
            <a:fld id="{8312E09E-CF03-41E9-991F-876559B0E1CF}" type="slidenum">
              <a:rPr lang="en-US" smtClean="0">
                <a:solidFill>
                  <a:srgbClr val="000000"/>
                </a:solidFill>
                <a:latin typeface="Times New Roman" pitchFamily="18" charset="0"/>
                <a:ea typeface="ＭＳ Ｐゴシック" charset="-128"/>
              </a:rPr>
              <a:pPr/>
              <a:t>28</a:t>
            </a:fld>
            <a:endParaRPr lang="en-US" dirty="0" smtClean="0">
              <a:solidFill>
                <a:srgbClr val="000000"/>
              </a:solidFill>
              <a:latin typeface="Times New Roman" pitchFamily="18" charset="0"/>
              <a:ea typeface="ＭＳ Ｐゴシック" charset="-128"/>
            </a:endParaRPr>
          </a:p>
        </p:txBody>
      </p:sp>
      <p:sp>
        <p:nvSpPr>
          <p:cNvPr id="24579" name="Rectangle 1"/>
          <p:cNvSpPr>
            <a:spLocks noGrp="1" noRot="1" noChangeAspect="1" noChangeArrowheads="1" noTextEdit="1"/>
          </p:cNvSpPr>
          <p:nvPr>
            <p:ph type="sldImg"/>
          </p:nvPr>
        </p:nvSpPr>
        <p:spPr>
          <a:ln/>
        </p:spPr>
      </p:sp>
      <p:sp>
        <p:nvSpPr>
          <p:cNvPr id="24580" name="Rectangle 2"/>
          <p:cNvSpPr>
            <a:spLocks noGrp="1" noChangeArrowheads="1"/>
          </p:cNvSpPr>
          <p:nvPr>
            <p:ph type="body" idx="1"/>
          </p:nvPr>
        </p:nvSpPr>
        <p:spPr>
          <a:noFill/>
        </p:spPr>
        <p:txBody>
          <a:bodyPr lIns="0" tIns="0" rIns="0" bIns="0"/>
          <a:lstStyle/>
          <a:p>
            <a:pPr defTabSz="962496">
              <a:defRPr/>
            </a:pPr>
            <a:r>
              <a:rPr lang="en-US" b="1" dirty="0" smtClean="0"/>
              <a:t>Speaker, introduce yourself: </a:t>
            </a:r>
          </a:p>
          <a:p>
            <a:pPr defTabSz="962496">
              <a:defRPr/>
            </a:pPr>
            <a:r>
              <a:rPr lang="en-US" dirty="0" smtClean="0"/>
              <a:t>Hi. As</a:t>
            </a:r>
            <a:r>
              <a:rPr lang="en-US" baseline="0" dirty="0" smtClean="0"/>
              <a:t> you were just told, I am [</a:t>
            </a:r>
            <a:r>
              <a:rPr lang="en-US" b="1" baseline="0" dirty="0" smtClean="0"/>
              <a:t>insert name here] </a:t>
            </a:r>
            <a:r>
              <a:rPr lang="en-US" baseline="0" dirty="0" smtClean="0"/>
              <a:t>from </a:t>
            </a:r>
            <a:r>
              <a:rPr lang="en-US" b="1" baseline="0" dirty="0" smtClean="0"/>
              <a:t>[insert plan name here]</a:t>
            </a:r>
            <a:r>
              <a:rPr lang="en-US" baseline="0" dirty="0" smtClean="0"/>
              <a:t>. I’m going to talk to you for the remainder of the session about sensitivity and accessibility issues that seniors and people with disabilities are challenged with on a daily basis. This inf</a:t>
            </a:r>
            <a:r>
              <a:rPr lang="en-US" b="0" baseline="0" dirty="0" smtClean="0"/>
              <a:t>ormation has been made available by the </a:t>
            </a:r>
            <a:r>
              <a:rPr lang="en-US" dirty="0" smtClean="0"/>
              <a:t>Harris Family Center for Disability and Health Policy of Western University of Health Sciences in Pomona, California.</a:t>
            </a:r>
          </a:p>
          <a:p>
            <a:endParaRPr lang="en-US" dirty="0" smtClean="0"/>
          </a:p>
          <a:p>
            <a:r>
              <a:rPr lang="en-US" b="1" dirty="0" smtClean="0"/>
              <a:t>We hope you will take away the following objectives from today’s session:</a:t>
            </a:r>
          </a:p>
          <a:p>
            <a:pPr marL="241623" indent="-241623">
              <a:buFont typeface="+mj-lt"/>
              <a:buAutoNum type="arabicPeriod"/>
            </a:pPr>
            <a:r>
              <a:rPr lang="en-US" dirty="0" smtClean="0"/>
              <a:t>Understand the functional and activity limitations that your</a:t>
            </a:r>
            <a:r>
              <a:rPr lang="en-US" baseline="0" dirty="0" smtClean="0"/>
              <a:t> patients who are seniors or persons with disabilities </a:t>
            </a:r>
            <a:r>
              <a:rPr lang="en-US" dirty="0" smtClean="0"/>
              <a:t>are likely to experience, and</a:t>
            </a:r>
          </a:p>
          <a:p>
            <a:pPr marL="241623" indent="-241623">
              <a:buFont typeface="+mj-lt"/>
              <a:buAutoNum type="arabicPeriod"/>
            </a:pPr>
            <a:r>
              <a:rPr lang="en-US" dirty="0" smtClean="0"/>
              <a:t>Set the stage for a discussion of accommodations that some patients who are seniors or have disabilities may require, and how your office and health plan can work together to make these accommodations available.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normAutofit/>
          </a:bodyPr>
          <a:lstStyle/>
          <a:p>
            <a:pPr eaLnBrk="1" hangingPunct="1"/>
            <a:r>
              <a:rPr lang="en-US" sz="1300" b="1" dirty="0" smtClean="0">
                <a:ea typeface="ＭＳ Ｐゴシック" charset="-128"/>
                <a:cs typeface="Times New Roman" pitchFamily="18" charset="0"/>
              </a:rPr>
              <a:t>Topics</a:t>
            </a:r>
          </a:p>
          <a:p>
            <a:pPr eaLnBrk="1" hangingPunct="1"/>
            <a:r>
              <a:rPr lang="en-US" sz="1300" dirty="0" smtClean="0">
                <a:ea typeface="ＭＳ Ｐゴシック" charset="-128"/>
                <a:cs typeface="Times New Roman" pitchFamily="18" charset="0"/>
              </a:rPr>
              <a:t>We’ll cover the following topics in the next few slides:</a:t>
            </a:r>
          </a:p>
          <a:p>
            <a:pPr marL="434029" lvl="1" indent="-325521" defTabSz="867861" fontAlgn="base">
              <a:lnSpc>
                <a:spcPct val="120000"/>
              </a:lnSpc>
              <a:spcBef>
                <a:spcPct val="0"/>
              </a:spcBef>
              <a:spcAft>
                <a:spcPct val="0"/>
              </a:spcAft>
              <a:buClr>
                <a:srgbClr val="FFFFFF"/>
              </a:buClr>
              <a:buSzPct val="100000"/>
              <a:buFontTx/>
              <a:buChar char="•"/>
            </a:pPr>
            <a:r>
              <a:rPr lang="en-US" sz="1300" dirty="0" smtClean="0">
                <a:solidFill>
                  <a:srgbClr val="000000"/>
                </a:solidFill>
              </a:rPr>
              <a:t>Definition of Disability and a discussion of Disparities in Health Care</a:t>
            </a:r>
          </a:p>
          <a:p>
            <a:pPr marL="434029" lvl="1" indent="-325521" defTabSz="867861" fontAlgn="base">
              <a:lnSpc>
                <a:spcPct val="120000"/>
              </a:lnSpc>
              <a:spcBef>
                <a:spcPct val="0"/>
              </a:spcBef>
              <a:spcAft>
                <a:spcPct val="0"/>
              </a:spcAft>
              <a:buClr>
                <a:srgbClr val="FFFFFF"/>
              </a:buClr>
              <a:buSzPct val="100000"/>
              <a:buFontTx/>
              <a:buChar char="•"/>
              <a:defRPr/>
            </a:pPr>
            <a:r>
              <a:rPr lang="en-US" sz="1300" dirty="0" smtClean="0">
                <a:solidFill>
                  <a:srgbClr val="000000"/>
                </a:solidFill>
              </a:rPr>
              <a:t>Background of seniors and persons with disabilities</a:t>
            </a:r>
          </a:p>
          <a:p>
            <a:pPr marL="434029" lvl="1" indent="-325521" defTabSz="867861" fontAlgn="base">
              <a:lnSpc>
                <a:spcPct val="120000"/>
              </a:lnSpc>
              <a:spcBef>
                <a:spcPct val="0"/>
              </a:spcBef>
              <a:spcAft>
                <a:spcPct val="0"/>
              </a:spcAft>
              <a:buClr>
                <a:srgbClr val="FFFFFF"/>
              </a:buClr>
              <a:buSzPct val="100000"/>
              <a:buFontTx/>
              <a:buChar char="•"/>
            </a:pPr>
            <a:r>
              <a:rPr lang="en-US" sz="1300" dirty="0" smtClean="0">
                <a:solidFill>
                  <a:srgbClr val="000000"/>
                </a:solidFill>
              </a:rPr>
              <a:t>Problems and barriers accessing care and priority solutions</a:t>
            </a:r>
          </a:p>
          <a:p>
            <a:pPr marL="434029" lvl="1" indent="-325521" defTabSz="867861" fontAlgn="base">
              <a:lnSpc>
                <a:spcPct val="120000"/>
              </a:lnSpc>
              <a:spcBef>
                <a:spcPct val="0"/>
              </a:spcBef>
              <a:spcAft>
                <a:spcPct val="0"/>
              </a:spcAft>
              <a:buClr>
                <a:srgbClr val="FFFFFF"/>
              </a:buClr>
              <a:buSzPct val="100000"/>
              <a:buFontTx/>
              <a:buChar char="•"/>
            </a:pPr>
            <a:r>
              <a:rPr lang="en-US" sz="1300" dirty="0" smtClean="0">
                <a:solidFill>
                  <a:srgbClr val="000000"/>
                </a:solidFill>
              </a:rPr>
              <a:t>Accommodations Check Sheet</a:t>
            </a:r>
          </a:p>
          <a:p>
            <a:pPr marL="434029" lvl="1" indent="-325521" defTabSz="867861" fontAlgn="base">
              <a:lnSpc>
                <a:spcPct val="120000"/>
              </a:lnSpc>
              <a:spcBef>
                <a:spcPct val="0"/>
              </a:spcBef>
              <a:spcAft>
                <a:spcPct val="0"/>
              </a:spcAft>
              <a:buClr>
                <a:srgbClr val="FFFFFF"/>
              </a:buClr>
              <a:buSzPct val="100000"/>
              <a:buFontTx/>
              <a:buChar char="•"/>
            </a:pPr>
            <a:r>
              <a:rPr lang="en-US" sz="1300" dirty="0" smtClean="0">
                <a:solidFill>
                  <a:srgbClr val="000000"/>
                </a:solidFill>
              </a:rPr>
              <a:t>Adopting policies and procedures</a:t>
            </a:r>
          </a:p>
          <a:p>
            <a:pPr marL="434029" lvl="1" indent="-325521" defTabSz="867861" fontAlgn="base">
              <a:lnSpc>
                <a:spcPct val="120000"/>
              </a:lnSpc>
              <a:spcBef>
                <a:spcPct val="0"/>
              </a:spcBef>
              <a:spcAft>
                <a:spcPct val="0"/>
              </a:spcAft>
              <a:buClr>
                <a:srgbClr val="FFFFFF"/>
              </a:buClr>
              <a:buSzPct val="100000"/>
              <a:buFontTx/>
              <a:buChar char="•"/>
            </a:pPr>
            <a:r>
              <a:rPr lang="en-US" sz="1300" dirty="0" smtClean="0">
                <a:solidFill>
                  <a:srgbClr val="000000"/>
                </a:solidFill>
              </a:rPr>
              <a:t>Providing accommodations: How health plans can help</a:t>
            </a:r>
          </a:p>
          <a:p>
            <a:pPr marL="434029" lvl="1" indent="-325521" defTabSz="867861" fontAlgn="base">
              <a:lnSpc>
                <a:spcPct val="120000"/>
              </a:lnSpc>
              <a:spcBef>
                <a:spcPct val="0"/>
              </a:spcBef>
              <a:spcAft>
                <a:spcPct val="0"/>
              </a:spcAft>
              <a:buClr>
                <a:srgbClr val="FFFFFF"/>
              </a:buClr>
              <a:buSzPct val="100000"/>
              <a:buFontTx/>
              <a:buChar char="•"/>
            </a:pPr>
            <a:r>
              <a:rPr lang="en-US" sz="1300" dirty="0" smtClean="0">
                <a:solidFill>
                  <a:srgbClr val="000000"/>
                </a:solidFill>
              </a:rPr>
              <a:t>Coordinating accommodations between front office and medical staff</a:t>
            </a:r>
          </a:p>
          <a:p>
            <a:pPr eaLnBrk="1" hangingPunct="1"/>
            <a:endParaRPr lang="en-US" b="0" baseline="0" dirty="0" smtClean="0">
              <a:latin typeface="Times New Roman" pitchFamily="18" charset="0"/>
              <a:ea typeface="ＭＳ Ｐゴシック" charset="-128"/>
            </a:endParaRPr>
          </a:p>
          <a:p>
            <a:pPr eaLnBrk="1" hangingPunct="1"/>
            <a:endParaRPr lang="en-US" b="0" dirty="0" smtClean="0">
              <a:latin typeface="Times New Roman" pitchFamily="18" charset="0"/>
              <a:ea typeface="ＭＳ Ｐゴシック" charset="-128"/>
            </a:endParaRPr>
          </a:p>
        </p:txBody>
      </p:sp>
      <p:sp>
        <p:nvSpPr>
          <p:cNvPr id="25604" name="Slide Number Placeholder 3"/>
          <p:cNvSpPr>
            <a:spLocks noGrp="1"/>
          </p:cNvSpPr>
          <p:nvPr>
            <p:ph type="sldNum" sz="quarter" idx="5"/>
          </p:nvPr>
        </p:nvSpPr>
        <p:spPr>
          <a:noFill/>
          <a:ln>
            <a:miter lim="800000"/>
            <a:headEnd/>
            <a:tailEnd/>
          </a:ln>
        </p:spPr>
        <p:txBody>
          <a:bodyPr/>
          <a:lstStyle/>
          <a:p>
            <a:fld id="{24A4471E-D4FE-4914-8F67-AB58430E3A19}" type="slidenum">
              <a:rPr lang="en-US" smtClean="0">
                <a:solidFill>
                  <a:srgbClr val="000000"/>
                </a:solidFill>
                <a:latin typeface="Times New Roman" pitchFamily="18" charset="0"/>
                <a:ea typeface="ＭＳ Ｐゴシック" charset="-128"/>
              </a:rPr>
              <a:pPr/>
              <a:t>29</a:t>
            </a:fld>
            <a:endParaRPr lang="en-US" dirty="0" smtClean="0">
              <a:solidFill>
                <a:srgbClr val="000000"/>
              </a:solidFill>
              <a:latin typeface="Times New Roman" pitchFamily="18" charset="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000000"/>
                </a:solidFill>
              </a:rPr>
              <a:t>This Webinar is a collaboration of provider education teams from several health plans, including: Alameda Alliance </a:t>
            </a:r>
            <a:r>
              <a:rPr lang="en-US" dirty="0" smtClean="0">
                <a:solidFill>
                  <a:srgbClr val="000000"/>
                </a:solidFill>
              </a:rPr>
              <a:t>for Health (</a:t>
            </a:r>
            <a:r>
              <a:rPr lang="en-US" dirty="0" smtClean="0">
                <a:solidFill>
                  <a:srgbClr val="000000"/>
                </a:solidFill>
              </a:rPr>
              <a:t>located in Alameda County), Anthem Blue Cross (located in several counties in the state), Contra Costa Health Plan (located in Contra Costa County), Health Net (also located in several counties in the state),</a:t>
            </a:r>
            <a:r>
              <a:rPr lang="en-US" baseline="0" dirty="0" smtClean="0">
                <a:solidFill>
                  <a:srgbClr val="000000"/>
                </a:solidFill>
              </a:rPr>
              <a:t> </a:t>
            </a:r>
            <a:r>
              <a:rPr lang="en-US" dirty="0" smtClean="0">
                <a:solidFill>
                  <a:srgbClr val="000000"/>
                </a:solidFill>
              </a:rPr>
              <a:t>San Francisco Health Plan (of San Francisco County) and Santa Clara Family Health Plan (of Santa Clara County).</a:t>
            </a:r>
            <a:r>
              <a:rPr lang="en-US" baseline="0" dirty="0" smtClean="0">
                <a:solidFill>
                  <a:srgbClr val="000000"/>
                </a:solidFill>
              </a:rPr>
              <a:t> Again, t</a:t>
            </a:r>
            <a:r>
              <a:rPr lang="en-US" dirty="0" smtClean="0">
                <a:solidFill>
                  <a:srgbClr val="000000"/>
                </a:solidFill>
              </a:rPr>
              <a:t>hank you for taking the time today to learn about the transition to Medi-Cal Managed Care for this important population.</a:t>
            </a:r>
          </a:p>
          <a:p>
            <a:endParaRPr lang="en-US"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754D51C-6FEB-4298-BC49-48BDBD4C7BC6}" type="slidenum">
              <a:rPr lang="en-US" smtClean="0">
                <a:solidFill>
                  <a:srgbClr val="000000"/>
                </a:solidFill>
              </a:rPr>
              <a:pPr/>
              <a:t>30</a:t>
            </a:fld>
            <a:endParaRPr lang="en-US" dirty="0" smtClean="0">
              <a:solidFill>
                <a:srgbClr val="000000"/>
              </a:solidFill>
            </a:endParaRPr>
          </a:p>
        </p:txBody>
      </p:sp>
      <p:sp>
        <p:nvSpPr>
          <p:cNvPr id="21507" name="Rectangle 1"/>
          <p:cNvSpPr>
            <a:spLocks noGrp="1" noRot="1" noChangeAspect="1" noChangeArrowheads="1" noTextEdit="1"/>
          </p:cNvSpPr>
          <p:nvPr>
            <p:ph type="sldImg"/>
          </p:nvPr>
        </p:nvSpPr>
        <p:spPr>
          <a:ln/>
        </p:spPr>
      </p:sp>
      <p:sp>
        <p:nvSpPr>
          <p:cNvPr id="21508" name="Rectangle 2"/>
          <p:cNvSpPr>
            <a:spLocks noGrp="1" noChangeArrowheads="1"/>
          </p:cNvSpPr>
          <p:nvPr>
            <p:ph type="body" idx="1"/>
          </p:nvPr>
        </p:nvSpPr>
        <p:spPr>
          <a:noFill/>
          <a:ln/>
        </p:spPr>
        <p:txBody>
          <a:bodyPr lIns="0" tIns="0" rIns="0" bIns="0">
            <a:normAutofit/>
          </a:bodyPr>
          <a:lstStyle/>
          <a:p>
            <a:pPr eaLnBrk="1" hangingPunct="1">
              <a:lnSpc>
                <a:spcPct val="95000"/>
              </a:lnSpc>
              <a:spcBef>
                <a:spcPct val="0"/>
              </a:spcBef>
            </a:pPr>
            <a:r>
              <a:rPr lang="en-US" sz="1300" dirty="0" smtClean="0"/>
              <a:t>So what is the definition of Disability? It </a:t>
            </a:r>
            <a:r>
              <a:rPr lang="en-US" sz="1300" dirty="0" smtClean="0">
                <a:ea typeface="ＭＳ Ｐゴシック" charset="-128"/>
              </a:rPr>
              <a:t>is the interaction of physical, sensory, or cognitive impairment with environmental factors.</a:t>
            </a:r>
          </a:p>
          <a:p>
            <a:pPr>
              <a:lnSpc>
                <a:spcPct val="95000"/>
              </a:lnSpc>
              <a:spcBef>
                <a:spcPct val="0"/>
              </a:spcBef>
            </a:pPr>
            <a:endParaRPr lang="en-US" sz="1300" dirty="0" smtClean="0">
              <a:solidFill>
                <a:srgbClr val="000000"/>
              </a:solidFill>
            </a:endParaRPr>
          </a:p>
          <a:p>
            <a:pPr>
              <a:lnSpc>
                <a:spcPct val="95000"/>
              </a:lnSpc>
              <a:spcBef>
                <a:spcPct val="0"/>
              </a:spcBef>
            </a:pPr>
            <a:r>
              <a:rPr lang="en-US" sz="1300" dirty="0" smtClean="0">
                <a:solidFill>
                  <a:srgbClr val="000000"/>
                </a:solidFill>
              </a:rPr>
              <a:t>Understanding disability means understanding how chronic conditions, diseases and diagnosis may relate to functional limitation that calls for specific accommodations in the health care setting. For example, seniors diagnosed with chronic conditions (that is, conditions such as diabetes, dementia, heart disease or arthritis) may experience activity limitations such as difficulty walking, seeing, understanding or communicating; which in turn, create the need for accommodations such as accessibility and steps to ensure effective communication. </a:t>
            </a:r>
            <a:endParaRPr lang="en-US" sz="1300" dirty="0" smtClean="0"/>
          </a:p>
          <a:p>
            <a:pPr>
              <a:lnSpc>
                <a:spcPct val="95000"/>
              </a:lnSpc>
              <a:spcBef>
                <a:spcPct val="0"/>
              </a:spcBef>
            </a:pPr>
            <a:endParaRPr lang="en-US" sz="1300" dirty="0" smtClean="0">
              <a:solidFill>
                <a:srgbClr val="000000"/>
              </a:solidFill>
            </a:endParaRPr>
          </a:p>
          <a:p>
            <a:pPr>
              <a:lnSpc>
                <a:spcPct val="95000"/>
              </a:lnSpc>
              <a:spcBef>
                <a:spcPct val="0"/>
              </a:spcBef>
            </a:pPr>
            <a:r>
              <a:rPr lang="en-US" sz="1300" dirty="0" smtClean="0">
                <a:solidFill>
                  <a:srgbClr val="000000"/>
                </a:solidFill>
              </a:rPr>
              <a:t>People with a chronic condition such as diabetes may have activity limitations related to vision. But, regardless of the cause of the vision condition, effective health care requires accommodation of functional vision limitations, such as providing care instructions in large print or audio formats. </a:t>
            </a:r>
            <a:endParaRPr lang="en-US" sz="1300" dirty="0" smtClean="0"/>
          </a:p>
          <a:p>
            <a:pPr>
              <a:lnSpc>
                <a:spcPct val="95000"/>
              </a:lnSpc>
              <a:spcBef>
                <a:spcPct val="0"/>
              </a:spcBef>
            </a:pPr>
            <a:endParaRPr lang="en-US" sz="1300" dirty="0" smtClean="0">
              <a:solidFill>
                <a:srgbClr val="000000"/>
              </a:solidFill>
            </a:endParaRPr>
          </a:p>
          <a:p>
            <a:pPr>
              <a:lnSpc>
                <a:spcPct val="95000"/>
              </a:lnSpc>
              <a:spcBef>
                <a:spcPct val="0"/>
              </a:spcBef>
            </a:pPr>
            <a:r>
              <a:rPr lang="en-US" sz="1300" dirty="0" smtClean="0">
                <a:solidFill>
                  <a:srgbClr val="000000"/>
                </a:solidFill>
              </a:rPr>
              <a:t>People with a chronic condition such as intellectual or developmental disability may experience an activity limitation that affects understanding and/or communication. Identifying methods for effective communication ensure effective health care.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8126D413-293B-4DB8-8F76-27BB2045D0BF}" type="slidenum">
              <a:rPr lang="en-US" smtClean="0">
                <a:solidFill>
                  <a:srgbClr val="000000"/>
                </a:solidFill>
                <a:latin typeface="Times New Roman" pitchFamily="18" charset="0"/>
                <a:ea typeface="ＭＳ Ｐゴシック" charset="-128"/>
              </a:rPr>
              <a:pPr/>
              <a:t>31</a:t>
            </a:fld>
            <a:endParaRPr lang="en-US" dirty="0" smtClean="0">
              <a:solidFill>
                <a:srgbClr val="000000"/>
              </a:solidFill>
              <a:latin typeface="Times New Roman" pitchFamily="18" charset="0"/>
              <a:ea typeface="ＭＳ Ｐゴシック" charset="-128"/>
            </a:endParaRPr>
          </a:p>
        </p:txBody>
      </p:sp>
      <p:sp>
        <p:nvSpPr>
          <p:cNvPr id="28675" name="Rectangle 1"/>
          <p:cNvSpPr>
            <a:spLocks noGrp="1" noRot="1" noChangeAspect="1" noChangeArrowheads="1" noTextEdit="1"/>
          </p:cNvSpPr>
          <p:nvPr>
            <p:ph type="sldImg"/>
          </p:nvPr>
        </p:nvSpPr>
        <p:spPr>
          <a:ln/>
        </p:spPr>
      </p:sp>
      <p:sp>
        <p:nvSpPr>
          <p:cNvPr id="28676" name="Rectangle 2"/>
          <p:cNvSpPr>
            <a:spLocks noGrp="1" noChangeArrowheads="1"/>
          </p:cNvSpPr>
          <p:nvPr>
            <p:ph type="body" idx="1"/>
          </p:nvPr>
        </p:nvSpPr>
        <p:spPr>
          <a:noFill/>
        </p:spPr>
        <p:txBody>
          <a:bodyPr lIns="0" tIns="0" rIns="0" bIns="0">
            <a:normAutofit/>
          </a:bodyPr>
          <a:lstStyle/>
          <a:p>
            <a:pPr eaLnBrk="1" hangingPunct="1">
              <a:lnSpc>
                <a:spcPct val="95000"/>
              </a:lnSpc>
              <a:spcBef>
                <a:spcPct val="0"/>
              </a:spcBef>
            </a:pPr>
            <a:r>
              <a:rPr lang="en-US" b="1" dirty="0" smtClean="0">
                <a:solidFill>
                  <a:srgbClr val="000000"/>
                </a:solidFill>
                <a:latin typeface="Arial" charset="0"/>
                <a:ea typeface="ＭＳ Ｐゴシック" charset="-128"/>
              </a:rPr>
              <a:t>Background of Medi-Cal Beneficiaries Who are</a:t>
            </a:r>
            <a:r>
              <a:rPr lang="en-US" b="1" baseline="0" dirty="0" smtClean="0">
                <a:solidFill>
                  <a:srgbClr val="000000"/>
                </a:solidFill>
                <a:latin typeface="Arial" charset="0"/>
                <a:ea typeface="ＭＳ Ｐゴシック" charset="-128"/>
              </a:rPr>
              <a:t> Seniors</a:t>
            </a:r>
          </a:p>
          <a:p>
            <a:pPr eaLnBrk="1" hangingPunct="1">
              <a:lnSpc>
                <a:spcPct val="95000"/>
              </a:lnSpc>
              <a:spcBef>
                <a:spcPct val="0"/>
              </a:spcBef>
            </a:pPr>
            <a:r>
              <a:rPr lang="en-US" b="1" baseline="0" dirty="0" smtClean="0">
                <a:solidFill>
                  <a:srgbClr val="000000"/>
                </a:solidFill>
                <a:latin typeface="Arial" charset="0"/>
                <a:ea typeface="ＭＳ Ｐゴシック" charset="-128"/>
              </a:rPr>
              <a:t>Bullet #1:</a:t>
            </a:r>
          </a:p>
          <a:p>
            <a:pPr eaLnBrk="1" hangingPunct="1">
              <a:lnSpc>
                <a:spcPct val="95000"/>
              </a:lnSpc>
              <a:spcBef>
                <a:spcPct val="0"/>
              </a:spcBef>
            </a:pPr>
            <a:endParaRPr lang="en-US" b="0" baseline="0" dirty="0" smtClean="0">
              <a:solidFill>
                <a:srgbClr val="000000"/>
              </a:solidFill>
              <a:latin typeface="Arial" charset="0"/>
              <a:ea typeface="ＭＳ Ｐゴシック" charset="-128"/>
            </a:endParaRPr>
          </a:p>
          <a:p>
            <a:pPr eaLnBrk="1" hangingPunct="1">
              <a:lnSpc>
                <a:spcPct val="95000"/>
              </a:lnSpc>
              <a:spcBef>
                <a:spcPct val="0"/>
              </a:spcBef>
            </a:pPr>
            <a:r>
              <a:rPr lang="en-US" b="0" baseline="0" dirty="0" smtClean="0">
                <a:solidFill>
                  <a:srgbClr val="000000"/>
                </a:solidFill>
                <a:latin typeface="Arial" charset="0"/>
                <a:ea typeface="ＭＳ Ｐゴシック" charset="-128"/>
              </a:rPr>
              <a:t>Disability, functional impairment and chronic conditions co-exist and cut across age among Medi-Cal beneficiaries.</a:t>
            </a:r>
            <a:endParaRPr lang="en-US" b="1" baseline="0" dirty="0" smtClean="0">
              <a:solidFill>
                <a:srgbClr val="000000"/>
              </a:solidFill>
              <a:latin typeface="Arial" charset="0"/>
              <a:ea typeface="ＭＳ Ｐゴシック" charset="-128"/>
            </a:endParaRPr>
          </a:p>
          <a:p>
            <a:pPr eaLnBrk="1" hangingPunct="1">
              <a:lnSpc>
                <a:spcPct val="95000"/>
              </a:lnSpc>
              <a:spcBef>
                <a:spcPct val="0"/>
              </a:spcBef>
            </a:pPr>
            <a:endParaRPr lang="en-US" b="1" baseline="0" dirty="0" smtClean="0">
              <a:solidFill>
                <a:srgbClr val="000000"/>
              </a:solidFill>
              <a:latin typeface="Arial" charset="0"/>
              <a:ea typeface="ＭＳ Ｐゴシック" charset="-128"/>
            </a:endParaRPr>
          </a:p>
          <a:p>
            <a:pPr eaLnBrk="1" hangingPunct="1">
              <a:lnSpc>
                <a:spcPct val="95000"/>
              </a:lnSpc>
              <a:spcBef>
                <a:spcPct val="0"/>
              </a:spcBef>
            </a:pPr>
            <a:r>
              <a:rPr lang="en-US" b="1" dirty="0" smtClean="0">
                <a:solidFill>
                  <a:srgbClr val="000000"/>
                </a:solidFill>
                <a:latin typeface="Arial" charset="0"/>
                <a:ea typeface="ＭＳ Ｐゴシック" charset="-128"/>
              </a:rPr>
              <a:t>Bullet #2:</a:t>
            </a:r>
          </a:p>
          <a:p>
            <a:pPr eaLnBrk="1" hangingPunct="1">
              <a:lnSpc>
                <a:spcPct val="95000"/>
              </a:lnSpc>
              <a:spcBef>
                <a:spcPct val="0"/>
              </a:spcBef>
            </a:pPr>
            <a:endParaRPr lang="en-US" b="1" dirty="0" smtClean="0">
              <a:solidFill>
                <a:srgbClr val="000000"/>
              </a:solidFill>
              <a:latin typeface="Arial" charset="0"/>
              <a:ea typeface="ＭＳ Ｐゴシック" charset="-128"/>
            </a:endParaRPr>
          </a:p>
          <a:p>
            <a:pPr marL="0" lvl="1" defTabSz="962496">
              <a:lnSpc>
                <a:spcPct val="95000"/>
              </a:lnSpc>
              <a:spcBef>
                <a:spcPct val="0"/>
              </a:spcBef>
              <a:defRPr/>
            </a:pPr>
            <a:r>
              <a:rPr lang="en-US" sz="1300" dirty="0" smtClean="0">
                <a:latin typeface="Arial" pitchFamily="34" charset="0"/>
              </a:rPr>
              <a:t>Seniors represent about 14% of Medi-Cal beneficiaries who have no other insurance and who will experience mandatory enrollment into managed care during 2011 and 2012. </a:t>
            </a:r>
            <a:endParaRPr lang="en-US" sz="1300" dirty="0" smtClean="0">
              <a:latin typeface="Arial" pitchFamily="34" charset="0"/>
              <a:ea typeface="ＭＳ Ｐゴシック" charset="-128"/>
            </a:endParaRPr>
          </a:p>
          <a:p>
            <a:pPr eaLnBrk="1" hangingPunct="1">
              <a:lnSpc>
                <a:spcPct val="95000"/>
              </a:lnSpc>
              <a:spcBef>
                <a:spcPct val="0"/>
              </a:spcBef>
            </a:pPr>
            <a:endParaRPr lang="en-US" dirty="0" smtClean="0">
              <a:solidFill>
                <a:schemeClr val="tx1"/>
              </a:solidFill>
              <a:latin typeface="Arial" charset="0"/>
              <a:ea typeface="ＭＳ Ｐゴシック" charset="-128"/>
            </a:endParaRPr>
          </a:p>
          <a:p>
            <a:pPr eaLnBrk="1" hangingPunct="1">
              <a:lnSpc>
                <a:spcPct val="95000"/>
              </a:lnSpc>
              <a:spcBef>
                <a:spcPct val="0"/>
              </a:spcBef>
            </a:pPr>
            <a:r>
              <a:rPr lang="en-US" b="0" i="0" dirty="0" smtClean="0">
                <a:solidFill>
                  <a:schemeClr val="tx1"/>
                </a:solidFill>
                <a:latin typeface="Arial" charset="0"/>
                <a:ea typeface="ＭＳ Ｐゴシック" charset="-128"/>
              </a:rPr>
              <a:t>The source for this information is a draft concept</a:t>
            </a:r>
            <a:r>
              <a:rPr lang="en-US" b="0" i="0" baseline="0" dirty="0" smtClean="0">
                <a:solidFill>
                  <a:schemeClr val="tx1"/>
                </a:solidFill>
                <a:latin typeface="Arial" charset="0"/>
                <a:ea typeface="ＭＳ Ｐゴシック" charset="-128"/>
              </a:rPr>
              <a:t> paper from the California Department of Health Care Services titled </a:t>
            </a:r>
            <a:r>
              <a:rPr lang="en-US" b="0" i="0" dirty="0" smtClean="0">
                <a:solidFill>
                  <a:schemeClr val="tx1"/>
                </a:solidFill>
                <a:latin typeface="Arial" charset="0"/>
                <a:ea typeface="ＭＳ Ｐゴシック" charset="-128"/>
              </a:rPr>
              <a:t>the “State of California’s Concept for a Comprehensive Section 1115 Waiver to Replace the Current Medi-Cal Hospital/Uninsured Care Demonstration Project,” dated December 16, 2009.</a:t>
            </a:r>
          </a:p>
          <a:p>
            <a:pPr eaLnBrk="1" hangingPunct="1">
              <a:lnSpc>
                <a:spcPct val="95000"/>
              </a:lnSpc>
              <a:spcBef>
                <a:spcPct val="0"/>
              </a:spcBef>
            </a:pPr>
            <a:endParaRPr lang="en-US" dirty="0" smtClean="0">
              <a:solidFill>
                <a:srgbClr val="000000"/>
              </a:solidFill>
              <a:latin typeface="Arial" charset="0"/>
              <a:ea typeface="ＭＳ Ｐゴシック" charset="-128"/>
            </a:endParaRPr>
          </a:p>
          <a:p>
            <a:pPr eaLnBrk="1" hangingPunct="1">
              <a:lnSpc>
                <a:spcPct val="95000"/>
              </a:lnSpc>
              <a:spcBef>
                <a:spcPct val="0"/>
              </a:spcBef>
            </a:pPr>
            <a:r>
              <a:rPr lang="en-US" b="1" dirty="0" smtClean="0">
                <a:solidFill>
                  <a:srgbClr val="000000"/>
                </a:solidFill>
                <a:latin typeface="Arial" charset="0"/>
                <a:ea typeface="ＭＳ Ｐゴシック" charset="-128"/>
              </a:rPr>
              <a:t>NOTE FOR TRAINER</a:t>
            </a:r>
          </a:p>
          <a:p>
            <a:pPr eaLnBrk="1" hangingPunct="1">
              <a:lnSpc>
                <a:spcPct val="95000"/>
              </a:lnSpc>
              <a:spcBef>
                <a:spcPct val="0"/>
              </a:spcBef>
            </a:pPr>
            <a:r>
              <a:rPr lang="en-US" dirty="0" smtClean="0">
                <a:solidFill>
                  <a:srgbClr val="000000"/>
                </a:solidFill>
                <a:latin typeface="Arial" charset="0"/>
                <a:ea typeface="ＭＳ Ｐゴシック" charset="-128"/>
              </a:rPr>
              <a:t>The full source, if anyone wants it is:</a:t>
            </a:r>
          </a:p>
          <a:p>
            <a:pPr eaLnBrk="1" hangingPunct="1">
              <a:lnSpc>
                <a:spcPct val="95000"/>
              </a:lnSpc>
              <a:spcBef>
                <a:spcPct val="0"/>
              </a:spcBef>
            </a:pPr>
            <a:r>
              <a:rPr lang="ja-JP" altLang="en-US" smtClean="0">
                <a:solidFill>
                  <a:srgbClr val="000000"/>
                </a:solidFill>
                <a:latin typeface="Arial" charset="0"/>
                <a:ea typeface="ＭＳ Ｐゴシック" charset="-128"/>
              </a:rPr>
              <a:t>“</a:t>
            </a:r>
            <a:r>
              <a:rPr lang="en-US" dirty="0" smtClean="0">
                <a:solidFill>
                  <a:srgbClr val="000000"/>
                </a:solidFill>
                <a:latin typeface="Arial" charset="0"/>
                <a:ea typeface="ＭＳ Ｐゴシック" charset="-128"/>
              </a:rPr>
              <a:t>State of California’s Concept for a Comprehensive Section 1115 Waiver to Replace the Current Medi-Cal Hospital/Uninsured Care Demonstration Project,</a:t>
            </a:r>
            <a:r>
              <a:rPr lang="ja-JP" altLang="en-US" smtClean="0">
                <a:solidFill>
                  <a:srgbClr val="000000"/>
                </a:solidFill>
                <a:latin typeface="Arial" charset="0"/>
                <a:ea typeface="ＭＳ Ｐゴシック" charset="-128"/>
              </a:rPr>
              <a:t>”</a:t>
            </a:r>
            <a:r>
              <a:rPr lang="en-US" dirty="0" smtClean="0">
                <a:solidFill>
                  <a:srgbClr val="000000"/>
                </a:solidFill>
                <a:latin typeface="Arial" charset="0"/>
                <a:ea typeface="ＭＳ Ｐゴシック" charset="-128"/>
              </a:rPr>
              <a:t> draft concept paper, California Department of Health Care Services, December 16, 2009.</a:t>
            </a:r>
            <a:endParaRPr lang="en-US" dirty="0" smtClean="0">
              <a:latin typeface="Times New Roman" pitchFamily="18" charset="0"/>
              <a:ea typeface="ＭＳ Ｐゴシック" charset="-128"/>
            </a:endParaRPr>
          </a:p>
          <a:p>
            <a:pPr eaLnBrk="1" hangingPunct="1">
              <a:lnSpc>
                <a:spcPct val="95000"/>
              </a:lnSpc>
              <a:spcBef>
                <a:spcPct val="0"/>
              </a:spcBef>
            </a:pPr>
            <a:r>
              <a:rPr lang="en-US" dirty="0" smtClean="0">
                <a:solidFill>
                  <a:srgbClr val="000000"/>
                </a:solidFill>
                <a:latin typeface="Arial" charset="0"/>
                <a:ea typeface="ＭＳ Ｐゴシック" charset="-128"/>
              </a:rPr>
              <a:t>&lt;http://www.chhs.ca.gov/initiatives/CAChildWelfareCouncil/Documents/Agenda%20Item%204%20FinalWaiverConceptPaper12-16-09.pdf&gt;</a:t>
            </a:r>
            <a:endParaRPr lang="en-US" dirty="0" smtClean="0">
              <a:latin typeface="Times New Roman" pitchFamily="18" charset="0"/>
              <a:ea typeface="ＭＳ Ｐゴシック" charset="-128"/>
            </a:endParaRPr>
          </a:p>
          <a:p>
            <a:pPr eaLnBrk="1" hangingPunct="1">
              <a:lnSpc>
                <a:spcPct val="95000"/>
              </a:lnSpc>
              <a:spcBef>
                <a:spcPct val="0"/>
              </a:spcBef>
            </a:pPr>
            <a:endParaRPr lang="en-US" sz="1700" dirty="0" smtClean="0">
              <a:solidFill>
                <a:srgbClr val="000000"/>
              </a:solidFill>
              <a:latin typeface="Arial" charset="0"/>
              <a:ea typeface="ＭＳ Ｐゴシック" charset="-128"/>
            </a:endParaRPr>
          </a:p>
          <a:p>
            <a:pPr eaLnBrk="1" hangingPunct="1">
              <a:lnSpc>
                <a:spcPct val="95000"/>
              </a:lnSpc>
              <a:spcBef>
                <a:spcPct val="0"/>
              </a:spcBef>
            </a:pPr>
            <a:endParaRPr lang="en-US" sz="1700" dirty="0" smtClean="0">
              <a:solidFill>
                <a:srgbClr val="000000"/>
              </a:solidFill>
              <a:latin typeface="Arial" charset="0"/>
              <a:ea typeface="ＭＳ Ｐゴシック" charset="-128"/>
            </a:endParaRPr>
          </a:p>
          <a:p>
            <a:pPr eaLnBrk="1" hangingPunct="1">
              <a:lnSpc>
                <a:spcPct val="95000"/>
              </a:lnSpc>
              <a:spcBef>
                <a:spcPct val="0"/>
              </a:spcBef>
            </a:pPr>
            <a:endParaRPr lang="en-US" sz="1700" dirty="0" smtClean="0">
              <a:solidFill>
                <a:srgbClr val="000000"/>
              </a:solidFill>
              <a:latin typeface="Arial" charset="0"/>
              <a:ea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1B999663-06D7-4EB3-9F06-8D84932A3962}" type="slidenum">
              <a:rPr lang="en-US" smtClean="0">
                <a:solidFill>
                  <a:srgbClr val="000000"/>
                </a:solidFill>
                <a:latin typeface="Times New Roman" pitchFamily="18" charset="0"/>
                <a:ea typeface="ＭＳ Ｐゴシック" charset="-128"/>
              </a:rPr>
              <a:pPr/>
              <a:t>32</a:t>
            </a:fld>
            <a:endParaRPr lang="en-US" dirty="0" smtClean="0">
              <a:solidFill>
                <a:srgbClr val="000000"/>
              </a:solidFill>
              <a:latin typeface="Times New Roman" pitchFamily="18" charset="0"/>
              <a:ea typeface="ＭＳ Ｐゴシック" charset="-128"/>
            </a:endParaRPr>
          </a:p>
        </p:txBody>
      </p:sp>
      <p:sp>
        <p:nvSpPr>
          <p:cNvPr id="31747" name="Rectangle 1"/>
          <p:cNvSpPr>
            <a:spLocks noGrp="1" noRot="1" noChangeAspect="1" noChangeArrowheads="1" noTextEdit="1"/>
          </p:cNvSpPr>
          <p:nvPr>
            <p:ph type="sldImg"/>
          </p:nvPr>
        </p:nvSpPr>
        <p:spPr>
          <a:ln/>
        </p:spPr>
      </p:sp>
      <p:sp>
        <p:nvSpPr>
          <p:cNvPr id="31748" name="Rectangle 2"/>
          <p:cNvSpPr>
            <a:spLocks noGrp="1" noChangeArrowheads="1"/>
          </p:cNvSpPr>
          <p:nvPr>
            <p:ph type="body" idx="1"/>
          </p:nvPr>
        </p:nvSpPr>
        <p:spPr>
          <a:noFill/>
        </p:spPr>
        <p:txBody>
          <a:bodyPr lIns="0" tIns="0" rIns="0" bIns="0"/>
          <a:lstStyle/>
          <a:p>
            <a:pPr defTabSz="966492" fontAlgn="base">
              <a:lnSpc>
                <a:spcPct val="95000"/>
              </a:lnSpc>
              <a:spcBef>
                <a:spcPct val="0"/>
              </a:spcBef>
              <a:spcAft>
                <a:spcPct val="0"/>
              </a:spcAft>
              <a:defRPr/>
            </a:pPr>
            <a:r>
              <a:rPr lang="en-US" b="1" kern="0" dirty="0" smtClean="0">
                <a:solidFill>
                  <a:srgbClr val="000000"/>
                </a:solidFill>
                <a:latin typeface="Calibri" pitchFamily="34" charset="0"/>
              </a:rPr>
              <a:t>Background of Senior Beneficiaries Who Have Activity Limitations</a:t>
            </a:r>
          </a:p>
          <a:p>
            <a:pPr defTabSz="966492" fontAlgn="base">
              <a:lnSpc>
                <a:spcPct val="95000"/>
              </a:lnSpc>
              <a:spcBef>
                <a:spcPct val="0"/>
              </a:spcBef>
              <a:spcAft>
                <a:spcPct val="0"/>
              </a:spcAft>
              <a:defRPr/>
            </a:pPr>
            <a:r>
              <a:rPr lang="en-US" b="1" kern="0" dirty="0" smtClean="0">
                <a:solidFill>
                  <a:srgbClr val="000000"/>
                </a:solidFill>
                <a:latin typeface="Calibri" pitchFamily="34" charset="0"/>
              </a:rPr>
              <a:t>Bullet #1:</a:t>
            </a:r>
          </a:p>
          <a:p>
            <a:pPr defTabSz="966492" fontAlgn="base">
              <a:lnSpc>
                <a:spcPct val="95000"/>
              </a:lnSpc>
              <a:spcBef>
                <a:spcPct val="0"/>
              </a:spcBef>
              <a:spcAft>
                <a:spcPct val="0"/>
              </a:spcAft>
              <a:defRPr/>
            </a:pPr>
            <a:r>
              <a:rPr lang="en-US" kern="0" dirty="0" smtClean="0">
                <a:solidFill>
                  <a:srgbClr val="000000"/>
                </a:solidFill>
                <a:latin typeface="Calibri" pitchFamily="34" charset="0"/>
              </a:rPr>
              <a:t>About two-thirds of seniors who are Medi-Cal beneficiaries and who have no other insurance for coverage, have disabilities.</a:t>
            </a:r>
          </a:p>
          <a:p>
            <a:pPr defTabSz="966492" fontAlgn="base">
              <a:lnSpc>
                <a:spcPct val="95000"/>
              </a:lnSpc>
              <a:spcBef>
                <a:spcPct val="0"/>
              </a:spcBef>
              <a:spcAft>
                <a:spcPct val="0"/>
              </a:spcAft>
              <a:defRPr/>
            </a:pPr>
            <a:r>
              <a:rPr lang="en-US" b="1" kern="0" dirty="0" smtClean="0">
                <a:solidFill>
                  <a:srgbClr val="000000"/>
                </a:solidFill>
                <a:latin typeface="Calibri" pitchFamily="34" charset="0"/>
              </a:rPr>
              <a:t>Bullet #2:</a:t>
            </a:r>
          </a:p>
          <a:p>
            <a:pPr defTabSz="966492" fontAlgn="base">
              <a:lnSpc>
                <a:spcPct val="95000"/>
              </a:lnSpc>
              <a:spcBef>
                <a:spcPct val="0"/>
              </a:spcBef>
              <a:spcAft>
                <a:spcPct val="0"/>
              </a:spcAft>
              <a:defRPr/>
            </a:pPr>
            <a:r>
              <a:rPr lang="en-US" kern="0" dirty="0" smtClean="0">
                <a:solidFill>
                  <a:srgbClr val="000000"/>
                </a:solidFill>
                <a:latin typeface="Calibri" pitchFamily="34" charset="0"/>
              </a:rPr>
              <a:t>Based on the prevalence of disability among seniors, most seniors in Medi-Cal who have no other insurance are likely to have some type of activity limitation. The source of this information also comes from the draft concept paper referenced on the previous slide.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normAutofit fontScale="92500" lnSpcReduction="20000"/>
          </a:bodyPr>
          <a:lstStyle/>
          <a:p>
            <a:r>
              <a:rPr lang="en-US" b="1" dirty="0" smtClean="0">
                <a:latin typeface="Calibri" pitchFamily="34" charset="0"/>
              </a:rPr>
              <a:t>Background of Medi-Cal Beneficiaries with Disabilities</a:t>
            </a:r>
          </a:p>
          <a:p>
            <a:pPr>
              <a:spcAft>
                <a:spcPts val="628"/>
              </a:spcAft>
            </a:pPr>
            <a:r>
              <a:rPr lang="en-US" kern="0" dirty="0" smtClean="0">
                <a:solidFill>
                  <a:srgbClr val="000000"/>
                </a:solidFill>
                <a:latin typeface="Calibri" pitchFamily="34" charset="0"/>
              </a:rPr>
              <a:t>The source of the information on this slide also comes from the December 16, 2009 draft concept paper, referenced previously, and </a:t>
            </a:r>
            <a:r>
              <a:rPr lang="en-US" dirty="0" smtClean="0">
                <a:solidFill>
                  <a:srgbClr val="000000"/>
                </a:solidFill>
                <a:latin typeface="Arial" charset="0"/>
                <a:ea typeface="ＭＳ Ｐゴシック" charset="-128"/>
                <a:cs typeface="Arial" charset="0"/>
              </a:rPr>
              <a:t>Altman and Bernstein’s “Disability and Health in the United States,”  dated 2008.</a:t>
            </a:r>
            <a:endParaRPr lang="en-US" kern="0" dirty="0" smtClean="0">
              <a:solidFill>
                <a:srgbClr val="000000"/>
              </a:solidFill>
              <a:latin typeface="Calibri" pitchFamily="34" charset="0"/>
            </a:endParaRPr>
          </a:p>
          <a:p>
            <a:r>
              <a:rPr lang="en-US" b="1" dirty="0" smtClean="0">
                <a:latin typeface="Calibri" pitchFamily="34" charset="0"/>
              </a:rPr>
              <a:t>Bullet #1:</a:t>
            </a:r>
          </a:p>
          <a:p>
            <a:pPr>
              <a:spcAft>
                <a:spcPts val="628"/>
              </a:spcAft>
            </a:pPr>
            <a:r>
              <a:rPr lang="en-US" dirty="0" smtClean="0">
                <a:solidFill>
                  <a:srgbClr val="000000"/>
                </a:solidFill>
                <a:latin typeface="Calibri" pitchFamily="34" charset="0"/>
              </a:rPr>
              <a:t>A little over 2/3 who have disabilities live with two or more chronic conditions, and almost 1/5</a:t>
            </a:r>
            <a:r>
              <a:rPr lang="en-US" baseline="0" dirty="0" smtClean="0">
                <a:solidFill>
                  <a:srgbClr val="000000"/>
                </a:solidFill>
                <a:latin typeface="Calibri" pitchFamily="34" charset="0"/>
              </a:rPr>
              <a:t> </a:t>
            </a:r>
            <a:r>
              <a:rPr lang="en-US" dirty="0" smtClean="0">
                <a:solidFill>
                  <a:srgbClr val="000000"/>
                </a:solidFill>
                <a:latin typeface="Calibri" pitchFamily="34" charset="0"/>
              </a:rPr>
              <a:t>of these have diabetes - compared with almost 1/10 in the general population.</a:t>
            </a:r>
          </a:p>
          <a:p>
            <a:pPr marL="252011" indent="-483246" defTabSz="962496">
              <a:spcAft>
                <a:spcPts val="628"/>
              </a:spcAft>
              <a:defRPr/>
            </a:pPr>
            <a:r>
              <a:rPr lang="en-US" b="1" dirty="0" smtClean="0">
                <a:latin typeface="Calibri" pitchFamily="34" charset="0"/>
              </a:rPr>
              <a:t>Bullet #2:</a:t>
            </a:r>
          </a:p>
          <a:p>
            <a:pPr indent="-483246">
              <a:spcAft>
                <a:spcPts val="628"/>
              </a:spcAft>
            </a:pPr>
            <a:r>
              <a:rPr lang="en-US" sz="1300" dirty="0" smtClean="0">
                <a:solidFill>
                  <a:srgbClr val="000000"/>
                </a:solidFill>
                <a:latin typeface="Calibri" pitchFamily="34" charset="0"/>
              </a:rPr>
              <a:t>About ¼ have four or more chronic conditions.</a:t>
            </a:r>
          </a:p>
          <a:p>
            <a:pPr marL="252011" indent="-483246" defTabSz="962496">
              <a:defRPr/>
            </a:pPr>
            <a:r>
              <a:rPr lang="en-US" b="1" dirty="0" smtClean="0">
                <a:latin typeface="Calibri" pitchFamily="34" charset="0"/>
              </a:rPr>
              <a:t>Bullet #3:</a:t>
            </a:r>
          </a:p>
          <a:p>
            <a:pPr defTabSz="962496">
              <a:spcAft>
                <a:spcPts val="628"/>
              </a:spcAft>
              <a:defRPr/>
            </a:pPr>
            <a:r>
              <a:rPr lang="en-US" dirty="0" smtClean="0">
                <a:solidFill>
                  <a:srgbClr val="000000"/>
                </a:solidFill>
                <a:latin typeface="Calibri" pitchFamily="34" charset="0"/>
              </a:rPr>
              <a:t>Almost</a:t>
            </a:r>
            <a:r>
              <a:rPr lang="en-US" baseline="0" dirty="0" smtClean="0">
                <a:solidFill>
                  <a:srgbClr val="000000"/>
                </a:solidFill>
                <a:latin typeface="Calibri" pitchFamily="34" charset="0"/>
              </a:rPr>
              <a:t> 1/3 </a:t>
            </a:r>
            <a:r>
              <a:rPr lang="en-US" dirty="0" smtClean="0">
                <a:solidFill>
                  <a:srgbClr val="000000"/>
                </a:solidFill>
                <a:latin typeface="Calibri" pitchFamily="34" charset="0"/>
              </a:rPr>
              <a:t>are overweight or obese compared to about 1/5 percent of the general population. </a:t>
            </a:r>
            <a:r>
              <a:rPr lang="en-US" dirty="0" smtClean="0">
                <a:solidFill>
                  <a:srgbClr val="000000"/>
                </a:solidFill>
                <a:latin typeface="Arial" charset="0"/>
                <a:ea typeface="ＭＳ Ｐゴシック" charset="-128"/>
                <a:cs typeface="Arial" charset="0"/>
              </a:rPr>
              <a:t>It is important to understand that poor health and disability are not naturally linked.  Some disabilities may make maintaining one</a:t>
            </a:r>
            <a:r>
              <a:rPr lang="ja-JP" altLang="en-US" smtClean="0">
                <a:solidFill>
                  <a:srgbClr val="000000"/>
                </a:solidFill>
                <a:latin typeface="Arial" charset="0"/>
                <a:ea typeface="ＭＳ Ｐゴシック" charset="-128"/>
                <a:cs typeface="Arial" charset="0"/>
              </a:rPr>
              <a:t>’</a:t>
            </a:r>
            <a:r>
              <a:rPr lang="en-US" dirty="0" smtClean="0">
                <a:solidFill>
                  <a:srgbClr val="000000"/>
                </a:solidFill>
                <a:latin typeface="Arial" charset="0"/>
                <a:ea typeface="ＭＳ Ｐゴシック" charset="-128"/>
                <a:cs typeface="Arial" charset="0"/>
              </a:rPr>
              <a:t>s health more complicated, and some impairments increase one</a:t>
            </a:r>
            <a:r>
              <a:rPr lang="ja-JP" altLang="en-US" smtClean="0">
                <a:solidFill>
                  <a:srgbClr val="000000"/>
                </a:solidFill>
                <a:latin typeface="Arial" charset="0"/>
                <a:ea typeface="ＭＳ Ｐゴシック" charset="-128"/>
                <a:cs typeface="Arial" charset="0"/>
              </a:rPr>
              <a:t>’</a:t>
            </a:r>
            <a:r>
              <a:rPr lang="en-US" dirty="0" smtClean="0">
                <a:solidFill>
                  <a:srgbClr val="000000"/>
                </a:solidFill>
                <a:latin typeface="Arial" charset="0"/>
                <a:ea typeface="ＭＳ Ｐゴシック" charset="-128"/>
                <a:cs typeface="Arial" charset="0"/>
              </a:rPr>
              <a:t>s susceptibility to secondary conditions. However, the disparities mentioned here do not inevitably follow from the presence of a functional limitation.  Consider how disparities can result from inaccessible medical equipment, inaccessible health screening and health maintenance procedures, health information that only comes in regular font English print, limited provider awareness, and the effort needed to self-advocate for the simplest changes in policies or procedures.</a:t>
            </a:r>
          </a:p>
          <a:p>
            <a:pPr marL="252011" indent="-483246" defTabSz="962496">
              <a:defRPr/>
            </a:pPr>
            <a:r>
              <a:rPr lang="en-US" b="1" dirty="0" smtClean="0">
                <a:latin typeface="Calibri" pitchFamily="34" charset="0"/>
              </a:rPr>
              <a:t>Bullet #4:</a:t>
            </a:r>
          </a:p>
          <a:p>
            <a:pPr defTabSz="962496">
              <a:spcAft>
                <a:spcPts val="628"/>
              </a:spcAft>
              <a:defRPr/>
            </a:pPr>
            <a:r>
              <a:rPr lang="en-US" dirty="0" smtClean="0">
                <a:solidFill>
                  <a:srgbClr val="000000"/>
                </a:solidFill>
                <a:latin typeface="Calibri" pitchFamily="34" charset="0"/>
              </a:rPr>
              <a:t>Almost 1/3 of these beneficiaries receive treatment for mental health conditions on an annual basis. and</a:t>
            </a:r>
          </a:p>
          <a:p>
            <a:pPr marL="252011" indent="-483246" defTabSz="962496">
              <a:defRPr/>
            </a:pPr>
            <a:r>
              <a:rPr lang="en-US" b="1" dirty="0" smtClean="0">
                <a:latin typeface="Calibri" pitchFamily="34" charset="0"/>
              </a:rPr>
              <a:t>Bullet #5:</a:t>
            </a:r>
            <a:endParaRPr lang="en-US" dirty="0" smtClean="0">
              <a:latin typeface="Calibri" pitchFamily="34" charset="0"/>
            </a:endParaRPr>
          </a:p>
          <a:p>
            <a:pPr defTabSz="962496">
              <a:spcAft>
                <a:spcPts val="628"/>
              </a:spcAft>
              <a:defRPr/>
            </a:pPr>
            <a:r>
              <a:rPr lang="en-US" dirty="0" smtClean="0">
                <a:solidFill>
                  <a:srgbClr val="000000"/>
                </a:solidFill>
                <a:latin typeface="Calibri" pitchFamily="34" charset="0"/>
              </a:rPr>
              <a:t>40 percent of this population smokes—almost</a:t>
            </a:r>
            <a:r>
              <a:rPr lang="en-US" baseline="0" dirty="0" smtClean="0">
                <a:solidFill>
                  <a:srgbClr val="000000"/>
                </a:solidFill>
                <a:latin typeface="Calibri" pitchFamily="34" charset="0"/>
              </a:rPr>
              <a:t> half—</a:t>
            </a:r>
            <a:r>
              <a:rPr lang="en-US" dirty="0" smtClean="0">
                <a:solidFill>
                  <a:srgbClr val="000000"/>
                </a:solidFill>
                <a:latin typeface="Calibri" pitchFamily="34" charset="0"/>
              </a:rPr>
              <a:t>compared to 22 percent—or</a:t>
            </a:r>
            <a:r>
              <a:rPr lang="en-US" baseline="0" dirty="0" smtClean="0">
                <a:solidFill>
                  <a:srgbClr val="000000"/>
                </a:solidFill>
                <a:latin typeface="Calibri" pitchFamily="34" charset="0"/>
              </a:rPr>
              <a:t> almost 1/4</a:t>
            </a:r>
            <a:r>
              <a:rPr lang="en-US" dirty="0" smtClean="0">
                <a:solidFill>
                  <a:srgbClr val="000000"/>
                </a:solidFill>
                <a:latin typeface="Calibri" pitchFamily="34" charset="0"/>
              </a:rPr>
              <a:t> of the general population.</a:t>
            </a:r>
          </a:p>
        </p:txBody>
      </p:sp>
      <p:sp>
        <p:nvSpPr>
          <p:cNvPr id="19460" name="Slide Number Placeholder 3"/>
          <p:cNvSpPr>
            <a:spLocks noGrp="1"/>
          </p:cNvSpPr>
          <p:nvPr>
            <p:ph type="sldNum" sz="quarter" idx="5"/>
          </p:nvPr>
        </p:nvSpPr>
        <p:spPr>
          <a:noFill/>
        </p:spPr>
        <p:txBody>
          <a:bodyPr/>
          <a:lstStyle/>
          <a:p>
            <a:fld id="{1C82DBEC-D2E8-4205-B79D-676AB3935D49}" type="slidenum">
              <a:rPr lang="en-US" smtClean="0">
                <a:solidFill>
                  <a:srgbClr val="000000"/>
                </a:solidFill>
              </a:rPr>
              <a:pPr/>
              <a:t>33</a:t>
            </a:fld>
            <a:endParaRPr lang="en-US" dirty="0" smtClean="0">
              <a:solidFill>
                <a:srgbClr val="000000"/>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normAutofit/>
          </a:bodyPr>
          <a:lstStyle/>
          <a:p>
            <a:r>
              <a:rPr lang="en-US" b="1" dirty="0" smtClean="0">
                <a:latin typeface="Calibri" pitchFamily="34" charset="0"/>
              </a:rPr>
              <a:t>Background of Medi-Cal Beneficiaries with Disabilities, continued</a:t>
            </a:r>
          </a:p>
          <a:p>
            <a:pPr marL="252011" indent="-483246" defTabSz="962496">
              <a:defRPr/>
            </a:pPr>
            <a:r>
              <a:rPr lang="en-US" b="1" dirty="0" smtClean="0">
                <a:latin typeface="Calibri" pitchFamily="34" charset="0"/>
              </a:rPr>
              <a:t>Bullet #1:</a:t>
            </a:r>
          </a:p>
          <a:p>
            <a:pPr defTabSz="962496">
              <a:defRPr/>
            </a:pPr>
            <a:r>
              <a:rPr lang="en-US" dirty="0" smtClean="0">
                <a:latin typeface="Calibri" pitchFamily="34" charset="0"/>
              </a:rPr>
              <a:t>In this population, women receive fewer Pap tests and mammograms. </a:t>
            </a:r>
            <a:r>
              <a:rPr lang="en-US" dirty="0" smtClean="0">
                <a:latin typeface="Arial" charset="0"/>
                <a:ea typeface="ＭＳ Ｐゴシック" charset="-128"/>
                <a:cs typeface="Arial" charset="0"/>
              </a:rPr>
              <a:t>One study of Medicaid beneficiaries concluded that women with disabilities were 24 percent less likely to have received a Pap test during the previous year than women without disabilities and were nearly three times more likely than women without disabilities to have postponed needed medical care. Outcomes for this group were substantially worse in terms of receiving necessary medical care and being able to obtain prescription drugs. Women with disabilities who received Medicaid were more than twice as likely to have postponed taking medication they needed during the previous 12 months. </a:t>
            </a:r>
          </a:p>
          <a:p>
            <a:pPr marL="252011" indent="-483246" defTabSz="962496">
              <a:defRPr/>
            </a:pPr>
            <a:r>
              <a:rPr lang="en-US" b="1" dirty="0" smtClean="0">
                <a:latin typeface="Calibri" pitchFamily="34" charset="0"/>
              </a:rPr>
              <a:t>Bullet #2:</a:t>
            </a:r>
          </a:p>
          <a:p>
            <a:pPr marL="252011" indent="-483246" defTabSz="962496">
              <a:defRPr/>
            </a:pPr>
            <a:r>
              <a:rPr lang="en-US" dirty="0" smtClean="0">
                <a:latin typeface="Calibri" pitchFamily="34" charset="0"/>
              </a:rPr>
              <a:t>Overall, this population participates less in preventive health care programs.</a:t>
            </a:r>
          </a:p>
          <a:p>
            <a:pPr marL="252011" indent="-483246" defTabSz="962496">
              <a:defRPr/>
            </a:pPr>
            <a:endParaRPr lang="en-US" dirty="0" smtClean="0">
              <a:latin typeface="Calibri" pitchFamily="34" charset="0"/>
            </a:endParaRPr>
          </a:p>
          <a:p>
            <a:pPr marL="252011" indent="-483246" defTabSz="962496">
              <a:defRPr/>
            </a:pPr>
            <a:r>
              <a:rPr lang="en-US" dirty="0" smtClean="0">
                <a:latin typeface="Arial" charset="0"/>
                <a:ea typeface="ＭＳ Ｐゴシック" charset="-128"/>
                <a:cs typeface="Arial" charset="0"/>
              </a:rPr>
              <a:t>This information came from Parish and Ellison-Martin’s “Health Care Access of Women Medicaid Recipients,”  in the Journal of Disability Policy Studies, 2007.</a:t>
            </a:r>
            <a:endParaRPr lang="en-US" b="0" dirty="0" smtClean="0"/>
          </a:p>
        </p:txBody>
      </p:sp>
      <p:sp>
        <p:nvSpPr>
          <p:cNvPr id="19460" name="Slide Number Placeholder 3"/>
          <p:cNvSpPr>
            <a:spLocks noGrp="1"/>
          </p:cNvSpPr>
          <p:nvPr>
            <p:ph type="sldNum" sz="quarter" idx="5"/>
          </p:nvPr>
        </p:nvSpPr>
        <p:spPr>
          <a:noFill/>
        </p:spPr>
        <p:txBody>
          <a:bodyPr/>
          <a:lstStyle/>
          <a:p>
            <a:fld id="{1C82DBEC-D2E8-4205-B79D-676AB3935D49}" type="slidenum">
              <a:rPr lang="en-US" smtClean="0">
                <a:solidFill>
                  <a:srgbClr val="000000"/>
                </a:solidFill>
              </a:rPr>
              <a:pPr/>
              <a:t>34</a:t>
            </a:fld>
            <a:endParaRPr lang="en-US" dirty="0" smtClean="0">
              <a:solidFill>
                <a:srgbClr val="000000"/>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pPr eaLnBrk="1" hangingPunct="1"/>
            <a:r>
              <a:rPr lang="en-US" b="1" dirty="0" smtClean="0">
                <a:latin typeface="Times New Roman" pitchFamily="18" charset="0"/>
                <a:ea typeface="ＭＳ Ｐゴシック" charset="-128"/>
              </a:rPr>
              <a:t>Problems and Barriers Accessing</a:t>
            </a:r>
            <a:r>
              <a:rPr lang="en-US" b="1" baseline="0" dirty="0" smtClean="0">
                <a:latin typeface="Times New Roman" pitchFamily="18" charset="0"/>
                <a:ea typeface="ＭＳ Ｐゴシック" charset="-128"/>
              </a:rPr>
              <a:t> Care</a:t>
            </a:r>
          </a:p>
          <a:p>
            <a:pPr eaLnBrk="1" hangingPunct="1"/>
            <a:r>
              <a:rPr lang="en-US" b="0" baseline="0" dirty="0" smtClean="0">
                <a:latin typeface="Times New Roman" pitchFamily="18" charset="0"/>
                <a:ea typeface="ＭＳ Ｐゴシック" charset="-128"/>
              </a:rPr>
              <a:t>Seniors and persons with disabilities encounter a number of problems and barriers when accessing care. These include physical barriers associated with the interior and exterior of the office or facilities that patients need access to; communication barriers related to limited hearing, speaking and language interpretation; equipment barriers; and practitioner awareness. </a:t>
            </a:r>
            <a:endParaRPr lang="en-US" b="0" dirty="0" smtClean="0">
              <a:latin typeface="Times New Roman" pitchFamily="18" charset="0"/>
              <a:ea typeface="ＭＳ Ｐゴシック" charset="-128"/>
            </a:endParaRPr>
          </a:p>
        </p:txBody>
      </p:sp>
      <p:sp>
        <p:nvSpPr>
          <p:cNvPr id="34820" name="Slide Number Placeholder 3"/>
          <p:cNvSpPr>
            <a:spLocks noGrp="1"/>
          </p:cNvSpPr>
          <p:nvPr>
            <p:ph type="sldNum" sz="quarter" idx="5"/>
          </p:nvPr>
        </p:nvSpPr>
        <p:spPr>
          <a:noFill/>
          <a:ln>
            <a:miter lim="800000"/>
            <a:headEnd/>
            <a:tailEnd/>
          </a:ln>
        </p:spPr>
        <p:txBody>
          <a:bodyPr/>
          <a:lstStyle/>
          <a:p>
            <a:fld id="{F76E7287-E6CB-40C2-B4B6-36AF5F2E2D3D}" type="slidenum">
              <a:rPr lang="en-US" smtClean="0">
                <a:solidFill>
                  <a:srgbClr val="000000"/>
                </a:solidFill>
                <a:latin typeface="Times New Roman" pitchFamily="18" charset="0"/>
                <a:ea typeface="ＭＳ Ｐゴシック" charset="-128"/>
              </a:rPr>
              <a:pPr/>
              <a:t>35</a:t>
            </a:fld>
            <a:endParaRPr lang="en-US" dirty="0" smtClean="0">
              <a:solidFill>
                <a:srgbClr val="000000"/>
              </a:solidFill>
              <a:latin typeface="Times New Roman" pitchFamily="18" charset="0"/>
              <a:ea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t>Accommodations––What Patients May Need</a:t>
            </a:r>
          </a:p>
          <a:p>
            <a:r>
              <a:rPr lang="en-US" sz="1300" b="1" dirty="0" smtClean="0"/>
              <a:t>Bullet #1:</a:t>
            </a:r>
          </a:p>
          <a:p>
            <a:r>
              <a:rPr lang="en-US" sz="1300" dirty="0" smtClean="0"/>
              <a:t>Physical accessibility – for both the exterior and interior of the building.</a:t>
            </a:r>
          </a:p>
          <a:p>
            <a:pPr defTabSz="962496"/>
            <a:r>
              <a:rPr lang="en-US" sz="1300" b="1" dirty="0" smtClean="0"/>
              <a:t>Bullet #2:</a:t>
            </a:r>
          </a:p>
          <a:p>
            <a:r>
              <a:rPr lang="en-US" sz="1300" dirty="0" smtClean="0"/>
              <a:t>Effective communication – this population has a need for interpreter services, including sign language; assistive listening devices; and printed materials in larger font, audio or Braille.</a:t>
            </a:r>
          </a:p>
          <a:p>
            <a:r>
              <a:rPr lang="en-US" sz="1300" b="1" dirty="0" smtClean="0"/>
              <a:t>Bullet #3:</a:t>
            </a:r>
          </a:p>
          <a:p>
            <a:pPr defTabSz="962496"/>
            <a:r>
              <a:rPr lang="en-US" sz="1300" dirty="0" smtClean="0"/>
              <a:t>Accessible medical equipment, including but not limited to adjustable exam tables and wheelchair-accessible weight scales.</a:t>
            </a:r>
          </a:p>
          <a:p>
            <a:r>
              <a:rPr lang="en-US" sz="1300" b="1" dirty="0" smtClean="0"/>
              <a:t>Bullet #4: </a:t>
            </a:r>
          </a:p>
          <a:p>
            <a:pPr defTabSz="962496"/>
            <a:r>
              <a:rPr lang="en-US" sz="1300" dirty="0" smtClean="0"/>
              <a:t>Policy modification, for example, to allow more time for an office visit. As part of the implementation, health plans have already updated and submitted their policies and procedures to meet the latest requirements to accommodate the seniors and persons with disabilities population.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en-US" b="1" dirty="0" smtClean="0">
                <a:latin typeface="Calibri" pitchFamily="34" charset="0"/>
              </a:rPr>
              <a:t>Accommodations Check Sheets</a:t>
            </a:r>
          </a:p>
          <a:p>
            <a:endParaRPr lang="en-US" dirty="0" smtClean="0"/>
          </a:p>
          <a:p>
            <a:pPr defTabSz="962496"/>
            <a:r>
              <a:rPr lang="en-US" dirty="0" smtClean="0"/>
              <a:t>Two model check sheets are available.</a:t>
            </a:r>
            <a:r>
              <a:rPr lang="en-US" baseline="0" dirty="0" smtClean="0"/>
              <a:t> The purpose of the check sheets are to capture information about accommodations that patients require. Be sure to place the completed check sheet in the patient’s paper record where it is readily visible, and add this information to the patient’s electronic health record. </a:t>
            </a:r>
            <a:r>
              <a:rPr lang="en-US" dirty="0" smtClean="0"/>
              <a:t>These check sheets can be printed out and distributed to primary and specialty care staff as needed.</a:t>
            </a:r>
            <a:endParaRPr lang="en-US" baseline="0" dirty="0" smtClean="0"/>
          </a:p>
        </p:txBody>
      </p:sp>
      <p:sp>
        <p:nvSpPr>
          <p:cNvPr id="26628" name="Slide Number Placeholder 3"/>
          <p:cNvSpPr>
            <a:spLocks noGrp="1"/>
          </p:cNvSpPr>
          <p:nvPr>
            <p:ph type="sldNum" sz="quarter" idx="5"/>
          </p:nvPr>
        </p:nvSpPr>
        <p:spPr>
          <a:noFill/>
        </p:spPr>
        <p:txBody>
          <a:bodyPr/>
          <a:lstStyle/>
          <a:p>
            <a:fld id="{B56E6490-BD67-4070-BFC3-644F75189D1C}" type="slidenum">
              <a:rPr lang="en-US" smtClean="0">
                <a:solidFill>
                  <a:srgbClr val="000000"/>
                </a:solidFill>
              </a:rPr>
              <a:pPr/>
              <a:t>37</a:t>
            </a:fld>
            <a:endParaRPr lang="en-US" dirty="0" smtClean="0">
              <a:solidFill>
                <a:srgbClr val="000000"/>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CF2FBFDD-B65A-4B48-BB02-D228024F2486}" type="slidenum">
              <a:rPr lang="en-US" smtClean="0">
                <a:solidFill>
                  <a:srgbClr val="000000"/>
                </a:solidFill>
                <a:latin typeface="Times New Roman" pitchFamily="18" charset="0"/>
                <a:ea typeface="ＭＳ Ｐゴシック" charset="-128"/>
              </a:rPr>
              <a:pPr/>
              <a:t>38</a:t>
            </a:fld>
            <a:endParaRPr lang="en-US" dirty="0" smtClean="0">
              <a:solidFill>
                <a:srgbClr val="000000"/>
              </a:solidFill>
              <a:latin typeface="Times New Roman" pitchFamily="18" charset="0"/>
              <a:ea typeface="ＭＳ Ｐゴシック" charset="-128"/>
            </a:endParaRPr>
          </a:p>
        </p:txBody>
      </p:sp>
      <p:sp>
        <p:nvSpPr>
          <p:cNvPr id="35843" name="Rectangle 1"/>
          <p:cNvSpPr>
            <a:spLocks noGrp="1" noRot="1" noChangeAspect="1" noChangeArrowheads="1" noTextEdit="1"/>
          </p:cNvSpPr>
          <p:nvPr>
            <p:ph type="sldImg"/>
          </p:nvPr>
        </p:nvSpPr>
        <p:spPr>
          <a:ln/>
        </p:spPr>
      </p:sp>
      <p:sp>
        <p:nvSpPr>
          <p:cNvPr id="35844" name="Rectangle 2"/>
          <p:cNvSpPr>
            <a:spLocks noGrp="1" noChangeArrowheads="1"/>
          </p:cNvSpPr>
          <p:nvPr>
            <p:ph type="body" idx="1"/>
          </p:nvPr>
        </p:nvSpPr>
        <p:spPr>
          <a:xfrm>
            <a:off x="619761" y="4560571"/>
            <a:ext cx="6080761" cy="4830603"/>
          </a:xfrm>
          <a:noFill/>
        </p:spPr>
        <p:txBody>
          <a:bodyPr lIns="0" tIns="0" rIns="0" bIns="0"/>
          <a:lstStyle/>
          <a:p>
            <a:pPr eaLnBrk="1" hangingPunct="1">
              <a:lnSpc>
                <a:spcPct val="95000"/>
              </a:lnSpc>
              <a:spcBef>
                <a:spcPct val="0"/>
              </a:spcBef>
            </a:pPr>
            <a:r>
              <a:rPr lang="en-US" b="1" i="0" baseline="0" dirty="0" smtClean="0">
                <a:solidFill>
                  <a:schemeClr val="tx1"/>
                </a:solidFill>
                <a:latin typeface="+mn-lt"/>
              </a:rPr>
              <a:t>Priorities for Physical Accessibility</a:t>
            </a:r>
            <a:endParaRPr lang="en-US" b="1" i="0" baseline="0" dirty="0" smtClean="0">
              <a:solidFill>
                <a:schemeClr val="tx1"/>
              </a:solidFill>
              <a:latin typeface="+mn-lt"/>
              <a:ea typeface="ＭＳ Ｐゴシック" charset="-128"/>
              <a:cs typeface="Arial" charset="0"/>
            </a:endParaRPr>
          </a:p>
          <a:p>
            <a:pPr eaLnBrk="1" hangingPunct="1">
              <a:lnSpc>
                <a:spcPct val="95000"/>
              </a:lnSpc>
              <a:spcBef>
                <a:spcPct val="0"/>
              </a:spcBef>
            </a:pPr>
            <a:r>
              <a:rPr lang="en-US" b="1" dirty="0" smtClean="0">
                <a:solidFill>
                  <a:schemeClr val="tx1"/>
                </a:solidFill>
                <a:latin typeface="+mn-lt"/>
                <a:ea typeface="ＭＳ Ｐゴシック" charset="-128"/>
                <a:cs typeface="Arial" charset="0"/>
              </a:rPr>
              <a:t>Bullets #1 - #3:</a:t>
            </a:r>
          </a:p>
          <a:p>
            <a:pPr eaLnBrk="1" hangingPunct="1">
              <a:lnSpc>
                <a:spcPct val="95000"/>
              </a:lnSpc>
              <a:spcBef>
                <a:spcPct val="0"/>
              </a:spcBef>
            </a:pPr>
            <a:r>
              <a:rPr lang="en-US" dirty="0" smtClean="0">
                <a:solidFill>
                  <a:schemeClr val="tx1"/>
                </a:solidFill>
                <a:latin typeface="+mn-lt"/>
                <a:ea typeface="ＭＳ Ｐゴシック" charset="-128"/>
                <a:cs typeface="Arial" charset="0"/>
              </a:rPr>
              <a:t>Priorities for accessibility include:</a:t>
            </a:r>
          </a:p>
          <a:p>
            <a:pPr eaLnBrk="1" hangingPunct="1">
              <a:lnSpc>
                <a:spcPct val="95000"/>
              </a:lnSpc>
              <a:spcBef>
                <a:spcPct val="0"/>
              </a:spcBef>
              <a:buFontTx/>
              <a:buChar char="•"/>
            </a:pPr>
            <a:r>
              <a:rPr lang="en-US" dirty="0" smtClean="0">
                <a:solidFill>
                  <a:schemeClr val="tx1"/>
                </a:solidFill>
                <a:latin typeface="+mn-lt"/>
                <a:ea typeface="ＭＳ Ｐゴシック" charset="-128"/>
                <a:cs typeface="Arial" charset="0"/>
              </a:rPr>
              <a:t>  Access into the facility – for example, providing a level entrance with no stairs</a:t>
            </a:r>
          </a:p>
          <a:p>
            <a:pPr eaLnBrk="1" hangingPunct="1">
              <a:lnSpc>
                <a:spcPct val="95000"/>
              </a:lnSpc>
              <a:spcBef>
                <a:spcPct val="0"/>
              </a:spcBef>
              <a:buFontTx/>
              <a:buChar char="•"/>
            </a:pPr>
            <a:r>
              <a:rPr lang="en-US" dirty="0" smtClean="0">
                <a:solidFill>
                  <a:schemeClr val="tx1"/>
                </a:solidFill>
                <a:latin typeface="+mn-lt"/>
                <a:ea typeface="ＭＳ Ｐゴシック" charset="-128"/>
                <a:cs typeface="Arial" charset="0"/>
              </a:rPr>
              <a:t>  Access to areas where services are provided, such as exam rooms or lab areas, and </a:t>
            </a:r>
          </a:p>
          <a:p>
            <a:pPr eaLnBrk="1" hangingPunct="1">
              <a:lnSpc>
                <a:spcPct val="95000"/>
              </a:lnSpc>
              <a:spcBef>
                <a:spcPct val="0"/>
              </a:spcBef>
              <a:buFontTx/>
              <a:buChar char="•"/>
            </a:pPr>
            <a:r>
              <a:rPr lang="en-US" dirty="0" smtClean="0">
                <a:solidFill>
                  <a:schemeClr val="tx1"/>
                </a:solidFill>
                <a:latin typeface="+mn-lt"/>
                <a:ea typeface="ＭＳ Ｐゴシック" charset="-128"/>
                <a:cs typeface="Arial" charset="0"/>
              </a:rPr>
              <a:t>  Access to restrooms</a:t>
            </a:r>
          </a:p>
          <a:p>
            <a:pPr defTabSz="962496">
              <a:lnSpc>
                <a:spcPct val="95000"/>
              </a:lnSpc>
              <a:spcBef>
                <a:spcPct val="0"/>
              </a:spcBef>
            </a:pPr>
            <a:r>
              <a:rPr lang="en-US" dirty="0" smtClean="0">
                <a:solidFill>
                  <a:schemeClr val="tx1"/>
                </a:solidFill>
                <a:latin typeface="+mn-lt"/>
                <a:ea typeface="ＭＳ Ｐゴシック" charset="-128"/>
                <a:cs typeface="Arial" charset="0"/>
              </a:rPr>
              <a:t>Modifications to existing facilities can be as simple as lowering a section of the reception counter to facilitate communication with wheelchair users and people of short stature; removing carpeting from pathways of travel to ensure smooth travel for mobility devices; installing grab bars in the restroom; or installing an electric door opener at the facility entrance. </a:t>
            </a:r>
          </a:p>
          <a:p>
            <a:pPr eaLnBrk="1" hangingPunct="1">
              <a:lnSpc>
                <a:spcPct val="95000"/>
              </a:lnSpc>
              <a:spcBef>
                <a:spcPct val="0"/>
              </a:spcBef>
            </a:pPr>
            <a:endParaRPr lang="en-US" dirty="0" smtClean="0">
              <a:solidFill>
                <a:schemeClr val="tx1"/>
              </a:solidFill>
              <a:latin typeface="+mn-lt"/>
              <a:ea typeface="ＭＳ Ｐゴシック" charset="-128"/>
              <a:cs typeface="Arial" charset="0"/>
            </a:endParaRPr>
          </a:p>
          <a:p>
            <a:pPr eaLnBrk="1" hangingPunct="1">
              <a:lnSpc>
                <a:spcPct val="95000"/>
              </a:lnSpc>
              <a:spcBef>
                <a:spcPct val="0"/>
              </a:spcBef>
            </a:pPr>
            <a:r>
              <a:rPr lang="en-US" dirty="0" smtClean="0">
                <a:solidFill>
                  <a:schemeClr val="tx1"/>
                </a:solidFill>
                <a:latin typeface="+mn-lt"/>
                <a:ea typeface="ＭＳ Ｐゴシック" charset="-128"/>
                <a:cs typeface="Arial" charset="0"/>
              </a:rPr>
              <a:t>Readily achievable, a standard under the Americans with Disabilities Act for accessibility in existing buildings, means without much difficulty or expense. If access can be achieved by some method other than providing architectural access, providing architectural access is not required. Methods for achieving access include:</a:t>
            </a:r>
          </a:p>
          <a:p>
            <a:pPr eaLnBrk="1" hangingPunct="1">
              <a:lnSpc>
                <a:spcPct val="95000"/>
              </a:lnSpc>
              <a:spcBef>
                <a:spcPct val="0"/>
              </a:spcBef>
              <a:buFontTx/>
              <a:buChar char="•"/>
            </a:pPr>
            <a:r>
              <a:rPr lang="en-US" dirty="0" smtClean="0">
                <a:solidFill>
                  <a:schemeClr val="tx1"/>
                </a:solidFill>
                <a:latin typeface="+mn-lt"/>
                <a:ea typeface="ＭＳ Ｐゴシック" charset="-128"/>
                <a:cs typeface="Arial" charset="0"/>
              </a:rPr>
              <a:t>  Redesign of equipment</a:t>
            </a:r>
          </a:p>
          <a:p>
            <a:pPr eaLnBrk="1" hangingPunct="1">
              <a:lnSpc>
                <a:spcPct val="95000"/>
              </a:lnSpc>
              <a:spcBef>
                <a:spcPct val="0"/>
              </a:spcBef>
              <a:buFontTx/>
              <a:buChar char="•"/>
            </a:pPr>
            <a:r>
              <a:rPr lang="en-US" dirty="0" smtClean="0">
                <a:solidFill>
                  <a:schemeClr val="tx1"/>
                </a:solidFill>
                <a:latin typeface="+mn-lt"/>
                <a:ea typeface="ＭＳ Ｐゴシック" charset="-128"/>
                <a:cs typeface="Arial" charset="0"/>
              </a:rPr>
              <a:t>  Reassignment to accessible buildings</a:t>
            </a:r>
          </a:p>
          <a:p>
            <a:pPr eaLnBrk="1" hangingPunct="1">
              <a:lnSpc>
                <a:spcPct val="95000"/>
              </a:lnSpc>
              <a:spcBef>
                <a:spcPct val="0"/>
              </a:spcBef>
              <a:buFontTx/>
              <a:buChar char="•"/>
            </a:pPr>
            <a:r>
              <a:rPr lang="en-US" dirty="0" smtClean="0">
                <a:solidFill>
                  <a:schemeClr val="tx1"/>
                </a:solidFill>
                <a:latin typeface="+mn-lt"/>
                <a:ea typeface="ＭＳ Ｐゴシック" charset="-128"/>
                <a:cs typeface="Arial" charset="0"/>
              </a:rPr>
              <a:t>  Use of aides</a:t>
            </a:r>
          </a:p>
          <a:p>
            <a:pPr eaLnBrk="1" hangingPunct="1">
              <a:lnSpc>
                <a:spcPct val="95000"/>
              </a:lnSpc>
              <a:spcBef>
                <a:spcPct val="0"/>
              </a:spcBef>
              <a:buFontTx/>
              <a:buChar char="•"/>
            </a:pPr>
            <a:r>
              <a:rPr lang="en-US" dirty="0" smtClean="0">
                <a:solidFill>
                  <a:schemeClr val="tx1"/>
                </a:solidFill>
                <a:latin typeface="+mn-lt"/>
                <a:ea typeface="ＭＳ Ｐゴシック" charset="-128"/>
                <a:cs typeface="Arial" charset="0"/>
              </a:rPr>
              <a:t>  Home visits</a:t>
            </a:r>
          </a:p>
          <a:p>
            <a:pPr eaLnBrk="1" hangingPunct="1">
              <a:lnSpc>
                <a:spcPct val="95000"/>
              </a:lnSpc>
              <a:spcBef>
                <a:spcPct val="0"/>
              </a:spcBef>
              <a:buFontTx/>
              <a:buChar char="•"/>
            </a:pPr>
            <a:r>
              <a:rPr lang="en-US" dirty="0" smtClean="0">
                <a:solidFill>
                  <a:schemeClr val="tx1"/>
                </a:solidFill>
                <a:latin typeface="+mn-lt"/>
                <a:ea typeface="ＭＳ Ｐゴシック" charset="-128"/>
                <a:cs typeface="Arial" charset="0"/>
              </a:rPr>
              <a:t>  Delivery of services at alternative accessible sites and</a:t>
            </a:r>
          </a:p>
          <a:p>
            <a:pPr eaLnBrk="1" hangingPunct="1">
              <a:lnSpc>
                <a:spcPct val="95000"/>
              </a:lnSpc>
              <a:spcBef>
                <a:spcPct val="0"/>
              </a:spcBef>
              <a:buFontTx/>
              <a:buChar char="•"/>
            </a:pPr>
            <a:r>
              <a:rPr lang="en-US" dirty="0" smtClean="0">
                <a:solidFill>
                  <a:schemeClr val="tx1"/>
                </a:solidFill>
                <a:latin typeface="+mn-lt"/>
                <a:ea typeface="ＭＳ Ｐゴシック" charset="-128"/>
                <a:cs typeface="Arial" charset="0"/>
              </a:rPr>
              <a:t>  Alteration of existing facilities</a:t>
            </a:r>
          </a:p>
          <a:p>
            <a:pPr eaLnBrk="1" hangingPunct="1">
              <a:lnSpc>
                <a:spcPct val="95000"/>
              </a:lnSpc>
              <a:spcBef>
                <a:spcPct val="0"/>
              </a:spcBef>
            </a:pPr>
            <a:r>
              <a:rPr lang="en-US" dirty="0" smtClean="0">
                <a:solidFill>
                  <a:schemeClr val="tx1"/>
                </a:solidFill>
                <a:latin typeface="+mn-lt"/>
              </a:rPr>
              <a:t>Federal tax credits may be available to small businesses to pay for auxiliary aids (and removal of architectural and transportation barriers). </a:t>
            </a:r>
            <a:r>
              <a:rPr lang="en-US" dirty="0" smtClean="0">
                <a:solidFill>
                  <a:schemeClr val="tx1"/>
                </a:solidFill>
                <a:latin typeface="+mn-lt"/>
                <a:ea typeface="ＭＳ Ｐゴシック" charset="-128"/>
                <a:cs typeface="Arial" charset="0"/>
              </a:rPr>
              <a:t>For more information about the ADA, see the US Department of Justice website at: </a:t>
            </a:r>
            <a:r>
              <a:rPr lang="en-US" b="1" dirty="0" smtClean="0">
                <a:solidFill>
                  <a:schemeClr val="tx1"/>
                </a:solidFill>
                <a:latin typeface="+mn-lt"/>
                <a:ea typeface="ＭＳ Ｐゴシック" charset="-128"/>
                <a:cs typeface="Arial" charset="0"/>
              </a:rPr>
              <a:t>www.ada.gov</a:t>
            </a:r>
            <a:r>
              <a:rPr lang="en-US" dirty="0" smtClean="0">
                <a:solidFill>
                  <a:schemeClr val="tx1"/>
                </a:solidFill>
                <a:latin typeface="+mn-lt"/>
                <a:ea typeface="ＭＳ Ｐゴシック" charset="-128"/>
                <a:cs typeface="Arial" charset="0"/>
              </a:rPr>
              <a:t>.</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E46DE754-A9DC-472F-9ABE-2F6F87FCCBC7}" type="slidenum">
              <a:rPr lang="en-US" smtClean="0">
                <a:solidFill>
                  <a:srgbClr val="000000"/>
                </a:solidFill>
                <a:latin typeface="Times New Roman" pitchFamily="18" charset="0"/>
                <a:ea typeface="ＭＳ Ｐゴシック" charset="-128"/>
              </a:rPr>
              <a:pPr/>
              <a:t>39</a:t>
            </a:fld>
            <a:endParaRPr lang="en-US" dirty="0" smtClean="0">
              <a:solidFill>
                <a:srgbClr val="000000"/>
              </a:solidFill>
              <a:latin typeface="Times New Roman" pitchFamily="18" charset="0"/>
              <a:ea typeface="ＭＳ Ｐゴシック" charset="-128"/>
            </a:endParaRPr>
          </a:p>
        </p:txBody>
      </p:sp>
      <p:sp>
        <p:nvSpPr>
          <p:cNvPr id="36867" name="Rectangle 1"/>
          <p:cNvSpPr>
            <a:spLocks noGrp="1" noRot="1" noChangeAspect="1" noChangeArrowheads="1" noTextEdit="1"/>
          </p:cNvSpPr>
          <p:nvPr>
            <p:ph type="sldImg"/>
          </p:nvPr>
        </p:nvSpPr>
        <p:spPr>
          <a:ln/>
        </p:spPr>
      </p:sp>
      <p:sp>
        <p:nvSpPr>
          <p:cNvPr id="36868" name="Rectangle 2"/>
          <p:cNvSpPr>
            <a:spLocks noGrp="1" noChangeArrowheads="1"/>
          </p:cNvSpPr>
          <p:nvPr>
            <p:ph type="body" idx="1"/>
          </p:nvPr>
        </p:nvSpPr>
        <p:spPr>
          <a:xfrm>
            <a:off x="690880" y="4560570"/>
            <a:ext cx="5996094" cy="4320540"/>
          </a:xfrm>
          <a:noFill/>
        </p:spPr>
        <p:txBody>
          <a:bodyPr lIns="0" tIns="0" rIns="0" bIns="0">
            <a:normAutofit lnSpcReduction="10000"/>
          </a:bodyPr>
          <a:lstStyle/>
          <a:p>
            <a:pPr eaLnBrk="1" hangingPunct="1">
              <a:lnSpc>
                <a:spcPct val="95000"/>
              </a:lnSpc>
              <a:spcBef>
                <a:spcPct val="0"/>
              </a:spcBef>
            </a:pPr>
            <a:r>
              <a:rPr lang="en-US" b="1" dirty="0" smtClean="0">
                <a:solidFill>
                  <a:srgbClr val="000000"/>
                </a:solidFill>
                <a:latin typeface="Calibri" pitchFamily="34" charset="0"/>
              </a:rPr>
              <a:t>Priorities for Effective Communication</a:t>
            </a:r>
            <a:endParaRPr lang="en-US" b="1" dirty="0" smtClean="0">
              <a:solidFill>
                <a:srgbClr val="000000"/>
              </a:solidFill>
              <a:latin typeface="Times New Roman" pitchFamily="18" charset="0"/>
              <a:ea typeface="ＭＳ Ｐゴシック" charset="-128"/>
            </a:endParaRPr>
          </a:p>
          <a:p>
            <a:pPr eaLnBrk="1" hangingPunct="1">
              <a:lnSpc>
                <a:spcPct val="95000"/>
              </a:lnSpc>
              <a:spcBef>
                <a:spcPct val="0"/>
              </a:spcBef>
            </a:pPr>
            <a:r>
              <a:rPr lang="en-US" dirty="0" smtClean="0">
                <a:solidFill>
                  <a:srgbClr val="000000"/>
                </a:solidFill>
                <a:latin typeface="Arial" charset="0"/>
                <a:ea typeface="ＭＳ Ｐゴシック" charset="-128"/>
              </a:rPr>
              <a:t>Ensuring effective communication with people who have limited hearing, speech or vision can be seen as a specific type of access. It may also involve the modification of policies, practices or procedures and accommodations in the form of auxiliary aids and services.</a:t>
            </a:r>
          </a:p>
          <a:p>
            <a:pPr eaLnBrk="1" hangingPunct="1">
              <a:lnSpc>
                <a:spcPct val="95000"/>
              </a:lnSpc>
              <a:spcBef>
                <a:spcPct val="0"/>
              </a:spcBef>
            </a:pPr>
            <a:endParaRPr lang="en-US" dirty="0" smtClean="0">
              <a:latin typeface="Times New Roman" pitchFamily="18" charset="0"/>
              <a:ea typeface="ＭＳ Ｐゴシック" charset="-128"/>
            </a:endParaRPr>
          </a:p>
          <a:p>
            <a:pPr eaLnBrk="1" hangingPunct="1">
              <a:lnSpc>
                <a:spcPct val="95000"/>
              </a:lnSpc>
              <a:spcBef>
                <a:spcPct val="0"/>
              </a:spcBef>
            </a:pPr>
            <a:r>
              <a:rPr lang="en-US" dirty="0" smtClean="0">
                <a:solidFill>
                  <a:srgbClr val="000000"/>
                </a:solidFill>
                <a:latin typeface="Arial" charset="0"/>
                <a:ea typeface="ＭＳ Ｐゴシック" charset="-128"/>
              </a:rPr>
              <a:t>There is a critical link between what needs to be communicated and whether communication is effective. For example, someone who has limited hearing may be able to get by in a routine physical exam using handwritten notes. On the other hand, handwritten notes will rarely or never be adequate to convey the complex information needed to obtain informed consent from someone who is linguistically deaf, and therefore sign-language would likely be necessary for effective communication.</a:t>
            </a:r>
          </a:p>
          <a:p>
            <a:pPr eaLnBrk="1" hangingPunct="1">
              <a:lnSpc>
                <a:spcPct val="95000"/>
              </a:lnSpc>
              <a:spcBef>
                <a:spcPct val="0"/>
              </a:spcBef>
            </a:pPr>
            <a:endParaRPr lang="en-US" dirty="0" smtClean="0">
              <a:latin typeface="Times New Roman" pitchFamily="18" charset="0"/>
              <a:ea typeface="ＭＳ Ｐゴシック" charset="-128"/>
            </a:endParaRPr>
          </a:p>
          <a:p>
            <a:pPr eaLnBrk="1" hangingPunct="1">
              <a:lnSpc>
                <a:spcPct val="95000"/>
              </a:lnSpc>
              <a:spcBef>
                <a:spcPct val="0"/>
              </a:spcBef>
            </a:pPr>
            <a:r>
              <a:rPr lang="en-US" dirty="0" smtClean="0">
                <a:solidFill>
                  <a:srgbClr val="000000"/>
                </a:solidFill>
                <a:latin typeface="Arial" charset="0"/>
                <a:ea typeface="ＭＳ Ｐゴシック" charset="-128"/>
              </a:rPr>
              <a:t>Wireless text communication is among the basic and commonly used communication method in the deaf community. Through cell phones, wireless pagers or handheld communication devices, deaf and limited hearing people are exchanging e-mail and instant messages. Ask the patient if he or she prefers to be contacted via e-mail or text message.</a:t>
            </a:r>
          </a:p>
          <a:p>
            <a:pPr eaLnBrk="1" hangingPunct="1">
              <a:lnSpc>
                <a:spcPct val="95000"/>
              </a:lnSpc>
              <a:spcBef>
                <a:spcPct val="0"/>
              </a:spcBef>
            </a:pPr>
            <a:endParaRPr lang="en-US" dirty="0" smtClean="0">
              <a:latin typeface="Times New Roman" pitchFamily="18" charset="0"/>
              <a:ea typeface="ＭＳ Ｐゴシック" charset="-128"/>
            </a:endParaRPr>
          </a:p>
          <a:p>
            <a:pPr eaLnBrk="1" hangingPunct="1">
              <a:lnSpc>
                <a:spcPct val="95000"/>
              </a:lnSpc>
              <a:spcBef>
                <a:spcPct val="0"/>
              </a:spcBef>
            </a:pPr>
            <a:r>
              <a:rPr lang="en-US" dirty="0" smtClean="0">
                <a:solidFill>
                  <a:srgbClr val="000000"/>
                </a:solidFill>
                <a:latin typeface="Arial" charset="0"/>
                <a:ea typeface="ＭＳ Ｐゴシック" charset="-128"/>
              </a:rPr>
              <a:t>Alternative formats make printed information usable for individuals unable to use standard print materials because they cannot read, manipulate or process print due to a visual, physical or learning disability. </a:t>
            </a:r>
            <a:endParaRPr lang="en-US" dirty="0" smtClean="0">
              <a:latin typeface="Times New Roman" pitchFamily="18" charset="0"/>
              <a:ea typeface="ＭＳ Ｐゴシック" charset="-128"/>
            </a:endParaRPr>
          </a:p>
          <a:p>
            <a:pPr eaLnBrk="1" hangingPunct="1">
              <a:lnSpc>
                <a:spcPct val="95000"/>
              </a:lnSpc>
              <a:spcBef>
                <a:spcPct val="0"/>
              </a:spcBef>
            </a:pPr>
            <a:endParaRPr lang="en-US" dirty="0" smtClean="0">
              <a:solidFill>
                <a:srgbClr val="000000"/>
              </a:solidFill>
              <a:latin typeface="Arial" charset="0"/>
              <a:ea typeface="ＭＳ Ｐゴシック" charset="-128"/>
            </a:endParaRPr>
          </a:p>
          <a:p>
            <a:pPr eaLnBrk="1" hangingPunct="1">
              <a:lnSpc>
                <a:spcPct val="95000"/>
              </a:lnSpc>
              <a:spcBef>
                <a:spcPct val="0"/>
              </a:spcBef>
            </a:pPr>
            <a:r>
              <a:rPr lang="en-US" dirty="0" smtClean="0">
                <a:solidFill>
                  <a:srgbClr val="000000"/>
                </a:solidFill>
                <a:latin typeface="Arial" charset="0"/>
                <a:ea typeface="ＭＳ Ｐゴシック" charset="-128"/>
              </a:rPr>
              <a:t>As mentioned previously, federal tax credits may be available to small businesses to pay for auxiliary aids (and removal of architectural and transportation barriers). </a:t>
            </a:r>
          </a:p>
          <a:p>
            <a:pPr eaLnBrk="1" hangingPunct="1">
              <a:lnSpc>
                <a:spcPct val="95000"/>
              </a:lnSpc>
              <a:spcBef>
                <a:spcPct val="0"/>
              </a:spcBef>
            </a:pPr>
            <a:endParaRPr lang="en-US" dirty="0" smtClean="0">
              <a:latin typeface="Times New Roman" pitchFamily="18" charset="0"/>
              <a:ea typeface="ＭＳ Ｐゴシック" charset="-128"/>
            </a:endParaRPr>
          </a:p>
          <a:p>
            <a:pPr defTabSz="962496">
              <a:lnSpc>
                <a:spcPct val="95000"/>
              </a:lnSpc>
              <a:spcBef>
                <a:spcPct val="0"/>
              </a:spcBef>
            </a:pPr>
            <a:r>
              <a:rPr lang="en-US" dirty="0" smtClean="0">
                <a:latin typeface="Times New Roman" pitchFamily="18" charset="0"/>
                <a:ea typeface="ＭＳ Ｐゴシック" charset="-128"/>
              </a:rPr>
              <a:t>Also, as mentioned previously, if you aren’t already doing so, you will</a:t>
            </a:r>
            <a:r>
              <a:rPr lang="en-US" baseline="0" dirty="0" smtClean="0">
                <a:latin typeface="Times New Roman" pitchFamily="18" charset="0"/>
                <a:ea typeface="ＭＳ Ｐゴシック" charset="-128"/>
              </a:rPr>
              <a:t> </a:t>
            </a:r>
            <a:r>
              <a:rPr lang="en-US" dirty="0" smtClean="0"/>
              <a:t>want to document the patient’s chart as to what his or her access needs are.</a:t>
            </a:r>
            <a:endParaRPr lang="en-US" dirty="0" smtClean="0">
              <a:solidFill>
                <a:srgbClr val="000000"/>
              </a:solidFill>
              <a:latin typeface="Arial" charset="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000000"/>
                </a:solidFill>
                <a:latin typeface="Calibri" pitchFamily="34" charset="0"/>
              </a:rPr>
              <a:t>We’re conducting</a:t>
            </a:r>
            <a:r>
              <a:rPr lang="en-US" baseline="0" dirty="0" smtClean="0">
                <a:solidFill>
                  <a:srgbClr val="000000"/>
                </a:solidFill>
                <a:latin typeface="Calibri" pitchFamily="34" charset="0"/>
              </a:rPr>
              <a:t> three sessions today, April 28, 2011. Presenters for the current session are:</a:t>
            </a:r>
          </a:p>
          <a:p>
            <a:endParaRPr lang="en-US" baseline="0" dirty="0" smtClean="0">
              <a:solidFill>
                <a:srgbClr val="000000"/>
              </a:solidFill>
              <a:latin typeface="Calibri" pitchFamily="34" charset="0"/>
            </a:endParaRPr>
          </a:p>
          <a:p>
            <a:r>
              <a:rPr lang="en-US" baseline="0" dirty="0" smtClean="0">
                <a:solidFill>
                  <a:srgbClr val="000000"/>
                </a:solidFill>
                <a:latin typeface="Calibri" pitchFamily="34" charset="0"/>
              </a:rPr>
              <a:t>INTRODUCE JUST THE CURRENT SESSIONS SPEAKERS</a:t>
            </a:r>
          </a:p>
          <a:p>
            <a:endParaRPr lang="en-US" baseline="0" dirty="0" smtClean="0">
              <a:solidFill>
                <a:srgbClr val="000000"/>
              </a:solidFill>
              <a:latin typeface="Calibri" pitchFamily="34" charset="0"/>
            </a:endParaRPr>
          </a:p>
          <a:p>
            <a:pPr defTabSz="962496">
              <a:defRPr/>
            </a:pPr>
            <a:r>
              <a:rPr lang="en-US" dirty="0" smtClean="0">
                <a:solidFill>
                  <a:srgbClr val="000000"/>
                </a:solidFill>
                <a:latin typeface="Calibri" pitchFamily="34" charset="0"/>
              </a:rPr>
              <a:t>7:30 AM: Jamilah Diggs, Lesley Adair and Heather Journey-Thompson of Anthem Blue Cross</a:t>
            </a:r>
          </a:p>
          <a:p>
            <a:endParaRPr lang="en-US" dirty="0" smtClean="0">
              <a:solidFill>
                <a:srgbClr val="000000"/>
              </a:solidFill>
              <a:latin typeface="Calibri" pitchFamily="34" charset="0"/>
            </a:endParaRPr>
          </a:p>
          <a:p>
            <a:r>
              <a:rPr lang="en-US" dirty="0" smtClean="0">
                <a:solidFill>
                  <a:srgbClr val="000000"/>
                </a:solidFill>
                <a:latin typeface="Calibri" pitchFamily="34" charset="0"/>
              </a:rPr>
              <a:t>12:30 PM: Frank Ardon, Lesley Adair and Kathy Grant of Anthem Blue Cross</a:t>
            </a:r>
          </a:p>
          <a:p>
            <a:endParaRPr lang="en-US" dirty="0" smtClean="0">
              <a:solidFill>
                <a:srgbClr val="000000"/>
              </a:solidFill>
              <a:latin typeface="Calibri" pitchFamily="34" charset="0"/>
            </a:endParaRPr>
          </a:p>
          <a:p>
            <a:r>
              <a:rPr lang="en-US" dirty="0" smtClean="0">
                <a:solidFill>
                  <a:srgbClr val="000000"/>
                </a:solidFill>
                <a:latin typeface="Calibri" pitchFamily="34" charset="0"/>
              </a:rPr>
              <a:t>4:00 PM: Gloria Thornton and Kathy Grant of Anthem Blue Cross, and Maria Ortega of Health Net</a:t>
            </a:r>
          </a:p>
          <a:p>
            <a:endParaRPr lang="en-US" b="1" baseline="0" dirty="0" smtClean="0">
              <a:solidFill>
                <a:schemeClr val="tx1"/>
              </a:solidFill>
            </a:endParaRPr>
          </a:p>
          <a:p>
            <a:endParaRPr lang="en-US" baseline="0" dirty="0" smtClean="0">
              <a:solidFill>
                <a:schemeClr val="tx1"/>
              </a:solidFill>
            </a:endParaRPr>
          </a:p>
          <a:p>
            <a:endParaRPr lang="en-US" baseline="0" dirty="0" smtClean="0">
              <a:solidFill>
                <a:schemeClr val="tx1"/>
              </a:solidFill>
            </a:endParaRPr>
          </a:p>
          <a:p>
            <a:endParaRPr lang="en-US" dirty="0" smtClean="0">
              <a:solidFill>
                <a:schemeClr val="bg1"/>
              </a:solidFill>
            </a:endParaRPr>
          </a:p>
        </p:txBody>
      </p:sp>
      <p:sp>
        <p:nvSpPr>
          <p:cNvPr id="4" name="Slide Number Placeholder 3"/>
          <p:cNvSpPr>
            <a:spLocks noGrp="1"/>
          </p:cNvSpPr>
          <p:nvPr>
            <p:ph type="sldNum" sz="quarter" idx="10"/>
          </p:nvPr>
        </p:nvSpPr>
        <p:spPr/>
        <p:txBody>
          <a:bodyPr/>
          <a:lstStyle/>
          <a:p>
            <a:fld id="{B024980A-0B72-45EB-B083-C0641DC10334}"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35CECE9A-E82C-4040-A942-666140B80AA4}" type="slidenum">
              <a:rPr lang="en-US" smtClean="0">
                <a:solidFill>
                  <a:srgbClr val="000000"/>
                </a:solidFill>
                <a:latin typeface="Times New Roman" pitchFamily="18" charset="0"/>
                <a:ea typeface="ＭＳ Ｐゴシック" charset="-128"/>
              </a:rPr>
              <a:pPr/>
              <a:t>40</a:t>
            </a:fld>
            <a:endParaRPr lang="en-US" dirty="0" smtClean="0">
              <a:solidFill>
                <a:srgbClr val="000000"/>
              </a:solidFill>
              <a:latin typeface="Times New Roman" pitchFamily="18" charset="0"/>
              <a:ea typeface="ＭＳ Ｐゴシック" charset="-128"/>
            </a:endParaRPr>
          </a:p>
        </p:txBody>
      </p:sp>
      <p:sp>
        <p:nvSpPr>
          <p:cNvPr id="37891" name="Rectangle 1"/>
          <p:cNvSpPr>
            <a:spLocks noGrp="1" noRot="1" noChangeAspect="1" noChangeArrowheads="1" noTextEdit="1"/>
          </p:cNvSpPr>
          <p:nvPr>
            <p:ph type="sldImg"/>
          </p:nvPr>
        </p:nvSpPr>
        <p:spPr>
          <a:ln/>
        </p:spPr>
      </p:sp>
      <p:sp>
        <p:nvSpPr>
          <p:cNvPr id="37892" name="Rectangle 2"/>
          <p:cNvSpPr>
            <a:spLocks noGrp="1" noChangeArrowheads="1"/>
          </p:cNvSpPr>
          <p:nvPr>
            <p:ph type="body" idx="1"/>
          </p:nvPr>
        </p:nvSpPr>
        <p:spPr>
          <a:noFill/>
        </p:spPr>
        <p:txBody>
          <a:bodyPr lIns="0" tIns="0" rIns="0" bIns="0">
            <a:normAutofit/>
          </a:bodyPr>
          <a:lstStyle/>
          <a:p>
            <a:pPr eaLnBrk="1" hangingPunct="1">
              <a:lnSpc>
                <a:spcPct val="95000"/>
              </a:lnSpc>
              <a:spcBef>
                <a:spcPct val="0"/>
              </a:spcBef>
            </a:pPr>
            <a:r>
              <a:rPr lang="en-US" sz="1300" b="1" dirty="0" smtClean="0">
                <a:solidFill>
                  <a:srgbClr val="000000"/>
                </a:solidFill>
                <a:latin typeface="Calibri" pitchFamily="34" charset="0"/>
              </a:rPr>
              <a:t>Priorities for Exam and Diagnostic Equipment</a:t>
            </a:r>
          </a:p>
          <a:p>
            <a:pPr marL="365791" lvl="1" indent="-365791">
              <a:lnSpc>
                <a:spcPct val="95000"/>
              </a:lnSpc>
              <a:spcBef>
                <a:spcPct val="0"/>
              </a:spcBef>
              <a:buClr>
                <a:srgbClr val="FFFFFF"/>
              </a:buClr>
              <a:buFont typeface="Arial" pitchFamily="34" charset="0"/>
              <a:buChar char="•"/>
              <a:defRPr/>
            </a:pPr>
            <a:r>
              <a:rPr lang="en-US" sz="1300" dirty="0" smtClean="0">
                <a:solidFill>
                  <a:srgbClr val="000000"/>
                </a:solidFill>
                <a:latin typeface="Calibri" pitchFamily="34" charset="0"/>
              </a:rPr>
              <a:t>The following Measures can ensure persons with limited ambulatory or balance issues have access to care:</a:t>
            </a:r>
          </a:p>
          <a:p>
            <a:pPr marL="867132" lvl="2" indent="-432908">
              <a:lnSpc>
                <a:spcPct val="95000"/>
              </a:lnSpc>
              <a:spcBef>
                <a:spcPct val="0"/>
              </a:spcBef>
              <a:buClr>
                <a:srgbClr val="FFFFFF"/>
              </a:buClr>
              <a:buFont typeface="Calibri" pitchFamily="34" charset="0"/>
              <a:buChar char="-"/>
              <a:defRPr/>
            </a:pPr>
            <a:r>
              <a:rPr lang="en-US" sz="1300" dirty="0" smtClean="0">
                <a:solidFill>
                  <a:srgbClr val="000000"/>
                </a:solidFill>
                <a:latin typeface="Calibri" pitchFamily="34" charset="0"/>
              </a:rPr>
              <a:t>Height adjustable exam tables</a:t>
            </a:r>
          </a:p>
          <a:p>
            <a:pPr marL="867132" lvl="2" indent="-432908">
              <a:lnSpc>
                <a:spcPct val="120000"/>
              </a:lnSpc>
              <a:spcBef>
                <a:spcPct val="0"/>
              </a:spcBef>
              <a:buClr>
                <a:srgbClr val="FFFFFF"/>
              </a:buClr>
              <a:buFont typeface="Calibri" pitchFamily="34" charset="0"/>
              <a:buChar char="-"/>
              <a:defRPr/>
            </a:pPr>
            <a:r>
              <a:rPr lang="en-US" sz="1300" dirty="0" smtClean="0">
                <a:solidFill>
                  <a:srgbClr val="000000"/>
                </a:solidFill>
                <a:latin typeface="Calibri" pitchFamily="34" charset="0"/>
              </a:rPr>
              <a:t>Wheelchair accessible weight scales</a:t>
            </a:r>
          </a:p>
          <a:p>
            <a:pPr marL="867132" lvl="2" indent="-432908">
              <a:lnSpc>
                <a:spcPct val="120000"/>
              </a:lnSpc>
              <a:spcBef>
                <a:spcPct val="0"/>
              </a:spcBef>
              <a:buClr>
                <a:srgbClr val="FFFFFF"/>
              </a:buClr>
              <a:buFont typeface="Calibri" pitchFamily="34" charset="0"/>
              <a:buChar char="-"/>
              <a:defRPr/>
            </a:pPr>
            <a:r>
              <a:rPr lang="en-US" sz="1300" dirty="0" smtClean="0">
                <a:solidFill>
                  <a:srgbClr val="000000"/>
                </a:solidFill>
                <a:latin typeface="Calibri" pitchFamily="34" charset="0"/>
              </a:rPr>
              <a:t>Adjustable mammography equipment</a:t>
            </a:r>
          </a:p>
          <a:p>
            <a:pPr marL="867132" lvl="2" indent="-432908">
              <a:lnSpc>
                <a:spcPct val="120000"/>
              </a:lnSpc>
              <a:spcBef>
                <a:spcPct val="0"/>
              </a:spcBef>
              <a:buClr>
                <a:srgbClr val="FFFFFF"/>
              </a:buClr>
              <a:buFont typeface="Calibri" pitchFamily="34" charset="0"/>
              <a:buChar char="-"/>
              <a:defRPr/>
            </a:pPr>
            <a:r>
              <a:rPr lang="en-US" sz="1300" dirty="0" smtClean="0">
                <a:solidFill>
                  <a:srgbClr val="000000"/>
                </a:solidFill>
                <a:latin typeface="Calibri" pitchFamily="34" charset="0"/>
              </a:rPr>
              <a:t>Moveable optometry chairs</a:t>
            </a:r>
          </a:p>
          <a:p>
            <a:pPr eaLnBrk="1" hangingPunct="1">
              <a:lnSpc>
                <a:spcPct val="95000"/>
              </a:lnSpc>
              <a:spcBef>
                <a:spcPct val="0"/>
              </a:spcBef>
            </a:pPr>
            <a:endParaRPr lang="en-US" sz="1300" b="1" dirty="0" smtClean="0">
              <a:solidFill>
                <a:srgbClr val="000000"/>
              </a:solidFill>
              <a:latin typeface="Calibri" pitchFamily="34" charset="0"/>
            </a:endParaRPr>
          </a:p>
          <a:p>
            <a:pPr eaLnBrk="1" hangingPunct="1">
              <a:lnSpc>
                <a:spcPct val="95000"/>
              </a:lnSpc>
              <a:spcBef>
                <a:spcPct val="0"/>
              </a:spcBef>
            </a:pPr>
            <a:r>
              <a:rPr lang="en-US" sz="1300" dirty="0" smtClean="0">
                <a:solidFill>
                  <a:srgbClr val="000000"/>
                </a:solidFill>
                <a:latin typeface="Calibri" pitchFamily="34" charset="0"/>
                <a:ea typeface="ＭＳ Ｐゴシック" charset="-128"/>
              </a:rPr>
              <a:t>Think about the following – does your practice have a height adjustable examination table and a wheelchair accessible weight scale available? If this equipment is not available, your practice may want to consider purchasing such equipment. As we mentioned previously, federal tax credits may be available. At the same time, another point to consider is the methods you and your staff will use for assisting your patients with disabilities onto and off of examination tables. This may require that you obtain a portable lift.</a:t>
            </a:r>
          </a:p>
          <a:p>
            <a:pPr eaLnBrk="1" hangingPunct="1">
              <a:lnSpc>
                <a:spcPct val="95000"/>
              </a:lnSpc>
              <a:spcBef>
                <a:spcPct val="0"/>
              </a:spcBef>
            </a:pPr>
            <a:endParaRPr lang="en-US" dirty="0" smtClean="0">
              <a:solidFill>
                <a:srgbClr val="000000"/>
              </a:solidFill>
              <a:latin typeface="Arial" charset="0"/>
              <a:ea typeface="ＭＳ Ｐゴシック"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marL="361685" lvl="1" indent="-361685">
              <a:lnSpc>
                <a:spcPct val="90000"/>
              </a:lnSpc>
            </a:pPr>
            <a:r>
              <a:rPr lang="en-US" b="1" dirty="0" smtClean="0">
                <a:latin typeface="+mn-lt"/>
              </a:rPr>
              <a:t>Modification of Policies</a:t>
            </a:r>
          </a:p>
          <a:p>
            <a:pPr marL="361685" lvl="1" indent="-361685">
              <a:lnSpc>
                <a:spcPct val="90000"/>
              </a:lnSpc>
            </a:pPr>
            <a:r>
              <a:rPr lang="en-US" dirty="0" smtClean="0">
                <a:solidFill>
                  <a:srgbClr val="000000"/>
                </a:solidFill>
                <a:latin typeface="+mn-lt"/>
              </a:rPr>
              <a:t>To accommodate persons with intellectual, developmental or various functional limitations, providers may need to offer one or more of the following:</a:t>
            </a:r>
          </a:p>
          <a:p>
            <a:pPr lvl="1" indent="-241623">
              <a:buFont typeface="Arial" pitchFamily="34" charset="0"/>
              <a:buChar char="•"/>
            </a:pPr>
            <a:r>
              <a:rPr lang="en-US" dirty="0" smtClean="0">
                <a:latin typeface="+mn-lt"/>
              </a:rPr>
              <a:t>Flexible appointment time</a:t>
            </a:r>
          </a:p>
          <a:p>
            <a:pPr lvl="1" indent="-241623">
              <a:buFont typeface="Arial" pitchFamily="34" charset="0"/>
              <a:buChar char="•"/>
            </a:pPr>
            <a:r>
              <a:rPr lang="en-US" dirty="0" smtClean="0">
                <a:latin typeface="+mn-lt"/>
              </a:rPr>
              <a:t>Longer appointment time to allow for communication and care coordination</a:t>
            </a:r>
          </a:p>
          <a:p>
            <a:pPr lvl="1" indent="-241623">
              <a:buFont typeface="Arial" pitchFamily="34" charset="0"/>
              <a:buChar char="•"/>
            </a:pPr>
            <a:r>
              <a:rPr lang="en-US" dirty="0" smtClean="0">
                <a:latin typeface="+mn-lt"/>
              </a:rPr>
              <a:t>Assistance filling out forms</a:t>
            </a:r>
          </a:p>
          <a:p>
            <a:pPr lvl="1" indent="-241623">
              <a:buFont typeface="Arial" pitchFamily="34" charset="0"/>
              <a:buChar char="•"/>
            </a:pPr>
            <a:r>
              <a:rPr lang="en-US" dirty="0" smtClean="0">
                <a:latin typeface="+mn-lt"/>
              </a:rPr>
              <a:t>Lifting assistance</a:t>
            </a:r>
          </a:p>
          <a:p>
            <a:pPr lvl="1" indent="-241623">
              <a:buFont typeface="Arial" pitchFamily="34" charset="0"/>
              <a:buChar char="•"/>
            </a:pPr>
            <a:r>
              <a:rPr lang="en-US" dirty="0" smtClean="0">
                <a:latin typeface="+mn-lt"/>
              </a:rPr>
              <a:t>Printed materials in alternate, accessible formats </a:t>
            </a:r>
            <a:r>
              <a:rPr lang="en-US" dirty="0" smtClean="0">
                <a:solidFill>
                  <a:srgbClr val="FF0000"/>
                </a:solidFill>
                <a:latin typeface="+mn-lt"/>
              </a:rPr>
              <a:t>and</a:t>
            </a:r>
          </a:p>
          <a:p>
            <a:pPr lvl="1" indent="-241623">
              <a:buFont typeface="Arial" pitchFamily="34" charset="0"/>
              <a:buChar char="•"/>
            </a:pPr>
            <a:r>
              <a:rPr lang="en-US" dirty="0" smtClean="0">
                <a:latin typeface="+mn-lt"/>
              </a:rPr>
              <a:t>Allowing entry of service animals to the provider office or facility</a:t>
            </a:r>
          </a:p>
          <a:p>
            <a:endParaRPr lang="en-US" dirty="0" smtClean="0">
              <a:latin typeface="+mn-lt"/>
            </a:endParaRPr>
          </a:p>
          <a:p>
            <a:r>
              <a:rPr lang="en-US" dirty="0" smtClean="0">
                <a:latin typeface="+mn-lt"/>
              </a:rPr>
              <a:t>It is important to establish written policies and procedures for your office to ensure that all staff is aware of the protocol regarding provision of flexible and longer appointment times, lifting assistance, and other policies. </a:t>
            </a:r>
          </a:p>
          <a:p>
            <a:endParaRPr lang="en-US" dirty="0" smtClean="0">
              <a:latin typeface="+mn-lt"/>
            </a:endParaRPr>
          </a:p>
          <a:p>
            <a:r>
              <a:rPr lang="en-US" dirty="0" smtClean="0">
                <a:latin typeface="+mn-lt"/>
              </a:rPr>
              <a:t>Sample disability accommodation policies and procedures that detail protocols that practitioners can adopt to provide appropriate accommodations are available at the end of this Webinar.</a:t>
            </a:r>
          </a:p>
        </p:txBody>
      </p:sp>
      <p:sp>
        <p:nvSpPr>
          <p:cNvPr id="25604" name="Slide Number Placeholder 3"/>
          <p:cNvSpPr>
            <a:spLocks noGrp="1"/>
          </p:cNvSpPr>
          <p:nvPr>
            <p:ph type="sldNum" sz="quarter" idx="5"/>
          </p:nvPr>
        </p:nvSpPr>
        <p:spPr>
          <a:noFill/>
        </p:spPr>
        <p:txBody>
          <a:bodyPr/>
          <a:lstStyle/>
          <a:p>
            <a:fld id="{4A99184F-BA89-423A-8990-F4C54C1868F2}" type="slidenum">
              <a:rPr lang="en-US" smtClean="0">
                <a:solidFill>
                  <a:srgbClr val="000000"/>
                </a:solidFill>
              </a:rPr>
              <a:pPr/>
              <a:t>41</a:t>
            </a:fld>
            <a:endParaRPr lang="en-US" dirty="0" smtClean="0">
              <a:solidFill>
                <a:srgbClr val="000000"/>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50E41684-3325-4E95-86C1-F224DF54EEBF}" type="slidenum">
              <a:rPr lang="en-US" smtClean="0">
                <a:solidFill>
                  <a:srgbClr val="000000"/>
                </a:solidFill>
                <a:latin typeface="Times New Roman" pitchFamily="18" charset="0"/>
                <a:ea typeface="ＭＳ Ｐゴシック" charset="-128"/>
              </a:rPr>
              <a:pPr/>
              <a:t>42</a:t>
            </a:fld>
            <a:endParaRPr lang="en-US" dirty="0" smtClean="0">
              <a:solidFill>
                <a:srgbClr val="000000"/>
              </a:solidFill>
              <a:latin typeface="Times New Roman" pitchFamily="18" charset="0"/>
              <a:ea typeface="ＭＳ Ｐゴシック" charset="-128"/>
            </a:endParaRPr>
          </a:p>
        </p:txBody>
      </p:sp>
      <p:sp>
        <p:nvSpPr>
          <p:cNvPr id="39939" name="Rectangle 1"/>
          <p:cNvSpPr>
            <a:spLocks noGrp="1" noRot="1" noChangeAspect="1" noChangeArrowheads="1" noTextEdit="1"/>
          </p:cNvSpPr>
          <p:nvPr>
            <p:ph type="sldImg"/>
          </p:nvPr>
        </p:nvSpPr>
        <p:spPr>
          <a:ln/>
        </p:spPr>
      </p:sp>
      <p:sp>
        <p:nvSpPr>
          <p:cNvPr id="39940" name="Rectangle 2"/>
          <p:cNvSpPr>
            <a:spLocks noGrp="1" noChangeArrowheads="1"/>
          </p:cNvSpPr>
          <p:nvPr>
            <p:ph type="body" idx="1"/>
          </p:nvPr>
        </p:nvSpPr>
        <p:spPr>
          <a:xfrm>
            <a:off x="750147" y="4560570"/>
            <a:ext cx="5994400" cy="4560570"/>
          </a:xfrm>
          <a:noFill/>
        </p:spPr>
        <p:txBody>
          <a:bodyPr lIns="0" tIns="0" rIns="0" bIns="0">
            <a:normAutofit fontScale="92500" lnSpcReduction="10000"/>
          </a:bodyPr>
          <a:lstStyle/>
          <a:p>
            <a:pPr eaLnBrk="1" hangingPunct="1">
              <a:lnSpc>
                <a:spcPct val="95000"/>
              </a:lnSpc>
              <a:spcBef>
                <a:spcPct val="0"/>
              </a:spcBef>
            </a:pPr>
            <a:r>
              <a:rPr lang="en-US" b="1" dirty="0" smtClean="0">
                <a:solidFill>
                  <a:srgbClr val="000000"/>
                </a:solidFill>
                <a:latin typeface="Arial" charset="0"/>
              </a:rPr>
              <a:t>Misinformation Can Affect Treatment Decisions</a:t>
            </a:r>
            <a:endParaRPr lang="en-US" b="1" dirty="0" smtClean="0">
              <a:solidFill>
                <a:srgbClr val="000000"/>
              </a:solidFill>
              <a:latin typeface="Arial" charset="0"/>
              <a:ea typeface="ＭＳ Ｐゴシック" charset="-128"/>
              <a:cs typeface="Arial" charset="0"/>
            </a:endParaRPr>
          </a:p>
          <a:p>
            <a:pPr eaLnBrk="1" hangingPunct="1">
              <a:lnSpc>
                <a:spcPct val="95000"/>
              </a:lnSpc>
              <a:spcBef>
                <a:spcPct val="0"/>
              </a:spcBef>
            </a:pPr>
            <a:r>
              <a:rPr lang="en-US" b="1" dirty="0" smtClean="0">
                <a:solidFill>
                  <a:srgbClr val="000000"/>
                </a:solidFill>
                <a:latin typeface="Arial" charset="0"/>
                <a:ea typeface="ＭＳ Ｐゴシック" charset="-128"/>
                <a:cs typeface="Arial" charset="0"/>
              </a:rPr>
              <a:t>Bullet #1:</a:t>
            </a:r>
          </a:p>
          <a:p>
            <a:pPr defTabSz="962496">
              <a:lnSpc>
                <a:spcPct val="95000"/>
              </a:lnSpc>
              <a:spcBef>
                <a:spcPct val="0"/>
              </a:spcBef>
            </a:pPr>
            <a:r>
              <a:rPr lang="en-US" dirty="0" smtClean="0">
                <a:solidFill>
                  <a:srgbClr val="000000"/>
                </a:solidFill>
                <a:latin typeface="Arial" charset="0"/>
                <a:ea typeface="ＭＳ Ｐゴシック" charset="-128"/>
                <a:cs typeface="Arial" charset="0"/>
              </a:rPr>
              <a:t>Common Misconceptions and Stereotypes - Research has shown that sometimes misconceptions and stereotypes about disability affect medical decision-making.  Studies have revealed that health care practitioners have little understanding of how people with hearing loss communicate or how to communicate effectively with them. </a:t>
            </a:r>
          </a:p>
          <a:p>
            <a:pPr eaLnBrk="1" hangingPunct="1">
              <a:lnSpc>
                <a:spcPct val="95000"/>
              </a:lnSpc>
              <a:spcBef>
                <a:spcPct val="0"/>
              </a:spcBef>
            </a:pPr>
            <a:r>
              <a:rPr lang="en-US" b="1" dirty="0" smtClean="0">
                <a:solidFill>
                  <a:srgbClr val="000000"/>
                </a:solidFill>
                <a:latin typeface="Arial" charset="0"/>
                <a:ea typeface="ＭＳ Ｐゴシック" charset="-128"/>
                <a:cs typeface="Arial" charset="0"/>
              </a:rPr>
              <a:t>Subbullet #1:</a:t>
            </a:r>
          </a:p>
          <a:p>
            <a:pPr eaLnBrk="1" hangingPunct="1">
              <a:lnSpc>
                <a:spcPct val="95000"/>
              </a:lnSpc>
              <a:spcBef>
                <a:spcPct val="0"/>
              </a:spcBef>
            </a:pPr>
            <a:r>
              <a:rPr lang="en-US" dirty="0" smtClean="0">
                <a:solidFill>
                  <a:srgbClr val="000000"/>
                </a:solidFill>
                <a:latin typeface="Arial" charset="0"/>
                <a:ea typeface="ＭＳ Ｐゴシック" charset="-128"/>
                <a:cs typeface="Arial" charset="0"/>
              </a:rPr>
              <a:t>All deaf people can read lips - Common misconceptions include the belief that people who are deaf can communicate effectively by lip-reading or writing notes, and that people who are deaf are fluent English speakers.</a:t>
            </a:r>
          </a:p>
          <a:p>
            <a:pPr eaLnBrk="1" hangingPunct="1">
              <a:lnSpc>
                <a:spcPct val="95000"/>
              </a:lnSpc>
              <a:spcBef>
                <a:spcPct val="0"/>
              </a:spcBef>
            </a:pPr>
            <a:r>
              <a:rPr lang="en-US" b="1" dirty="0" smtClean="0">
                <a:solidFill>
                  <a:srgbClr val="000000"/>
                </a:solidFill>
                <a:latin typeface="Arial" charset="0"/>
                <a:ea typeface="ＭＳ Ｐゴシック" charset="-128"/>
                <a:cs typeface="Arial" charset="0"/>
              </a:rPr>
              <a:t>Subbullet #2:</a:t>
            </a:r>
          </a:p>
          <a:p>
            <a:pPr eaLnBrk="1" hangingPunct="1">
              <a:lnSpc>
                <a:spcPct val="95000"/>
              </a:lnSpc>
              <a:spcBef>
                <a:spcPct val="0"/>
              </a:spcBef>
            </a:pPr>
            <a:r>
              <a:rPr lang="en-US" dirty="0" smtClean="0">
                <a:solidFill>
                  <a:srgbClr val="000000"/>
                </a:solidFill>
                <a:latin typeface="Arial" charset="0"/>
                <a:ea typeface="ＭＳ Ｐゴシック" charset="-128"/>
                <a:cs typeface="Arial" charset="0"/>
              </a:rPr>
              <a:t>Women with disabilities are not sexually active - Social misperceptions and stereotypes about disability can make it difficult for women with disabilities to obtain information, medical care and services to ensure that their reproductive needs are met. Qualitative studies have revealed that health care providers sometimes expressed surprise that women with disabilities would be sexually active. Therefore, they frequently did not discuss the use of contraceptives or evaluate the women for sexually transmitted diseases.</a:t>
            </a:r>
          </a:p>
          <a:p>
            <a:pPr eaLnBrk="1" hangingPunct="1">
              <a:lnSpc>
                <a:spcPct val="95000"/>
              </a:lnSpc>
              <a:spcBef>
                <a:spcPct val="0"/>
              </a:spcBef>
            </a:pPr>
            <a:r>
              <a:rPr lang="en-US" b="1" dirty="0" smtClean="0">
                <a:solidFill>
                  <a:srgbClr val="000000"/>
                </a:solidFill>
                <a:latin typeface="Arial" charset="0"/>
                <a:ea typeface="ＭＳ Ｐゴシック" charset="-128"/>
                <a:cs typeface="Arial" charset="0"/>
              </a:rPr>
              <a:t>Subbullet #3:</a:t>
            </a:r>
          </a:p>
          <a:p>
            <a:pPr eaLnBrk="1" hangingPunct="1">
              <a:lnSpc>
                <a:spcPct val="95000"/>
              </a:lnSpc>
              <a:spcBef>
                <a:spcPct val="0"/>
              </a:spcBef>
            </a:pPr>
            <a:r>
              <a:rPr lang="en-US" dirty="0" smtClean="0">
                <a:solidFill>
                  <a:srgbClr val="000000"/>
                </a:solidFill>
                <a:latin typeface="Arial" charset="0"/>
                <a:ea typeface="ＭＳ Ｐゴシック" charset="-128"/>
                <a:cs typeface="Arial" charset="0"/>
              </a:rPr>
              <a:t>People with developmental disabilities cannot contribute to their community - Outmoded ideas about intellectual and developmental disability sometimes guide treatment decisions. Medical providers often lack training experience in treating individuals with intellectual and developmental disabilities.</a:t>
            </a:r>
          </a:p>
          <a:p>
            <a:pPr eaLnBrk="1" hangingPunct="1">
              <a:lnSpc>
                <a:spcPct val="95000"/>
              </a:lnSpc>
              <a:spcBef>
                <a:spcPct val="0"/>
              </a:spcBef>
            </a:pPr>
            <a:endParaRPr lang="en-US" dirty="0" smtClean="0">
              <a:solidFill>
                <a:srgbClr val="000000"/>
              </a:solidFill>
              <a:latin typeface="Arial" charset="0"/>
              <a:ea typeface="ＭＳ Ｐゴシック" charset="-128"/>
              <a:cs typeface="Arial" charset="0"/>
            </a:endParaRPr>
          </a:p>
          <a:p>
            <a:pPr eaLnBrk="1" hangingPunct="1">
              <a:lnSpc>
                <a:spcPct val="95000"/>
              </a:lnSpc>
              <a:spcBef>
                <a:spcPct val="0"/>
              </a:spcBef>
            </a:pPr>
            <a:r>
              <a:rPr lang="en-US" dirty="0" smtClean="0">
                <a:solidFill>
                  <a:srgbClr val="000000"/>
                </a:solidFill>
                <a:latin typeface="Arial" charset="0"/>
                <a:ea typeface="ＭＳ Ｐゴシック" charset="-128"/>
                <a:cs typeface="Arial" charset="0"/>
              </a:rPr>
              <a:t>The source of the information on this slide came from, </a:t>
            </a:r>
            <a:r>
              <a:rPr lang="en-US" altLang="ja-JP" dirty="0" smtClean="0">
                <a:latin typeface="Arial" charset="0"/>
                <a:ea typeface="ＭＳ Ｐゴシック" charset="-128"/>
                <a:cs typeface="Arial" charset="0"/>
              </a:rPr>
              <a:t>“</a:t>
            </a:r>
            <a:r>
              <a:rPr lang="en-US" dirty="0" smtClean="0">
                <a:latin typeface="Arial" charset="0"/>
                <a:ea typeface="ＭＳ Ｐゴシック" charset="-128"/>
                <a:cs typeface="Arial" charset="0"/>
              </a:rPr>
              <a:t>The Current State of Health Care for People with Disabilities,</a:t>
            </a:r>
            <a:r>
              <a:rPr lang="ja-JP" altLang="en-US" smtClean="0">
                <a:latin typeface="Arial" charset="0"/>
                <a:ea typeface="ＭＳ Ｐゴシック" charset="-128"/>
                <a:cs typeface="Arial" charset="0"/>
              </a:rPr>
              <a:t>”</a:t>
            </a:r>
            <a:r>
              <a:rPr lang="en-US" dirty="0" smtClean="0">
                <a:latin typeface="Arial" charset="0"/>
                <a:ea typeface="ＭＳ Ｐゴシック" charset="-128"/>
                <a:cs typeface="Arial" charset="0"/>
              </a:rPr>
              <a:t> from the National Council on Disability, Washington, DC, September 30, 2009. </a:t>
            </a:r>
          </a:p>
          <a:p>
            <a:pPr eaLnBrk="1" hangingPunct="1">
              <a:lnSpc>
                <a:spcPct val="95000"/>
              </a:lnSpc>
              <a:spcBef>
                <a:spcPct val="0"/>
              </a:spcBef>
            </a:pPr>
            <a:endParaRPr lang="en-US" sz="1700" dirty="0" smtClean="0">
              <a:solidFill>
                <a:srgbClr val="000000"/>
              </a:solidFill>
              <a:latin typeface="Arial" charset="0"/>
              <a:ea typeface="ＭＳ Ｐゴシック" charset="-128"/>
            </a:endParaRPr>
          </a:p>
          <a:p>
            <a:pPr eaLnBrk="1" hangingPunct="1">
              <a:lnSpc>
                <a:spcPct val="95000"/>
              </a:lnSpc>
              <a:spcBef>
                <a:spcPct val="0"/>
              </a:spcBef>
            </a:pPr>
            <a:r>
              <a:rPr lang="en-US" sz="1700" dirty="0" smtClean="0">
                <a:solidFill>
                  <a:srgbClr val="000000"/>
                </a:solidFill>
                <a:latin typeface="Arial" charset="0"/>
                <a:ea typeface="ＭＳ Ｐゴシック" charset="-128"/>
              </a:rPr>
              <a:t>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US" b="1" dirty="0" smtClean="0">
                <a:latin typeface="Calibri" pitchFamily="34" charset="0"/>
              </a:rPr>
              <a:t>How the Health Plan Can  Help</a:t>
            </a:r>
            <a:endParaRPr lang="en-US" b="1" dirty="0" smtClean="0"/>
          </a:p>
          <a:p>
            <a:r>
              <a:rPr lang="en-US" dirty="0" smtClean="0"/>
              <a:t>The</a:t>
            </a:r>
            <a:r>
              <a:rPr lang="en-US" baseline="0" dirty="0" smtClean="0"/>
              <a:t> health plans you participate in can support and assist you in a variety of ways. Health plans offer interpreter services, including sign language for our members with limited English proficiency. Health plans can provide members with health plan-printed materials in alternate formats and can assist you with finding sources for equipment such as assistive listening devices, weight scales and exam tables. Health plans can also be a source for finding vendors who can translate non-health plan materials into alternate formats.</a:t>
            </a:r>
          </a:p>
          <a:p>
            <a:r>
              <a:rPr lang="en-US" baseline="0" dirty="0" smtClean="0"/>
              <a:t>Follow the health plan’s existing process for requesting interpreters, materials in alternate formats and other requests for assistance.</a:t>
            </a:r>
            <a:endParaRPr lang="en-US" dirty="0" smtClean="0"/>
          </a:p>
        </p:txBody>
      </p:sp>
      <p:sp>
        <p:nvSpPr>
          <p:cNvPr id="27652" name="Slide Number Placeholder 3"/>
          <p:cNvSpPr>
            <a:spLocks noGrp="1"/>
          </p:cNvSpPr>
          <p:nvPr>
            <p:ph type="sldNum" sz="quarter" idx="5"/>
          </p:nvPr>
        </p:nvSpPr>
        <p:spPr>
          <a:noFill/>
        </p:spPr>
        <p:txBody>
          <a:bodyPr/>
          <a:lstStyle/>
          <a:p>
            <a:fld id="{EC56AEC6-A1DC-4984-BA6C-B6D52802862D}" type="slidenum">
              <a:rPr lang="en-US" smtClean="0">
                <a:solidFill>
                  <a:srgbClr val="000000"/>
                </a:solidFill>
              </a:rPr>
              <a:pPr/>
              <a:t>43</a:t>
            </a:fld>
            <a:endParaRPr lang="en-US" dirty="0" smtClean="0">
              <a:solidFill>
                <a:srgbClr val="000000"/>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C012A106-36B2-4674-9B3E-FCE7ED373DA5}" type="slidenum">
              <a:rPr lang="en-US" smtClean="0">
                <a:solidFill>
                  <a:srgbClr val="000000"/>
                </a:solidFill>
                <a:latin typeface="Times New Roman" pitchFamily="18" charset="0"/>
                <a:ea typeface="ＭＳ Ｐゴシック" charset="-128"/>
              </a:rPr>
              <a:pPr/>
              <a:t>44</a:t>
            </a:fld>
            <a:endParaRPr lang="en-US" dirty="0" smtClean="0">
              <a:solidFill>
                <a:srgbClr val="000000"/>
              </a:solidFill>
              <a:latin typeface="Times New Roman" pitchFamily="18" charset="0"/>
              <a:ea typeface="ＭＳ Ｐゴシック" charset="-128"/>
            </a:endParaRPr>
          </a:p>
        </p:txBody>
      </p:sp>
      <p:sp>
        <p:nvSpPr>
          <p:cNvPr id="44035" name="Rectangle 1"/>
          <p:cNvSpPr>
            <a:spLocks noGrp="1" noRot="1" noChangeAspect="1" noChangeArrowheads="1" noTextEdit="1"/>
          </p:cNvSpPr>
          <p:nvPr>
            <p:ph type="sldImg"/>
          </p:nvPr>
        </p:nvSpPr>
        <p:spPr>
          <a:ln/>
        </p:spPr>
      </p:sp>
      <p:sp>
        <p:nvSpPr>
          <p:cNvPr id="44036" name="Rectangle 2"/>
          <p:cNvSpPr>
            <a:spLocks noGrp="1" noChangeArrowheads="1"/>
          </p:cNvSpPr>
          <p:nvPr>
            <p:ph type="body" idx="1"/>
          </p:nvPr>
        </p:nvSpPr>
        <p:spPr>
          <a:noFill/>
        </p:spPr>
        <p:txBody>
          <a:bodyPr lIns="0" tIns="0" rIns="0" bIns="0"/>
          <a:lstStyle/>
          <a:p>
            <a:pPr eaLnBrk="1" hangingPunct="1">
              <a:lnSpc>
                <a:spcPct val="95000"/>
              </a:lnSpc>
              <a:spcBef>
                <a:spcPct val="0"/>
              </a:spcBef>
            </a:pPr>
            <a:r>
              <a:rPr lang="en-US" b="1" dirty="0" smtClean="0">
                <a:solidFill>
                  <a:srgbClr val="000000"/>
                </a:solidFill>
                <a:latin typeface="Arial" charset="0"/>
                <a:ea typeface="ＭＳ Ｐゴシック" charset="-128"/>
              </a:rPr>
              <a:t>Coordination Between Front Office and Medical Staff</a:t>
            </a:r>
          </a:p>
          <a:p>
            <a:pPr eaLnBrk="1" hangingPunct="1">
              <a:lnSpc>
                <a:spcPct val="95000"/>
              </a:lnSpc>
              <a:spcBef>
                <a:spcPct val="0"/>
              </a:spcBef>
            </a:pPr>
            <a:r>
              <a:rPr lang="en-US" b="1" dirty="0" smtClean="0">
                <a:solidFill>
                  <a:srgbClr val="000000"/>
                </a:solidFill>
                <a:latin typeface="Arial" charset="0"/>
                <a:ea typeface="ＭＳ Ｐゴシック" charset="-128"/>
              </a:rPr>
              <a:t>Bullet</a:t>
            </a:r>
            <a:r>
              <a:rPr lang="en-US" b="1" baseline="0" dirty="0" smtClean="0">
                <a:solidFill>
                  <a:srgbClr val="000000"/>
                </a:solidFill>
                <a:latin typeface="Arial" charset="0"/>
                <a:ea typeface="ＭＳ Ｐゴシック" charset="-128"/>
              </a:rPr>
              <a:t> #1:</a:t>
            </a:r>
          </a:p>
          <a:p>
            <a:pPr eaLnBrk="1" hangingPunct="1">
              <a:lnSpc>
                <a:spcPct val="95000"/>
              </a:lnSpc>
              <a:spcBef>
                <a:spcPct val="0"/>
              </a:spcBef>
            </a:pPr>
            <a:r>
              <a:rPr lang="en-US" dirty="0" smtClean="0">
                <a:solidFill>
                  <a:srgbClr val="000000"/>
                </a:solidFill>
                <a:latin typeface="Arial" charset="0"/>
                <a:ea typeface="ＭＳ Ｐゴシック" charset="-128"/>
              </a:rPr>
              <a:t>Whether you are in the front office or you are “back office” clinical staff, be sure to communicate to each other about the accommodation needs of your patients. </a:t>
            </a:r>
          </a:p>
          <a:p>
            <a:pPr defTabSz="962496">
              <a:lnSpc>
                <a:spcPct val="95000"/>
              </a:lnSpc>
              <a:spcBef>
                <a:spcPct val="0"/>
              </a:spcBef>
            </a:pPr>
            <a:r>
              <a:rPr lang="en-US" b="1" dirty="0" smtClean="0">
                <a:solidFill>
                  <a:srgbClr val="000000"/>
                </a:solidFill>
                <a:latin typeface="Arial" charset="0"/>
                <a:ea typeface="ＭＳ Ｐゴシック" charset="-128"/>
              </a:rPr>
              <a:t>Bullet</a:t>
            </a:r>
            <a:r>
              <a:rPr lang="en-US" b="1" baseline="0" dirty="0" smtClean="0">
                <a:solidFill>
                  <a:srgbClr val="000000"/>
                </a:solidFill>
                <a:latin typeface="Arial" charset="0"/>
                <a:ea typeface="ＭＳ Ｐゴシック" charset="-128"/>
              </a:rPr>
              <a:t> #2:</a:t>
            </a:r>
          </a:p>
          <a:p>
            <a:pPr eaLnBrk="1" hangingPunct="1">
              <a:lnSpc>
                <a:spcPct val="95000"/>
              </a:lnSpc>
              <a:spcBef>
                <a:spcPct val="0"/>
              </a:spcBef>
            </a:pPr>
            <a:r>
              <a:rPr lang="en-US" dirty="0" smtClean="0">
                <a:solidFill>
                  <a:srgbClr val="000000"/>
                </a:solidFill>
                <a:latin typeface="Arial" charset="0"/>
                <a:ea typeface="ＭＳ Ｐゴシック" charset="-128"/>
              </a:rPr>
              <a:t>When accommodations are necessary</a:t>
            </a:r>
            <a:r>
              <a:rPr lang="en-US" baseline="0" dirty="0" smtClean="0">
                <a:solidFill>
                  <a:srgbClr val="000000"/>
                </a:solidFill>
                <a:latin typeface="Arial" charset="0"/>
                <a:ea typeface="ＭＳ Ｐゴシック" charset="-128"/>
              </a:rPr>
              <a:t>, be sure to coordinate them </a:t>
            </a:r>
            <a:r>
              <a:rPr lang="en-US" b="1" baseline="0" dirty="0" smtClean="0">
                <a:solidFill>
                  <a:srgbClr val="000000"/>
                </a:solidFill>
                <a:latin typeface="Arial" charset="0"/>
                <a:ea typeface="ＭＳ Ｐゴシック" charset="-128"/>
              </a:rPr>
              <a:t>in advance</a:t>
            </a:r>
            <a:r>
              <a:rPr lang="en-US" baseline="0" dirty="0" smtClean="0">
                <a:solidFill>
                  <a:srgbClr val="000000"/>
                </a:solidFill>
                <a:latin typeface="Arial" charset="0"/>
                <a:ea typeface="ＭＳ Ｐゴシック" charset="-128"/>
              </a:rPr>
              <a:t>. This could include requesting that interpreter services be available during the office visit, having print materials available in the correct format, and scheduling appointments to allow for a flexible exam time, should the patient require it.</a:t>
            </a:r>
            <a:endParaRPr lang="en-US" dirty="0" smtClean="0">
              <a:latin typeface="Times New Roman" pitchFamily="18" charset="0"/>
              <a:ea typeface="ＭＳ Ｐゴシック" charset="-128"/>
            </a:endParaRPr>
          </a:p>
          <a:p>
            <a:pPr eaLnBrk="1" hangingPunct="1">
              <a:lnSpc>
                <a:spcPct val="95000"/>
              </a:lnSpc>
              <a:spcBef>
                <a:spcPct val="0"/>
              </a:spcBef>
            </a:pPr>
            <a:endParaRPr lang="en-US" dirty="0" smtClean="0">
              <a:solidFill>
                <a:srgbClr val="000000"/>
              </a:solidFill>
              <a:latin typeface="Arial" charset="0"/>
              <a:ea typeface="ＭＳ Ｐゴシック" charset="-128"/>
            </a:endParaRPr>
          </a:p>
          <a:p>
            <a:pPr eaLnBrk="1" hangingPunct="1">
              <a:lnSpc>
                <a:spcPct val="95000"/>
              </a:lnSpc>
              <a:spcBef>
                <a:spcPct val="0"/>
              </a:spcBef>
            </a:pPr>
            <a:r>
              <a:rPr lang="en-US" dirty="0" smtClean="0">
                <a:solidFill>
                  <a:srgbClr val="000000"/>
                </a:solidFill>
                <a:latin typeface="Arial" charset="0"/>
                <a:ea typeface="ＭＳ Ｐゴシック" charset="-128"/>
              </a:rPr>
              <a:t>Some examples of accommodations that may need to be scheduled in advance include: </a:t>
            </a:r>
          </a:p>
          <a:p>
            <a:pPr eaLnBrk="1" hangingPunct="1">
              <a:lnSpc>
                <a:spcPct val="95000"/>
              </a:lnSpc>
              <a:spcBef>
                <a:spcPct val="0"/>
              </a:spcBef>
              <a:buFontTx/>
              <a:buChar char="•"/>
            </a:pPr>
            <a:r>
              <a:rPr lang="en-US" dirty="0" smtClean="0">
                <a:solidFill>
                  <a:srgbClr val="000000"/>
                </a:solidFill>
                <a:latin typeface="Arial" charset="0"/>
                <a:ea typeface="ＭＳ Ｐゴシック" charset="-128"/>
              </a:rPr>
              <a:t>  A wheelchair user may require an exam room that has a height adjustable examination table or</a:t>
            </a:r>
          </a:p>
          <a:p>
            <a:pPr eaLnBrk="1" hangingPunct="1">
              <a:lnSpc>
                <a:spcPct val="95000"/>
              </a:lnSpc>
              <a:spcBef>
                <a:spcPct val="0"/>
              </a:spcBef>
              <a:buFontTx/>
              <a:buChar char="•"/>
            </a:pPr>
            <a:r>
              <a:rPr lang="en-US" dirty="0" smtClean="0">
                <a:solidFill>
                  <a:srgbClr val="000000"/>
                </a:solidFill>
                <a:latin typeface="Arial" charset="0"/>
                <a:ea typeface="ＭＳ Ｐゴシック" charset="-128"/>
              </a:rPr>
              <a:t>  A person with a developmental disability may require a longer appointment time to ensure effective communication with office and clinical staff. </a:t>
            </a:r>
          </a:p>
          <a:p>
            <a:pPr eaLnBrk="1" hangingPunct="1">
              <a:lnSpc>
                <a:spcPct val="95000"/>
              </a:lnSpc>
              <a:spcBef>
                <a:spcPct val="0"/>
              </a:spcBef>
              <a:buFontTx/>
              <a:buChar char="•"/>
            </a:pPr>
            <a:endParaRPr lang="en-US" dirty="0" smtClean="0">
              <a:solidFill>
                <a:srgbClr val="000000"/>
              </a:solidFill>
              <a:latin typeface="Arial" charset="0"/>
              <a:ea typeface="ＭＳ Ｐゴシック" charset="-128"/>
            </a:endParaRPr>
          </a:p>
          <a:p>
            <a:pPr eaLnBrk="1" hangingPunct="1">
              <a:lnSpc>
                <a:spcPct val="95000"/>
              </a:lnSpc>
              <a:spcBef>
                <a:spcPct val="0"/>
              </a:spcBef>
            </a:pPr>
            <a:r>
              <a:rPr lang="en-US" dirty="0" smtClean="0">
                <a:solidFill>
                  <a:srgbClr val="000000"/>
                </a:solidFill>
                <a:latin typeface="Arial" charset="0"/>
                <a:ea typeface="ＭＳ Ｐゴシック" charset="-128"/>
              </a:rPr>
              <a:t>These requirements should be communicated with the staff who are responsible for making the necessary arrangements in advance of the patient</a:t>
            </a:r>
            <a:r>
              <a:rPr lang="ja-JP" altLang="en-US" smtClean="0">
                <a:solidFill>
                  <a:srgbClr val="000000"/>
                </a:solidFill>
                <a:latin typeface="Arial" charset="0"/>
                <a:ea typeface="ＭＳ Ｐゴシック" charset="-128"/>
              </a:rPr>
              <a:t>’</a:t>
            </a:r>
            <a:r>
              <a:rPr lang="en-US" dirty="0" smtClean="0">
                <a:solidFill>
                  <a:srgbClr val="000000"/>
                </a:solidFill>
                <a:latin typeface="Arial" charset="0"/>
                <a:ea typeface="ＭＳ Ｐゴシック" charset="-128"/>
              </a:rPr>
              <a:t>s visit. In addition, all staff should be aware of office policies and procedures regarding the provision of accommodations for seniors and persons with disabilities.</a:t>
            </a:r>
          </a:p>
          <a:p>
            <a:pPr eaLnBrk="1" hangingPunct="1">
              <a:lnSpc>
                <a:spcPct val="95000"/>
              </a:lnSpc>
              <a:spcBef>
                <a:spcPct val="0"/>
              </a:spcBef>
            </a:pPr>
            <a:endParaRPr lang="en-US" dirty="0" smtClean="0">
              <a:solidFill>
                <a:srgbClr val="000000"/>
              </a:solidFill>
              <a:latin typeface="Arial" charset="0"/>
              <a:ea typeface="ＭＳ Ｐゴシック"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23A81B93-452B-4A23-86E4-C89AA2CC543C}" type="slidenum">
              <a:rPr lang="en-US" smtClean="0">
                <a:solidFill>
                  <a:srgbClr val="000000"/>
                </a:solidFill>
                <a:latin typeface="Times New Roman" pitchFamily="18" charset="0"/>
                <a:ea typeface="ＭＳ Ｐゴシック" charset="-128"/>
              </a:rPr>
              <a:pPr/>
              <a:t>45</a:t>
            </a:fld>
            <a:endParaRPr lang="en-US" dirty="0" smtClean="0">
              <a:solidFill>
                <a:srgbClr val="000000"/>
              </a:solidFill>
              <a:latin typeface="Times New Roman" pitchFamily="18" charset="0"/>
              <a:ea typeface="ＭＳ Ｐゴシック" charset="-128"/>
            </a:endParaRPr>
          </a:p>
        </p:txBody>
      </p:sp>
      <p:sp>
        <p:nvSpPr>
          <p:cNvPr id="45059" name="Rectangle 1"/>
          <p:cNvSpPr>
            <a:spLocks noGrp="1" noRot="1" noChangeAspect="1" noChangeArrowheads="1" noTextEdit="1"/>
          </p:cNvSpPr>
          <p:nvPr>
            <p:ph type="sldImg"/>
          </p:nvPr>
        </p:nvSpPr>
        <p:spPr>
          <a:ln/>
        </p:spPr>
      </p:sp>
      <p:sp>
        <p:nvSpPr>
          <p:cNvPr id="31746" name="Rectangle 2"/>
          <p:cNvSpPr>
            <a:spLocks noGrp="1" noChangeArrowheads="1"/>
          </p:cNvSpPr>
          <p:nvPr>
            <p:ph type="body" idx="1"/>
          </p:nvPr>
        </p:nvSpPr>
        <p:spPr>
          <a:xfrm>
            <a:off x="975360" y="4560570"/>
            <a:ext cx="5364480" cy="4560570"/>
          </a:xfrm>
        </p:spPr>
        <p:txBody>
          <a:bodyPr lIns="0" tIns="0" rIns="0" bIns="0"/>
          <a:lstStyle/>
          <a:p>
            <a:pPr eaLnBrk="1" hangingPunct="1">
              <a:lnSpc>
                <a:spcPct val="95000"/>
              </a:lnSpc>
              <a:spcBef>
                <a:spcPct val="0"/>
              </a:spcBef>
              <a:defRPr/>
            </a:pPr>
            <a:r>
              <a:rPr lang="en-US" b="1" dirty="0" smtClean="0">
                <a:solidFill>
                  <a:srgbClr val="000000"/>
                </a:solidFill>
                <a:latin typeface="Arial"/>
                <a:cs typeface="Arial"/>
              </a:rPr>
              <a:t>Handouts and Resources</a:t>
            </a:r>
            <a:endParaRPr lang="en-US" b="0" dirty="0" smtClean="0">
              <a:solidFill>
                <a:srgbClr val="000000"/>
              </a:solidFill>
              <a:latin typeface="Arial"/>
              <a:cs typeface="Arial"/>
            </a:endParaRPr>
          </a:p>
          <a:p>
            <a:pPr eaLnBrk="1" hangingPunct="1">
              <a:lnSpc>
                <a:spcPct val="95000"/>
              </a:lnSpc>
              <a:spcBef>
                <a:spcPct val="0"/>
              </a:spcBef>
              <a:defRPr/>
            </a:pPr>
            <a:r>
              <a:rPr lang="en-US" b="0" dirty="0" smtClean="0">
                <a:solidFill>
                  <a:srgbClr val="000000"/>
                </a:solidFill>
                <a:latin typeface="Arial"/>
                <a:cs typeface="Arial"/>
              </a:rPr>
              <a:t>We have a variety of information available to you as a part of this presentation. On</a:t>
            </a:r>
            <a:r>
              <a:rPr lang="en-US" b="0" baseline="0" dirty="0" smtClean="0">
                <a:solidFill>
                  <a:srgbClr val="000000"/>
                </a:solidFill>
                <a:latin typeface="Arial"/>
                <a:cs typeface="Arial"/>
              </a:rPr>
              <a:t> your Live Meeting screen, in the upper right hand corner, click on the icon that looks like three sheets of paper – see the graphic on this page. You can download any of the information that you are interested in having for your office. Information includes check sheets, model policies and procedures, </a:t>
            </a:r>
            <a:r>
              <a:rPr lang="en-US" b="0" baseline="0" dirty="0" smtClean="0">
                <a:solidFill>
                  <a:srgbClr val="000000"/>
                </a:solidFill>
                <a:latin typeface="Arial"/>
                <a:cs typeface="Arial"/>
              </a:rPr>
              <a:t>etiquette </a:t>
            </a:r>
            <a:r>
              <a:rPr lang="en-US" b="0" baseline="0" dirty="0" smtClean="0">
                <a:solidFill>
                  <a:srgbClr val="000000"/>
                </a:solidFill>
                <a:latin typeface="Arial"/>
                <a:cs typeface="Arial"/>
              </a:rPr>
              <a:t>and language </a:t>
            </a:r>
            <a:r>
              <a:rPr lang="en-US" b="0" baseline="0" dirty="0" smtClean="0">
                <a:solidFill>
                  <a:srgbClr val="000000"/>
                </a:solidFill>
                <a:latin typeface="Arial"/>
                <a:cs typeface="Arial"/>
              </a:rPr>
              <a:t>tips and the state of California aid codes master table. </a:t>
            </a:r>
            <a:r>
              <a:rPr lang="en-US" b="0" baseline="0" dirty="0" smtClean="0">
                <a:solidFill>
                  <a:srgbClr val="000000"/>
                </a:solidFill>
                <a:latin typeface="Arial"/>
                <a:cs typeface="Arial"/>
              </a:rPr>
              <a:t>We have also included a PDF file of this presentation on the site.</a:t>
            </a:r>
            <a:endParaRPr lang="en-US" b="0" dirty="0" smtClean="0">
              <a:solidFill>
                <a:srgbClr val="000000"/>
              </a:solidFill>
              <a:latin typeface="Arial"/>
              <a:cs typeface="Aria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this slide is health plan contact information, should you not already have it. </a:t>
            </a:r>
          </a:p>
        </p:txBody>
      </p:sp>
      <p:sp>
        <p:nvSpPr>
          <p:cNvPr id="4" name="Slide Number Placeholder 3"/>
          <p:cNvSpPr>
            <a:spLocks noGrp="1"/>
          </p:cNvSpPr>
          <p:nvPr>
            <p:ph type="sldNum" sz="quarter" idx="10"/>
          </p:nvPr>
        </p:nvSpPr>
        <p:spPr/>
        <p:txBody>
          <a:bodyPr/>
          <a:lstStyle/>
          <a:p>
            <a:fld id="{B024980A-0B72-45EB-B083-C0641DC10334}"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2496"/>
            <a:r>
              <a:rPr lang="en-US" dirty="0" smtClean="0"/>
              <a:t>This concludes today’s presentation. Does anyone have any questions?</a:t>
            </a:r>
          </a:p>
          <a:p>
            <a:endParaRPr lang="en-US"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for attending today’s webinar about serving seniors and persons</a:t>
            </a:r>
            <a:r>
              <a:rPr lang="en-US" baseline="0" dirty="0" smtClean="0"/>
              <a:t> with disabilities</a:t>
            </a:r>
            <a:r>
              <a:rPr lang="en-US" baseline="0" dirty="0" smtClean="0"/>
              <a:t>!</a:t>
            </a:r>
          </a:p>
          <a:p>
            <a:endParaRPr lang="en-US" baseline="0" dirty="0" smtClean="0"/>
          </a:p>
          <a:p>
            <a:pPr marL="0" marR="0" indent="0" algn="l" defTabSz="91062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You will receive a short survey after this presentation has concluded. Please take a few minutes to complete and submit the survey. Your feedback is important to us as we work to not only improve this presentation but also to help us learn what we can do better to enhance our provider training programs.</a:t>
            </a:r>
          </a:p>
          <a:p>
            <a:endParaRPr lang="en-US"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48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broken up the Agenda into three sections. The first section is an overview of the seniors and persons with disabilities transition</a:t>
            </a:r>
            <a:r>
              <a:rPr lang="en-US" baseline="0" dirty="0" smtClean="0"/>
              <a:t> to Medi-Cal Managed care, including the enrollment process, the benefits and covered services, and new requirements that become effective with this implementation. The second and third sections focus on the seniors and persons with disabilities population, from things to remember, to important tips and accessibility information useful when working with and serving this important part of our membership.</a:t>
            </a:r>
            <a:endParaRPr lang="en-US"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66492">
              <a:defRPr/>
            </a:pPr>
            <a:r>
              <a:rPr lang="en-US" b="1" dirty="0" smtClean="0">
                <a:solidFill>
                  <a:srgbClr val="000000"/>
                </a:solidFill>
              </a:rPr>
              <a:t>Seniors and Persons with Disabilities Overview</a:t>
            </a:r>
          </a:p>
          <a:p>
            <a:pPr marL="0" lvl="1" defTabSz="966492">
              <a:defRPr/>
            </a:pPr>
            <a:r>
              <a:rPr lang="en-US" b="1" dirty="0" smtClean="0">
                <a:solidFill>
                  <a:srgbClr val="000000"/>
                </a:solidFill>
              </a:rPr>
              <a:t>Bullet #1:</a:t>
            </a:r>
          </a:p>
          <a:p>
            <a:pPr marL="0" lvl="1" defTabSz="966492">
              <a:defRPr/>
            </a:pPr>
            <a:r>
              <a:rPr lang="en-US" dirty="0" smtClean="0">
                <a:solidFill>
                  <a:srgbClr val="000000"/>
                </a:solidFill>
              </a:rPr>
              <a:t>The state of California will start moving seniors and persons</a:t>
            </a:r>
            <a:r>
              <a:rPr lang="en-US" baseline="0" dirty="0" smtClean="0">
                <a:solidFill>
                  <a:srgbClr val="000000"/>
                </a:solidFill>
              </a:rPr>
              <a:t> with disabilities </a:t>
            </a:r>
            <a:r>
              <a:rPr lang="en-US" dirty="0" smtClean="0">
                <a:solidFill>
                  <a:srgbClr val="000000"/>
                </a:solidFill>
              </a:rPr>
              <a:t>into a mandatory Medi-Cal Managed Care program starting June 1, 2011. For</a:t>
            </a:r>
            <a:r>
              <a:rPr lang="en-US" baseline="0" dirty="0" smtClean="0">
                <a:solidFill>
                  <a:srgbClr val="000000"/>
                </a:solidFill>
              </a:rPr>
              <a:t> more information about the legislation, you can refer to the state of California’s Department of Health Care Services website. Keywords for your search are “</a:t>
            </a:r>
            <a:r>
              <a:rPr lang="en-US" dirty="0" smtClean="0">
                <a:solidFill>
                  <a:srgbClr val="000000"/>
                </a:solidFill>
              </a:rPr>
              <a:t>1115 waiver.”</a:t>
            </a:r>
          </a:p>
          <a:p>
            <a:pPr marL="0" lvl="1" defTabSz="966492">
              <a:defRPr/>
            </a:pPr>
            <a:r>
              <a:rPr lang="en-US" b="1" dirty="0" smtClean="0">
                <a:solidFill>
                  <a:srgbClr val="000000"/>
                </a:solidFill>
              </a:rPr>
              <a:t>Bullet #2:</a:t>
            </a:r>
          </a:p>
          <a:p>
            <a:pPr marL="0" lvl="1" defTabSz="966492">
              <a:defRPr/>
            </a:pPr>
            <a:r>
              <a:rPr lang="en-US" dirty="0" smtClean="0">
                <a:solidFill>
                  <a:srgbClr val="000000"/>
                </a:solidFill>
              </a:rPr>
              <a:t>Taking this important step to transition this population now helps us to align with 2014 national health care reform.</a:t>
            </a:r>
          </a:p>
          <a:p>
            <a:pPr marL="0" lvl="1" defTabSz="966492">
              <a:defRPr/>
            </a:pPr>
            <a:r>
              <a:rPr lang="en-US" b="1" dirty="0" smtClean="0">
                <a:solidFill>
                  <a:srgbClr val="000000"/>
                </a:solidFill>
              </a:rPr>
              <a:t>Bullet #3: </a:t>
            </a:r>
          </a:p>
          <a:p>
            <a:pPr marL="0" lvl="1" defTabSz="966492">
              <a:defRPr/>
            </a:pPr>
            <a:r>
              <a:rPr lang="en-US" b="0" dirty="0" smtClean="0">
                <a:solidFill>
                  <a:srgbClr val="000000"/>
                </a:solidFill>
              </a:rPr>
              <a:t>Beneficiaries transition by their month of birth – not by county, Social Security Number, or any other means. Beneficiaries receive enrollment packets</a:t>
            </a:r>
            <a:r>
              <a:rPr lang="en-US" b="0" baseline="0" dirty="0" smtClean="0">
                <a:solidFill>
                  <a:srgbClr val="000000"/>
                </a:solidFill>
              </a:rPr>
              <a:t> approximately 60 days before their birth month. B</a:t>
            </a:r>
            <a:r>
              <a:rPr lang="en-US" b="0" dirty="0" smtClean="0">
                <a:solidFill>
                  <a:srgbClr val="000000"/>
                </a:solidFill>
              </a:rPr>
              <a:t>eneficiaries can choose a managed care plan early; they do not have to wait until their birth month. </a:t>
            </a:r>
          </a:p>
          <a:p>
            <a:pPr marL="0" lvl="1" defTabSz="966492">
              <a:defRPr/>
            </a:pPr>
            <a:r>
              <a:rPr lang="en-US" b="1" dirty="0" smtClean="0">
                <a:solidFill>
                  <a:srgbClr val="000000"/>
                </a:solidFill>
              </a:rPr>
              <a:t>Bullet #4: </a:t>
            </a:r>
          </a:p>
          <a:p>
            <a:pPr marL="0" lvl="1" indent="-241623" defTabSz="966492">
              <a:defRPr/>
            </a:pPr>
            <a:r>
              <a:rPr lang="en-US" dirty="0" smtClean="0">
                <a:solidFill>
                  <a:srgbClr val="000000"/>
                </a:solidFill>
              </a:rPr>
              <a:t>The seniors and persons with disabilities population will receive the same covered services and benefits as the current Medi-Cal Managed Care population. It’s important</a:t>
            </a:r>
            <a:r>
              <a:rPr lang="en-US" baseline="0" dirty="0" smtClean="0">
                <a:solidFill>
                  <a:srgbClr val="000000"/>
                </a:solidFill>
              </a:rPr>
              <a:t> to point out that this </a:t>
            </a:r>
            <a:r>
              <a:rPr lang="en-US" dirty="0" smtClean="0">
                <a:solidFill>
                  <a:srgbClr val="000000"/>
                </a:solidFill>
              </a:rPr>
              <a:t>particular population has no other coverage;</a:t>
            </a:r>
            <a:r>
              <a:rPr lang="en-US" baseline="0" dirty="0" smtClean="0">
                <a:solidFill>
                  <a:srgbClr val="000000"/>
                </a:solidFill>
              </a:rPr>
              <a:t> that is, </a:t>
            </a:r>
            <a:r>
              <a:rPr lang="en-US" dirty="0" smtClean="0">
                <a:solidFill>
                  <a:srgbClr val="000000"/>
                </a:solidFill>
              </a:rPr>
              <a:t>they do not have dual coverage under Medicare and Medi-Cal, they are Medi-Cal-only recipients. Also, group numbers and aid codes will not change.</a:t>
            </a:r>
            <a:r>
              <a:rPr lang="en-US" baseline="0" dirty="0" smtClean="0">
                <a:solidFill>
                  <a:srgbClr val="000000"/>
                </a:solidFill>
              </a:rPr>
              <a:t> E</a:t>
            </a:r>
            <a:r>
              <a:rPr lang="en-US" dirty="0" smtClean="0">
                <a:solidFill>
                  <a:srgbClr val="000000"/>
                </a:solidFill>
              </a:rPr>
              <a:t>xisting fee-for-service beneficiaries will be moved into group numbers and aid codes currently used by the Department of Health Care Services for voluntary members</a:t>
            </a:r>
            <a:r>
              <a:rPr lang="en-US" dirty="0" smtClean="0">
                <a:solidFill>
                  <a:srgbClr val="000000"/>
                </a:solidFill>
              </a:rPr>
              <a:t>.</a:t>
            </a:r>
          </a:p>
          <a:p>
            <a:pPr marL="0" lvl="1" indent="-241623" defTabSz="966492">
              <a:defRPr/>
            </a:pPr>
            <a:r>
              <a:rPr lang="en-US" b="1" dirty="0" smtClean="0">
                <a:solidFill>
                  <a:srgbClr val="000000"/>
                </a:solidFill>
              </a:rPr>
              <a:t>Bullet #5:</a:t>
            </a:r>
          </a:p>
          <a:p>
            <a:pPr marL="0" marR="0" lvl="1" indent="-241623" algn="l" defTabSz="966492"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CCS clients who are assigned to a </a:t>
            </a:r>
            <a:r>
              <a:rPr lang="en-US" dirty="0" err="1" smtClean="0">
                <a:solidFill>
                  <a:schemeClr val="bg1"/>
                </a:solidFill>
              </a:rPr>
              <a:t>Medi</a:t>
            </a:r>
            <a:r>
              <a:rPr lang="en-US" dirty="0" smtClean="0">
                <a:solidFill>
                  <a:schemeClr val="bg1"/>
                </a:solidFill>
              </a:rPr>
              <a:t>-Cal aid code will </a:t>
            </a:r>
            <a:r>
              <a:rPr lang="en-US" b="1" dirty="0" smtClean="0">
                <a:solidFill>
                  <a:schemeClr val="bg1"/>
                </a:solidFill>
              </a:rPr>
              <a:t>not </a:t>
            </a:r>
            <a:r>
              <a:rPr lang="en-US" dirty="0" smtClean="0">
                <a:solidFill>
                  <a:schemeClr val="bg1"/>
                </a:solidFill>
              </a:rPr>
              <a:t>be mandatorily enrolled into managed care at this time. They may be transitioned in the future. CCS members may choose to enroll voluntarily into a managed care</a:t>
            </a:r>
            <a:r>
              <a:rPr lang="en-US" baseline="0" dirty="0" smtClean="0">
                <a:solidFill>
                  <a:schemeClr val="bg1"/>
                </a:solidFill>
              </a:rPr>
              <a:t> plan.</a:t>
            </a:r>
          </a:p>
          <a:p>
            <a:pPr marL="0" lvl="1" indent="-241623" defTabSz="966492">
              <a:defRPr/>
            </a:pPr>
            <a:endParaRPr lang="en-US" b="1" dirty="0">
              <a:solidFill>
                <a:srgbClr val="000000"/>
              </a:solidFill>
            </a:endParaRPr>
          </a:p>
        </p:txBody>
      </p:sp>
      <p:sp>
        <p:nvSpPr>
          <p:cNvPr id="4" name="Slide Number Placeholder 3"/>
          <p:cNvSpPr>
            <a:spLocks noGrp="1"/>
          </p:cNvSpPr>
          <p:nvPr>
            <p:ph type="sldNum" sz="quarter" idx="10"/>
          </p:nvPr>
        </p:nvSpPr>
        <p:spPr/>
        <p:txBody>
          <a:bodyPr/>
          <a:lstStyle/>
          <a:p>
            <a:fld id="{B024980A-0B72-45EB-B083-C0641DC1033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The Enroll</a:t>
            </a:r>
            <a:r>
              <a:rPr lang="en-US" b="1" baseline="0" dirty="0" smtClean="0"/>
              <a:t>ment Process</a:t>
            </a:r>
          </a:p>
          <a:p>
            <a:pPr defTabSz="962496">
              <a:defRPr/>
            </a:pPr>
            <a:r>
              <a:rPr lang="en-US" dirty="0" smtClean="0"/>
              <a:t>Beneficiaries</a:t>
            </a:r>
            <a:r>
              <a:rPr lang="en-US" baseline="0" dirty="0" smtClean="0"/>
              <a:t> </a:t>
            </a:r>
            <a:r>
              <a:rPr lang="en-US" dirty="0" smtClean="0"/>
              <a:t>receive an enrollment packet with the health plan choices enclosed.</a:t>
            </a:r>
          </a:p>
          <a:p>
            <a:r>
              <a:rPr lang="en-US" b="1" dirty="0" smtClean="0"/>
              <a:t>Bullets #1 and 2:</a:t>
            </a:r>
          </a:p>
          <a:p>
            <a:pPr marL="0" lvl="1" defTabSz="962496">
              <a:defRPr/>
            </a:pPr>
            <a:r>
              <a:rPr lang="en-US" dirty="0" smtClean="0"/>
              <a:t>Beneficiaries</a:t>
            </a:r>
            <a:r>
              <a:rPr lang="en-US" baseline="0" dirty="0" smtClean="0"/>
              <a:t> choose a health plan. S</a:t>
            </a:r>
            <a:r>
              <a:rPr lang="en-US" dirty="0" smtClean="0"/>
              <a:t>eniors and persons with disabilities beneficiaries that do not make a plan choice at the end of their respective enrollment transition period will default to one of the participating health plans (chosen by the state enrollment broker, Health Care Options).</a:t>
            </a:r>
            <a:r>
              <a:rPr lang="en-US" baseline="0" dirty="0" smtClean="0"/>
              <a:t> </a:t>
            </a:r>
            <a:r>
              <a:rPr lang="en-US" dirty="0" smtClean="0"/>
              <a:t>The default enrollment will preserve to the greatest extent possible, the beneficiary’s relationship with his</a:t>
            </a:r>
            <a:r>
              <a:rPr lang="en-US" baseline="0" dirty="0" smtClean="0"/>
              <a:t> or her </a:t>
            </a:r>
            <a:r>
              <a:rPr lang="en-US" dirty="0" smtClean="0"/>
              <a:t>existing providers (primary care, specialty, hospital and other specialty providers)</a:t>
            </a:r>
            <a:endParaRPr lang="en-US" b="1" baseline="0" dirty="0" smtClean="0"/>
          </a:p>
          <a:p>
            <a:pPr marL="0" lvl="1" defTabSz="966492">
              <a:defRPr/>
            </a:pPr>
            <a:r>
              <a:rPr lang="en-US" b="1" dirty="0" smtClean="0"/>
              <a:t>Bullets #3 and 4:  </a:t>
            </a:r>
          </a:p>
          <a:p>
            <a:pPr marL="0" lvl="1" defTabSz="966492">
              <a:defRPr/>
            </a:pPr>
            <a:r>
              <a:rPr lang="en-US" b="0" dirty="0" smtClean="0"/>
              <a:t>Beneficiaries choose a primary care provider. </a:t>
            </a:r>
            <a:r>
              <a:rPr lang="en-US" dirty="0" smtClean="0"/>
              <a:t>If the beneficiary doesn’t choose a PCP, default assignment by the health plan will apply – following the same criteria we follow today for all Medi-Cal beneficiaries. Again, we will preserve to the greatest extent possible,</a:t>
            </a:r>
            <a:r>
              <a:rPr lang="en-US" baseline="0" dirty="0" smtClean="0"/>
              <a:t> </a:t>
            </a:r>
            <a:r>
              <a:rPr lang="en-US" dirty="0" smtClean="0"/>
              <a:t>the existing provider relationships</a:t>
            </a:r>
            <a:r>
              <a:rPr lang="en-US" baseline="0" dirty="0" smtClean="0"/>
              <a:t> that the beneficiary has in place at the time of transition.</a:t>
            </a:r>
            <a:endParaRPr lang="en-US" dirty="0" smtClean="0"/>
          </a:p>
          <a:p>
            <a:pPr marL="0" lvl="1" defTabSz="966492">
              <a:defRPr/>
            </a:pPr>
            <a:r>
              <a:rPr lang="en-US" b="1" dirty="0" smtClean="0"/>
              <a:t>Bullet #5:</a:t>
            </a:r>
            <a:r>
              <a:rPr lang="en-US" b="1" baseline="0" dirty="0" smtClean="0"/>
              <a:t>  </a:t>
            </a:r>
          </a:p>
          <a:p>
            <a:pPr marL="0" lvl="1" defTabSz="966492">
              <a:defRPr/>
            </a:pPr>
            <a:r>
              <a:rPr lang="en-US" dirty="0" smtClean="0"/>
              <a:t>Beneficiaries can choose Medi-Cal Managed Care early;</a:t>
            </a:r>
            <a:r>
              <a:rPr lang="en-US" baseline="0" dirty="0" smtClean="0"/>
              <a:t> they are not required to wait for their month of birth. </a:t>
            </a:r>
            <a:r>
              <a:rPr lang="en-US" dirty="0" smtClean="0"/>
              <a:t>For example, beneficiaries scheduled to transition in July, could enter managed care in June should the beneficiary make a choice in May or early June. As another example, a beneficiary whose birth</a:t>
            </a:r>
            <a:r>
              <a:rPr lang="en-US" baseline="0" dirty="0" smtClean="0"/>
              <a:t> month is March could join the plan any previous month, such as September.</a:t>
            </a:r>
            <a:endParaRPr lang="en-US" dirty="0" smtClean="0"/>
          </a:p>
          <a:p>
            <a:r>
              <a:rPr lang="en-US" b="1" dirty="0" smtClean="0"/>
              <a:t>Bullet #6: </a:t>
            </a:r>
          </a:p>
          <a:p>
            <a:r>
              <a:rPr lang="en-US" dirty="0" smtClean="0"/>
              <a:t>The voluntary seniors and persons with disabilities members currently enrolled in managed care plans will be notified of the upcoming changes; they will be given the opportunity to change plans. The voluntary seniors and persons with disabilities members will remain with their existing plan unless another plan is selected.</a:t>
            </a:r>
            <a:endParaRPr lang="en-US" dirty="0"/>
          </a:p>
        </p:txBody>
      </p:sp>
      <p:sp>
        <p:nvSpPr>
          <p:cNvPr id="4" name="Slide Number Placeholder 3"/>
          <p:cNvSpPr>
            <a:spLocks noGrp="1"/>
          </p:cNvSpPr>
          <p:nvPr>
            <p:ph type="sldNum" sz="quarter" idx="10"/>
          </p:nvPr>
        </p:nvSpPr>
        <p:spPr/>
        <p:txBody>
          <a:bodyPr/>
          <a:lstStyle/>
          <a:p>
            <a:fld id="{B024980A-0B72-45EB-B083-C0641DC1033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lvl="1"/>
            <a:r>
              <a:rPr lang="en-US" sz="1300" b="1" dirty="0" smtClean="0">
                <a:latin typeface="Calibri" pitchFamily="34" charset="0"/>
              </a:rPr>
              <a:t>The Enrollment Process, continued:</a:t>
            </a:r>
          </a:p>
          <a:p>
            <a:pPr marL="0" lvl="1" defTabSz="962496">
              <a:defRPr/>
            </a:pPr>
            <a:r>
              <a:rPr lang="en-US" sz="1300" b="1" dirty="0" smtClean="0">
                <a:latin typeface="Calibri" pitchFamily="34" charset="0"/>
              </a:rPr>
              <a:t>Bullet #1:</a:t>
            </a:r>
          </a:p>
          <a:p>
            <a:pPr marL="0" lvl="1" defTabSz="962496">
              <a:defRPr/>
            </a:pPr>
            <a:r>
              <a:rPr lang="en-US" sz="1300" dirty="0" smtClean="0">
                <a:latin typeface="Calibri" pitchFamily="34" charset="0"/>
              </a:rPr>
              <a:t>The state’s outreach program included the following, to ensure beneficiaries understand the transition to managed care and choices available:</a:t>
            </a:r>
          </a:p>
          <a:p>
            <a:pPr marL="0" lvl="1" defTabSz="962496">
              <a:defRPr/>
            </a:pPr>
            <a:r>
              <a:rPr lang="en-US" sz="1300" b="1" dirty="0" smtClean="0">
                <a:latin typeface="Calibri" pitchFamily="34" charset="0"/>
              </a:rPr>
              <a:t>SubBullet #1:</a:t>
            </a:r>
          </a:p>
          <a:p>
            <a:pPr marL="0" lvl="1"/>
            <a:r>
              <a:rPr lang="en-US" sz="1300" dirty="0" smtClean="0">
                <a:latin typeface="Calibri" pitchFamily="34" charset="0"/>
              </a:rPr>
              <a:t>The state hosted county-specific presentations in each managed care county to introduce upcoming changes to the program</a:t>
            </a:r>
          </a:p>
          <a:p>
            <a:pPr marL="0" lvl="1" defTabSz="962496">
              <a:defRPr/>
            </a:pPr>
            <a:r>
              <a:rPr lang="en-US" sz="1300" b="1" dirty="0" smtClean="0">
                <a:latin typeface="Calibri" pitchFamily="34" charset="0"/>
              </a:rPr>
              <a:t>SubBullet #2:</a:t>
            </a:r>
          </a:p>
          <a:p>
            <a:pPr marL="0" lvl="1"/>
            <a:r>
              <a:rPr lang="en-US" sz="1300" dirty="0" smtClean="0">
                <a:latin typeface="Calibri" pitchFamily="34" charset="0"/>
              </a:rPr>
              <a:t>Ninety to 120 days prior to the beneficiary’s birth month, beneficiaries will receive a letter that explains the upcoming transition to managed care and informs the beneficiary that enrollment materials will be mailed the following month. The letter is followed with a phone call to the beneficiary to explain the transition.</a:t>
            </a:r>
          </a:p>
          <a:p>
            <a:pPr marL="0" lvl="1" defTabSz="962496">
              <a:defRPr/>
            </a:pPr>
            <a:r>
              <a:rPr lang="en-US" sz="1300" b="1" dirty="0" smtClean="0">
                <a:latin typeface="Calibri" pitchFamily="34" charset="0"/>
              </a:rPr>
              <a:t>SubBullet #3:</a:t>
            </a:r>
          </a:p>
          <a:p>
            <a:pPr marL="0" lvl="1"/>
            <a:r>
              <a:rPr lang="en-US" sz="1300" dirty="0" smtClean="0">
                <a:latin typeface="Calibri" pitchFamily="34" charset="0"/>
              </a:rPr>
              <a:t>Sixty days prior to the birth month, beneficiaries will receive an enrollment packet. For those seniors and persons with disabilities beneficiaries that do not choose a plan in the first 30 days, the state contacts that beneficiary by phone to encourage plan choice prior to default enrollment.</a:t>
            </a:r>
          </a:p>
          <a:p>
            <a:pPr marL="0" lvl="1" defTabSz="962496">
              <a:defRPr/>
            </a:pPr>
            <a:r>
              <a:rPr lang="en-US" sz="1300" b="1" dirty="0" smtClean="0">
                <a:latin typeface="Calibri" pitchFamily="34" charset="0"/>
              </a:rPr>
              <a:t>SubBullet #4:</a:t>
            </a:r>
          </a:p>
          <a:p>
            <a:pPr marL="0" lvl="1"/>
            <a:r>
              <a:rPr lang="en-US" sz="1300" dirty="0" smtClean="0">
                <a:latin typeface="Calibri" pitchFamily="34" charset="0"/>
              </a:rPr>
              <a:t>The state’s enrollment materials are available in the appropriate threshold languages.</a:t>
            </a:r>
          </a:p>
          <a:p>
            <a:pPr marL="0" lvl="1" defTabSz="962496">
              <a:defRPr/>
            </a:pPr>
            <a:r>
              <a:rPr lang="en-US" sz="1300" b="1" dirty="0" smtClean="0">
                <a:latin typeface="Calibri" pitchFamily="34" charset="0"/>
              </a:rPr>
              <a:t>SubBullet #5:</a:t>
            </a:r>
          </a:p>
          <a:p>
            <a:pPr marL="0" lvl="1"/>
            <a:r>
              <a:rPr lang="en-US" sz="1300" dirty="0" smtClean="0">
                <a:latin typeface="Calibri" pitchFamily="34" charset="0"/>
              </a:rPr>
              <a:t>All participating health </a:t>
            </a:r>
            <a:r>
              <a:rPr lang="en-US" sz="1300" dirty="0" smtClean="0">
                <a:solidFill>
                  <a:srgbClr val="000000"/>
                </a:solidFill>
                <a:latin typeface="Calibri" pitchFamily="34" charset="0"/>
              </a:rPr>
              <a:t>plans were offered the opportunity to make materials available during the state presentations. Now that the presentations are completed, the state has representatives available to answer beneficiaries’ questions.</a:t>
            </a:r>
            <a:endParaRPr lang="en-US" sz="1300" dirty="0">
              <a:solidFill>
                <a:srgbClr val="000000"/>
              </a:solidFill>
              <a:latin typeface="Calibri" pitchFamily="34" charset="0"/>
            </a:endParaRPr>
          </a:p>
        </p:txBody>
      </p:sp>
      <p:sp>
        <p:nvSpPr>
          <p:cNvPr id="4" name="Slide Number Placeholder 3"/>
          <p:cNvSpPr>
            <a:spLocks noGrp="1"/>
          </p:cNvSpPr>
          <p:nvPr>
            <p:ph type="sldNum" sz="quarter" idx="10"/>
          </p:nvPr>
        </p:nvSpPr>
        <p:spPr/>
        <p:txBody>
          <a:bodyPr/>
          <a:lstStyle/>
          <a:p>
            <a:fld id="{B024980A-0B72-45EB-B083-C0641DC1033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following two slides provide an overview</a:t>
            </a:r>
            <a:r>
              <a:rPr lang="en-US" b="1" baseline="0" dirty="0" smtClean="0"/>
              <a:t> of </a:t>
            </a:r>
            <a:r>
              <a:rPr lang="en-US" b="1" dirty="0" smtClean="0"/>
              <a:t>benefits and covered services.</a:t>
            </a:r>
          </a:p>
          <a:p>
            <a:r>
              <a:rPr lang="en-US" b="1" dirty="0" smtClean="0"/>
              <a:t>Bullet</a:t>
            </a:r>
            <a:r>
              <a:rPr lang="en-US" b="1" baseline="0" dirty="0" smtClean="0"/>
              <a:t> #1:</a:t>
            </a:r>
            <a:endParaRPr lang="en-US" b="1" dirty="0" smtClean="0"/>
          </a:p>
          <a:p>
            <a:r>
              <a:rPr lang="en-US" dirty="0" smtClean="0">
                <a:solidFill>
                  <a:srgbClr val="000000"/>
                </a:solidFill>
              </a:rPr>
              <a:t>Seniors and persons with disabilities beneficiaries receive the same Medi-Cal benefits and services as other members.</a:t>
            </a:r>
          </a:p>
          <a:p>
            <a:pPr defTabSz="962496">
              <a:defRPr/>
            </a:pPr>
            <a:r>
              <a:rPr lang="en-US" b="1" dirty="0" smtClean="0"/>
              <a:t>Bullet</a:t>
            </a:r>
            <a:r>
              <a:rPr lang="en-US" b="1" baseline="0" dirty="0" smtClean="0"/>
              <a:t> #2:</a:t>
            </a:r>
            <a:endParaRPr lang="en-US" b="1" dirty="0" smtClean="0"/>
          </a:p>
          <a:p>
            <a:r>
              <a:rPr lang="en-US" dirty="0" smtClean="0">
                <a:solidFill>
                  <a:srgbClr val="000000"/>
                </a:solidFill>
              </a:rPr>
              <a:t>Beneficiaries have no-cost Medi-Cal coverage only.</a:t>
            </a:r>
          </a:p>
          <a:p>
            <a:pPr defTabSz="962496">
              <a:defRPr/>
            </a:pPr>
            <a:r>
              <a:rPr lang="en-US" b="1" dirty="0" smtClean="0"/>
              <a:t>Bullet</a:t>
            </a:r>
            <a:r>
              <a:rPr lang="en-US" b="1" baseline="0" dirty="0" smtClean="0"/>
              <a:t> #3:</a:t>
            </a:r>
            <a:endParaRPr lang="en-US" b="1" dirty="0" smtClean="0"/>
          </a:p>
          <a:p>
            <a:r>
              <a:rPr lang="en-US" dirty="0" smtClean="0">
                <a:solidFill>
                  <a:srgbClr val="000000"/>
                </a:solidFill>
              </a:rPr>
              <a:t>They receive the same Medi-Cal ID card as all other Medi-Cal beneficiaries.</a:t>
            </a:r>
          </a:p>
          <a:p>
            <a:pPr defTabSz="962496">
              <a:defRPr/>
            </a:pPr>
            <a:r>
              <a:rPr lang="en-US" b="1" dirty="0" smtClean="0"/>
              <a:t>Bullet</a:t>
            </a:r>
            <a:r>
              <a:rPr lang="en-US" b="1" baseline="0" dirty="0" smtClean="0"/>
              <a:t> #4:</a:t>
            </a:r>
            <a:endParaRPr lang="en-US" b="1" dirty="0" smtClean="0"/>
          </a:p>
          <a:p>
            <a:r>
              <a:rPr lang="en-US" dirty="0" smtClean="0">
                <a:solidFill>
                  <a:srgbClr val="000000"/>
                </a:solidFill>
              </a:rPr>
              <a:t>They use the same provider directories and online search tool as our other Medi-Cal managed care members – we do not have separate directories for the Seniors and persons with disabilities population. </a:t>
            </a:r>
          </a:p>
        </p:txBody>
      </p:sp>
      <p:sp>
        <p:nvSpPr>
          <p:cNvPr id="4" name="Slide Number Placeholder 3"/>
          <p:cNvSpPr>
            <a:spLocks noGrp="1"/>
          </p:cNvSpPr>
          <p:nvPr>
            <p:ph type="sldNum" sz="quarter" idx="10"/>
          </p:nvPr>
        </p:nvSpPr>
        <p:spPr/>
        <p:txBody>
          <a:bodyPr/>
          <a:lstStyle/>
          <a:p>
            <a:fld id="{B024980A-0B72-45EB-B083-C0641DC1033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84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5310" indent="0" algn="ctr">
              <a:buNone/>
              <a:defRPr>
                <a:solidFill>
                  <a:schemeClr val="tx1">
                    <a:tint val="75000"/>
                  </a:schemeClr>
                </a:solidFill>
              </a:defRPr>
            </a:lvl2pPr>
            <a:lvl3pPr marL="910620" indent="0" algn="ctr">
              <a:buNone/>
              <a:defRPr>
                <a:solidFill>
                  <a:schemeClr val="tx1">
                    <a:tint val="75000"/>
                  </a:schemeClr>
                </a:solidFill>
              </a:defRPr>
            </a:lvl3pPr>
            <a:lvl4pPr marL="1365930" indent="0" algn="ctr">
              <a:buNone/>
              <a:defRPr>
                <a:solidFill>
                  <a:schemeClr val="tx1">
                    <a:tint val="75000"/>
                  </a:schemeClr>
                </a:solidFill>
              </a:defRPr>
            </a:lvl4pPr>
            <a:lvl5pPr marL="1821240" indent="0" algn="ctr">
              <a:buNone/>
              <a:defRPr>
                <a:solidFill>
                  <a:schemeClr val="tx1">
                    <a:tint val="75000"/>
                  </a:schemeClr>
                </a:solidFill>
              </a:defRPr>
            </a:lvl5pPr>
            <a:lvl6pPr marL="2276550" indent="0" algn="ctr">
              <a:buNone/>
              <a:defRPr>
                <a:solidFill>
                  <a:schemeClr val="tx1">
                    <a:tint val="75000"/>
                  </a:schemeClr>
                </a:solidFill>
              </a:defRPr>
            </a:lvl6pPr>
            <a:lvl7pPr marL="2731860" indent="0" algn="ctr">
              <a:buNone/>
              <a:defRPr>
                <a:solidFill>
                  <a:schemeClr val="tx1">
                    <a:tint val="75000"/>
                  </a:schemeClr>
                </a:solidFill>
              </a:defRPr>
            </a:lvl7pPr>
            <a:lvl8pPr marL="3187085" indent="0" algn="ctr">
              <a:buNone/>
              <a:defRPr>
                <a:solidFill>
                  <a:schemeClr val="tx1">
                    <a:tint val="75000"/>
                  </a:schemeClr>
                </a:solidFill>
              </a:defRPr>
            </a:lvl8pPr>
            <a:lvl9pPr marL="364247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766E7D-B549-4CE9-8998-C2E4F28822A8}" type="datetime1">
              <a:rPr lang="en-US" smtClean="0"/>
              <a:pPr/>
              <a:t>4/28/2011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E6ACC1-B00B-457C-B1C4-1E52017CD65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1046D8-2CEE-472A-AA98-1BC7794E0CC9}" type="datetime1">
              <a:rPr lang="en-US" smtClean="0"/>
              <a:pPr/>
              <a:t>4/28/2011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E6ACC1-B00B-457C-B1C4-1E52017CD65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2"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027AAB-2542-45DA-AC70-C11ABA502DDC}" type="datetime1">
              <a:rPr lang="en-US" smtClean="0"/>
              <a:pPr/>
              <a:t>4/28/2011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E6ACC1-B00B-457C-B1C4-1E52017CD65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0B68A60-0722-4A99-AADF-C07E4F838D9B}" type="datetime1">
              <a:rPr lang="en-US" smtClean="0">
                <a:solidFill>
                  <a:srgbClr val="FFFFFF"/>
                </a:solidFill>
              </a:rPr>
              <a:pPr>
                <a:defRPr/>
              </a:pPr>
              <a:t>4/28/2011</a:t>
            </a:fld>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9DD83C-0D2A-4C59-923A-C1AA90921BC2}"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63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255" indent="0" algn="ctr">
              <a:buNone/>
              <a:defRPr/>
            </a:lvl2pPr>
            <a:lvl3pPr marL="912510" indent="0" algn="ctr">
              <a:buNone/>
              <a:defRPr/>
            </a:lvl3pPr>
            <a:lvl4pPr marL="1368765" indent="0" algn="ctr">
              <a:buNone/>
              <a:defRPr/>
            </a:lvl4pPr>
            <a:lvl5pPr marL="1825020" indent="0" algn="ctr">
              <a:buNone/>
              <a:defRPr/>
            </a:lvl5pPr>
            <a:lvl6pPr marL="2281275" indent="0" algn="ctr">
              <a:buNone/>
              <a:defRPr/>
            </a:lvl6pPr>
            <a:lvl7pPr marL="2737530" indent="0" algn="ctr">
              <a:buNone/>
              <a:defRPr/>
            </a:lvl7pPr>
            <a:lvl8pPr marL="3193700" indent="0" algn="ctr">
              <a:buNone/>
              <a:defRPr/>
            </a:lvl8pPr>
            <a:lvl9pPr marL="3650036"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8738F72-6841-4FE7-96EA-19E8A3A3623F}" type="datetime1">
              <a:rPr lang="en-US" smtClean="0">
                <a:solidFill>
                  <a:srgbClr val="FFFFFF"/>
                </a:solidFill>
              </a:rPr>
              <a:pPr>
                <a:defRPr/>
              </a:pPr>
              <a:t>4/28/2011</a:t>
            </a:fld>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912775C-B977-4C9B-8F36-EAE8306A14DB}"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231DCE1-EDCD-48E6-871E-19B094C28D85}" type="datetime1">
              <a:rPr lang="en-US" smtClean="0">
                <a:solidFill>
                  <a:srgbClr val="FFFFFF"/>
                </a:solidFill>
              </a:rPr>
              <a:pPr>
                <a:defRPr/>
              </a:pPr>
              <a:t>4/28/2011</a:t>
            </a:fld>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84B669-FC95-4378-8C0E-B91A514C390E}"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313FA2C-B675-491C-B6E7-866D5DCAF50D}" type="datetime1">
              <a:rPr lang="en-US" smtClean="0">
                <a:solidFill>
                  <a:srgbClr val="FFFFFF"/>
                </a:solidFill>
              </a:rPr>
              <a:pPr>
                <a:defRPr/>
              </a:pPr>
              <a:t>4/28/2011</a:t>
            </a:fld>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9DD83C-0D2A-4C59-923A-C1AA90921BC2}"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5413560-00D0-4924-8569-DD24366AD971}" type="datetime1">
              <a:rPr lang="en-US" smtClean="0">
                <a:solidFill>
                  <a:srgbClr val="FFFFFF"/>
                </a:solidFill>
              </a:rPr>
              <a:pPr>
                <a:defRPr/>
              </a:pPr>
              <a:t>4/28/2011</a:t>
            </a:fld>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84B669-FC95-4378-8C0E-B91A514C390E}"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3875B00-175B-4ECD-A23B-A63EB45E34B4}" type="datetime1">
              <a:rPr lang="en-US" smtClean="0">
                <a:solidFill>
                  <a:srgbClr val="FFFFFF"/>
                </a:solidFill>
              </a:rPr>
              <a:pPr>
                <a:defRPr/>
              </a:pPr>
              <a:t>4/28/2011</a:t>
            </a:fld>
            <a:endParaRPr lang="en-US" dirty="0">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84B669-FC95-4378-8C0E-B91A514C390E}"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78"/>
            <a:ext cx="7772400" cy="147018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411"/>
            <a:ext cx="6400800" cy="1753077"/>
          </a:xfrm>
        </p:spPr>
        <p:txBody>
          <a:bodyPr/>
          <a:lstStyle>
            <a:lvl1pPr marL="0" indent="0" algn="ctr">
              <a:buNone/>
              <a:defRPr/>
            </a:lvl1pPr>
            <a:lvl2pPr marL="410636" indent="0" algn="ctr">
              <a:buNone/>
              <a:defRPr/>
            </a:lvl2pPr>
            <a:lvl3pPr marL="821066" indent="0" algn="ctr">
              <a:buNone/>
              <a:defRPr/>
            </a:lvl3pPr>
            <a:lvl4pPr marL="1231907" indent="0" algn="ctr">
              <a:buNone/>
              <a:defRPr/>
            </a:lvl4pPr>
            <a:lvl5pPr marL="1642439" indent="0" algn="ctr">
              <a:buNone/>
              <a:defRPr/>
            </a:lvl5pPr>
            <a:lvl6pPr marL="2053090" indent="0" algn="ctr">
              <a:buNone/>
              <a:defRPr/>
            </a:lvl6pPr>
            <a:lvl7pPr marL="2463658" indent="0" algn="ctr">
              <a:buNone/>
              <a:defRPr/>
            </a:lvl7pPr>
            <a:lvl8pPr marL="2874290" indent="0" algn="ctr">
              <a:buNone/>
              <a:defRPr/>
            </a:lvl8pPr>
            <a:lvl9pPr marL="3284878"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93D5853-28D8-424C-8B12-AC492DC2D6C7}" type="datetime1">
              <a:rPr lang="en-US" smtClean="0">
                <a:solidFill>
                  <a:srgbClr val="000000"/>
                </a:solidFill>
              </a:rPr>
              <a:pPr>
                <a:defRPr/>
              </a:pPr>
              <a:t>4/28/2011</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35F000-174F-4315-B632-3A0A94ED89D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78"/>
            <a:ext cx="7772400" cy="147018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411"/>
            <a:ext cx="6400800" cy="1753077"/>
          </a:xfrm>
        </p:spPr>
        <p:txBody>
          <a:bodyPr/>
          <a:lstStyle>
            <a:lvl1pPr marL="0" indent="0" algn="ctr">
              <a:buNone/>
              <a:defRPr/>
            </a:lvl1pPr>
            <a:lvl2pPr marL="410636" indent="0" algn="ctr">
              <a:buNone/>
              <a:defRPr/>
            </a:lvl2pPr>
            <a:lvl3pPr marL="821066" indent="0" algn="ctr">
              <a:buNone/>
              <a:defRPr/>
            </a:lvl3pPr>
            <a:lvl4pPr marL="1231907" indent="0" algn="ctr">
              <a:buNone/>
              <a:defRPr/>
            </a:lvl4pPr>
            <a:lvl5pPr marL="1642439" indent="0" algn="ctr">
              <a:buNone/>
              <a:defRPr/>
            </a:lvl5pPr>
            <a:lvl6pPr marL="2053090" indent="0" algn="ctr">
              <a:buNone/>
              <a:defRPr/>
            </a:lvl6pPr>
            <a:lvl7pPr marL="2463658" indent="0" algn="ctr">
              <a:buNone/>
              <a:defRPr/>
            </a:lvl7pPr>
            <a:lvl8pPr marL="2874290" indent="0" algn="ctr">
              <a:buNone/>
              <a:defRPr/>
            </a:lvl8pPr>
            <a:lvl9pPr marL="3284878"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0E4F0F2-6EFB-43B6-8C57-655748CC83A8}" type="datetime1">
              <a:rPr lang="en-US" smtClean="0">
                <a:solidFill>
                  <a:srgbClr val="000000"/>
                </a:solidFill>
              </a:rPr>
              <a:pPr>
                <a:defRPr/>
              </a:pPr>
              <a:t>4/28/2011</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35F000-174F-4315-B632-3A0A94ED89D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D07F43-5789-49C8-8CE7-A7243EE6AE76}" type="datetime1">
              <a:rPr lang="en-US" smtClean="0"/>
              <a:pPr/>
              <a:t>4/28/2011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CE6ACC1-B00B-457C-B1C4-1E52017CD65E}"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72"/>
            <a:ext cx="7772400" cy="147018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405"/>
            <a:ext cx="6400800" cy="1753077"/>
          </a:xfrm>
        </p:spPr>
        <p:txBody>
          <a:bodyPr/>
          <a:lstStyle>
            <a:lvl1pPr marL="0" indent="0" algn="ctr">
              <a:buNone/>
              <a:defRPr/>
            </a:lvl1pPr>
            <a:lvl2pPr marL="410660" indent="0" algn="ctr">
              <a:buNone/>
              <a:defRPr/>
            </a:lvl2pPr>
            <a:lvl3pPr marL="821120" indent="0" algn="ctr">
              <a:buNone/>
              <a:defRPr/>
            </a:lvl3pPr>
            <a:lvl4pPr marL="1231979" indent="0" algn="ctr">
              <a:buNone/>
              <a:defRPr/>
            </a:lvl4pPr>
            <a:lvl5pPr marL="1642538" indent="0" algn="ctr">
              <a:buNone/>
              <a:defRPr/>
            </a:lvl5pPr>
            <a:lvl6pPr marL="2053211" indent="0" algn="ctr">
              <a:buNone/>
              <a:defRPr/>
            </a:lvl6pPr>
            <a:lvl7pPr marL="2463807" indent="0" algn="ctr">
              <a:buNone/>
              <a:defRPr/>
            </a:lvl7pPr>
            <a:lvl8pPr marL="2874461" indent="0" algn="ctr">
              <a:buNone/>
              <a:defRPr/>
            </a:lvl8pPr>
            <a:lvl9pPr marL="3285075"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1BC0BF4-7951-4598-BBC2-44F41AF81AA7}" type="datetime1">
              <a:rPr lang="en-US" smtClean="0">
                <a:solidFill>
                  <a:srgbClr val="000000"/>
                </a:solidFill>
              </a:rPr>
              <a:pPr>
                <a:defRPr/>
              </a:pPr>
              <a:t>4/28/2011</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35F000-174F-4315-B632-3A0A94ED89D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7"/>
            <a:ext cx="7772400" cy="147018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390"/>
            <a:ext cx="6400800" cy="1753077"/>
          </a:xfrm>
        </p:spPr>
        <p:txBody>
          <a:bodyPr/>
          <a:lstStyle>
            <a:lvl1pPr marL="0" indent="0" algn="ctr">
              <a:buNone/>
              <a:defRPr/>
            </a:lvl1pPr>
            <a:lvl2pPr marL="410720" indent="0" algn="ctr">
              <a:buNone/>
              <a:defRPr/>
            </a:lvl2pPr>
            <a:lvl3pPr marL="821255" indent="0" algn="ctr">
              <a:buNone/>
              <a:defRPr/>
            </a:lvl3pPr>
            <a:lvl4pPr marL="1232159" indent="0" algn="ctr">
              <a:buNone/>
              <a:defRPr/>
            </a:lvl4pPr>
            <a:lvl5pPr marL="1642785" indent="0" algn="ctr">
              <a:buNone/>
              <a:defRPr/>
            </a:lvl5pPr>
            <a:lvl6pPr marL="2053515" indent="0" algn="ctr">
              <a:buNone/>
              <a:defRPr/>
            </a:lvl6pPr>
            <a:lvl7pPr marL="2464178" indent="0" algn="ctr">
              <a:buNone/>
              <a:defRPr/>
            </a:lvl7pPr>
            <a:lvl8pPr marL="2874889" indent="0" algn="ctr">
              <a:buNone/>
              <a:defRPr/>
            </a:lvl8pPr>
            <a:lvl9pPr marL="328557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013FA5B-B3E0-482E-9BC8-D72713EB5550}" type="datetime1">
              <a:rPr lang="en-US" smtClean="0">
                <a:solidFill>
                  <a:srgbClr val="000000"/>
                </a:solidFill>
              </a:rPr>
              <a:pPr>
                <a:defRPr/>
              </a:pPr>
              <a:t>4/28/2011</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35F000-174F-4315-B632-3A0A94ED89D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18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366"/>
            <a:ext cx="6400800" cy="1753077"/>
          </a:xfrm>
        </p:spPr>
        <p:txBody>
          <a:bodyPr/>
          <a:lstStyle>
            <a:lvl1pPr marL="0" indent="0" algn="ctr">
              <a:buNone/>
              <a:defRPr/>
            </a:lvl1pPr>
            <a:lvl2pPr marL="410816" indent="0" algn="ctr">
              <a:buNone/>
              <a:defRPr/>
            </a:lvl2pPr>
            <a:lvl3pPr marL="821471" indent="0" algn="ctr">
              <a:buNone/>
              <a:defRPr/>
            </a:lvl3pPr>
            <a:lvl4pPr marL="1232447" indent="0" algn="ctr">
              <a:buNone/>
              <a:defRPr/>
            </a:lvl4pPr>
            <a:lvl5pPr marL="1643181" indent="0" algn="ctr">
              <a:buNone/>
              <a:defRPr/>
            </a:lvl5pPr>
            <a:lvl6pPr marL="2054001" indent="0" algn="ctr">
              <a:buNone/>
              <a:defRPr/>
            </a:lvl6pPr>
            <a:lvl7pPr marL="2464772" indent="0" algn="ctr">
              <a:buNone/>
              <a:defRPr/>
            </a:lvl7pPr>
            <a:lvl8pPr marL="2875579" indent="0" algn="ctr">
              <a:buNone/>
              <a:defRPr/>
            </a:lvl8pPr>
            <a:lvl9pPr marL="328636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3336F93-72AD-4B15-B67B-3433C0665CE8}" type="datetime1">
              <a:rPr lang="en-US" smtClean="0">
                <a:solidFill>
                  <a:srgbClr val="000000"/>
                </a:solidFill>
              </a:rPr>
              <a:pPr>
                <a:defRPr/>
              </a:pPr>
              <a:t>4/28/2011</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solidFill>
                  <a:schemeClr val="bg1"/>
                </a:solidFill>
              </a:defRPr>
            </a:lvl1pPr>
          </a:lstStyle>
          <a:p>
            <a:pPr>
              <a:defRPr/>
            </a:pPr>
            <a:fld id="{EE35F000-174F-4315-B632-3A0A94ED89D0}" type="slidenum">
              <a:rPr lang="en-US" smtClean="0"/>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3"/>
            <a:ext cx="7772400" cy="147018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356"/>
            <a:ext cx="6400800" cy="1753077"/>
          </a:xfrm>
        </p:spPr>
        <p:txBody>
          <a:bodyPr/>
          <a:lstStyle>
            <a:lvl1pPr marL="0" indent="0" algn="ctr">
              <a:buNone/>
              <a:defRPr/>
            </a:lvl1pPr>
            <a:lvl2pPr marL="410856" indent="0" algn="ctr">
              <a:buNone/>
              <a:defRPr/>
            </a:lvl2pPr>
            <a:lvl3pPr marL="821561" indent="0" algn="ctr">
              <a:buNone/>
              <a:defRPr/>
            </a:lvl3pPr>
            <a:lvl4pPr marL="1232567" indent="0" algn="ctr">
              <a:buNone/>
              <a:defRPr/>
            </a:lvl4pPr>
            <a:lvl5pPr marL="1643346" indent="0" algn="ctr">
              <a:buNone/>
              <a:defRPr/>
            </a:lvl5pPr>
            <a:lvl6pPr marL="2054203" indent="0" algn="ctr">
              <a:buNone/>
              <a:defRPr/>
            </a:lvl6pPr>
            <a:lvl7pPr marL="2465019" indent="0" algn="ctr">
              <a:buNone/>
              <a:defRPr/>
            </a:lvl7pPr>
            <a:lvl8pPr marL="2875867" indent="0" algn="ctr">
              <a:buNone/>
              <a:defRPr/>
            </a:lvl8pPr>
            <a:lvl9pPr marL="328669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1F1D6CA-DDB9-4219-ACD9-2C249AD83AB9}" type="datetime1">
              <a:rPr lang="en-US" smtClean="0">
                <a:solidFill>
                  <a:srgbClr val="000000"/>
                </a:solidFill>
              </a:rPr>
              <a:pPr>
                <a:defRPr/>
              </a:pPr>
              <a:t>4/28/2011</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35F000-174F-4315-B632-3A0A94ED89D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12"/>
            <a:ext cx="7772400" cy="147018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345"/>
            <a:ext cx="6400800" cy="1753077"/>
          </a:xfrm>
        </p:spPr>
        <p:txBody>
          <a:bodyPr/>
          <a:lstStyle>
            <a:lvl1pPr marL="0" indent="0" algn="ctr">
              <a:buNone/>
              <a:defRPr/>
            </a:lvl1pPr>
            <a:lvl2pPr marL="410900" indent="0" algn="ctr">
              <a:buNone/>
              <a:defRPr/>
            </a:lvl2pPr>
            <a:lvl3pPr marL="821660" indent="0" algn="ctr">
              <a:buNone/>
              <a:defRPr/>
            </a:lvl3pPr>
            <a:lvl4pPr marL="1232699" indent="0" algn="ctr">
              <a:buNone/>
              <a:defRPr/>
            </a:lvl4pPr>
            <a:lvl5pPr marL="1643528" indent="0" algn="ctr">
              <a:buNone/>
              <a:defRPr/>
            </a:lvl5pPr>
            <a:lvl6pPr marL="2054426" indent="0" algn="ctr">
              <a:buNone/>
              <a:defRPr/>
            </a:lvl6pPr>
            <a:lvl7pPr marL="2465292" indent="0" algn="ctr">
              <a:buNone/>
              <a:defRPr/>
            </a:lvl7pPr>
            <a:lvl8pPr marL="2876184" indent="0" algn="ctr">
              <a:buNone/>
              <a:defRPr/>
            </a:lvl8pPr>
            <a:lvl9pPr marL="3287055"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F33F9CE-7B1D-45EB-AF35-5279712DBC2B}" type="datetime1">
              <a:rPr lang="en-US" smtClean="0">
                <a:solidFill>
                  <a:srgbClr val="000000"/>
                </a:solidFill>
              </a:rPr>
              <a:pPr>
                <a:defRPr/>
              </a:pPr>
              <a:t>4/28/2011</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35F000-174F-4315-B632-3A0A94ED89D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00"/>
            <a:ext cx="7772400" cy="147018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333"/>
            <a:ext cx="6400800" cy="1753077"/>
          </a:xfrm>
        </p:spPr>
        <p:txBody>
          <a:bodyPr/>
          <a:lstStyle>
            <a:lvl1pPr marL="0" indent="0" algn="ctr">
              <a:buNone/>
              <a:defRPr/>
            </a:lvl1pPr>
            <a:lvl2pPr marL="410948" indent="0" algn="ctr">
              <a:buNone/>
              <a:defRPr/>
            </a:lvl2pPr>
            <a:lvl3pPr marL="821768" indent="0" algn="ctr">
              <a:buNone/>
              <a:defRPr/>
            </a:lvl3pPr>
            <a:lvl4pPr marL="1232843" indent="0" algn="ctr">
              <a:buNone/>
              <a:defRPr/>
            </a:lvl4pPr>
            <a:lvl5pPr marL="1643726" indent="0" algn="ctr">
              <a:buNone/>
              <a:defRPr/>
            </a:lvl5pPr>
            <a:lvl6pPr marL="2054669" indent="0" algn="ctr">
              <a:buNone/>
              <a:defRPr/>
            </a:lvl6pPr>
            <a:lvl7pPr marL="2465589" indent="0" algn="ctr">
              <a:buNone/>
              <a:defRPr/>
            </a:lvl7pPr>
            <a:lvl8pPr marL="2876530" indent="0" algn="ctr">
              <a:buNone/>
              <a:defRPr/>
            </a:lvl8pPr>
            <a:lvl9pPr marL="3287451"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1605DC4-E6C2-4C20-8C44-FFF8AE3D6309}" type="datetime1">
              <a:rPr lang="en-US" smtClean="0">
                <a:solidFill>
                  <a:srgbClr val="000000"/>
                </a:solidFill>
              </a:rPr>
              <a:pPr>
                <a:defRPr/>
              </a:pPr>
              <a:t>4/28/2011</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35F000-174F-4315-B632-3A0A94ED89D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373"/>
            <a:ext cx="7772400" cy="147018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306"/>
            <a:ext cx="6400800" cy="1753077"/>
          </a:xfrm>
        </p:spPr>
        <p:txBody>
          <a:bodyPr/>
          <a:lstStyle>
            <a:lvl1pPr marL="0" indent="0" algn="ctr">
              <a:buNone/>
              <a:defRPr/>
            </a:lvl1pPr>
            <a:lvl2pPr marL="411056" indent="0" algn="ctr">
              <a:buNone/>
              <a:defRPr/>
            </a:lvl2pPr>
            <a:lvl3pPr marL="822011" indent="0" algn="ctr">
              <a:buNone/>
              <a:defRPr/>
            </a:lvl3pPr>
            <a:lvl4pPr marL="1233167" indent="0" algn="ctr">
              <a:buNone/>
              <a:defRPr/>
            </a:lvl4pPr>
            <a:lvl5pPr marL="1644171" indent="0" algn="ctr">
              <a:buNone/>
              <a:defRPr/>
            </a:lvl5pPr>
            <a:lvl6pPr marL="2055219" indent="0" algn="ctr">
              <a:buNone/>
              <a:defRPr/>
            </a:lvl6pPr>
            <a:lvl7pPr marL="2466257" indent="0" algn="ctr">
              <a:buNone/>
              <a:defRPr/>
            </a:lvl7pPr>
            <a:lvl8pPr marL="2877307" indent="0" algn="ctr">
              <a:buNone/>
              <a:defRPr/>
            </a:lvl8pPr>
            <a:lvl9pPr marL="328834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46E3C7C-F338-40DC-86B1-D0F4F702F530}" type="datetime1">
              <a:rPr lang="en-US" smtClean="0">
                <a:solidFill>
                  <a:srgbClr val="000000"/>
                </a:solidFill>
              </a:rPr>
              <a:pPr>
                <a:defRPr/>
              </a:pPr>
              <a:t>4/28/2011</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35F000-174F-4315-B632-3A0A94ED89D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307"/>
            <a:ext cx="7772400" cy="147018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40"/>
            <a:ext cx="6400800" cy="1753077"/>
          </a:xfrm>
        </p:spPr>
        <p:txBody>
          <a:bodyPr/>
          <a:lstStyle>
            <a:lvl1pPr marL="0" indent="0" algn="ctr">
              <a:buNone/>
              <a:defRPr/>
            </a:lvl1pPr>
            <a:lvl2pPr marL="411320" indent="0" algn="ctr">
              <a:buNone/>
              <a:defRPr/>
            </a:lvl2pPr>
            <a:lvl3pPr marL="822605" indent="0" algn="ctr">
              <a:buNone/>
              <a:defRPr/>
            </a:lvl3pPr>
            <a:lvl4pPr marL="1233959" indent="0" algn="ctr">
              <a:buNone/>
              <a:defRPr/>
            </a:lvl4pPr>
            <a:lvl5pPr marL="1645260" indent="0" algn="ctr">
              <a:buNone/>
              <a:defRPr/>
            </a:lvl5pPr>
            <a:lvl6pPr marL="2056577" indent="0" algn="ctr">
              <a:buNone/>
              <a:defRPr/>
            </a:lvl6pPr>
            <a:lvl7pPr marL="2467890" indent="0" algn="ctr">
              <a:buNone/>
              <a:defRPr/>
            </a:lvl7pPr>
            <a:lvl8pPr marL="2879208" indent="0" algn="ctr">
              <a:buNone/>
              <a:defRPr/>
            </a:lvl8pPr>
            <a:lvl9pPr marL="329052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A73C2C9-4891-4E9D-83E3-6C87254F9487}" type="datetime1">
              <a:rPr lang="en-US" smtClean="0">
                <a:solidFill>
                  <a:srgbClr val="000000"/>
                </a:solidFill>
              </a:rPr>
              <a:pPr>
                <a:defRPr/>
              </a:pPr>
              <a:t>4/28/2011</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35F000-174F-4315-B632-3A0A94ED89D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288"/>
            <a:ext cx="7772400" cy="147018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21"/>
            <a:ext cx="6400800" cy="1753077"/>
          </a:xfrm>
        </p:spPr>
        <p:txBody>
          <a:bodyPr/>
          <a:lstStyle>
            <a:lvl1pPr marL="0" indent="0" algn="ctr">
              <a:buNone/>
              <a:defRPr/>
            </a:lvl1pPr>
            <a:lvl2pPr marL="411396" indent="0" algn="ctr">
              <a:buNone/>
              <a:defRPr/>
            </a:lvl2pPr>
            <a:lvl3pPr marL="822776" indent="0" algn="ctr">
              <a:buNone/>
              <a:defRPr/>
            </a:lvl3pPr>
            <a:lvl4pPr marL="1234187" indent="0" algn="ctr">
              <a:buNone/>
              <a:defRPr/>
            </a:lvl4pPr>
            <a:lvl5pPr marL="1645574" indent="0" algn="ctr">
              <a:buNone/>
              <a:defRPr/>
            </a:lvl5pPr>
            <a:lvl6pPr marL="2056968" indent="0" algn="ctr">
              <a:buNone/>
              <a:defRPr/>
            </a:lvl6pPr>
            <a:lvl7pPr marL="2468361" indent="0" algn="ctr">
              <a:buNone/>
              <a:defRPr/>
            </a:lvl7pPr>
            <a:lvl8pPr marL="2879755" indent="0" algn="ctr">
              <a:buNone/>
              <a:defRPr/>
            </a:lvl8pPr>
            <a:lvl9pPr marL="3291147"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73EBDE4-B055-4C2B-9E63-39A553CD65E7}" type="datetime1">
              <a:rPr lang="en-US" smtClean="0">
                <a:solidFill>
                  <a:srgbClr val="000000"/>
                </a:solidFill>
              </a:rPr>
              <a:pPr>
                <a:defRPr/>
              </a:pPr>
              <a:t>4/28/2011</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35F000-174F-4315-B632-3A0A94ED89D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32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5310" indent="0">
              <a:buNone/>
              <a:defRPr sz="1800">
                <a:solidFill>
                  <a:schemeClr val="tx1">
                    <a:tint val="75000"/>
                  </a:schemeClr>
                </a:solidFill>
              </a:defRPr>
            </a:lvl2pPr>
            <a:lvl3pPr marL="910620" indent="0">
              <a:buNone/>
              <a:defRPr sz="1600">
                <a:solidFill>
                  <a:schemeClr val="tx1">
                    <a:tint val="75000"/>
                  </a:schemeClr>
                </a:solidFill>
              </a:defRPr>
            </a:lvl3pPr>
            <a:lvl4pPr marL="1365930" indent="0">
              <a:buNone/>
              <a:defRPr sz="1400">
                <a:solidFill>
                  <a:schemeClr val="tx1">
                    <a:tint val="75000"/>
                  </a:schemeClr>
                </a:solidFill>
              </a:defRPr>
            </a:lvl4pPr>
            <a:lvl5pPr marL="1821240" indent="0">
              <a:buNone/>
              <a:defRPr sz="1400">
                <a:solidFill>
                  <a:schemeClr val="tx1">
                    <a:tint val="75000"/>
                  </a:schemeClr>
                </a:solidFill>
              </a:defRPr>
            </a:lvl5pPr>
            <a:lvl6pPr marL="2276550" indent="0">
              <a:buNone/>
              <a:defRPr sz="1400">
                <a:solidFill>
                  <a:schemeClr val="tx1">
                    <a:tint val="75000"/>
                  </a:schemeClr>
                </a:solidFill>
              </a:defRPr>
            </a:lvl6pPr>
            <a:lvl7pPr marL="2731860" indent="0">
              <a:buNone/>
              <a:defRPr sz="1400">
                <a:solidFill>
                  <a:schemeClr val="tx1">
                    <a:tint val="75000"/>
                  </a:schemeClr>
                </a:solidFill>
              </a:defRPr>
            </a:lvl7pPr>
            <a:lvl8pPr marL="3187085" indent="0">
              <a:buNone/>
              <a:defRPr sz="1400">
                <a:solidFill>
                  <a:schemeClr val="tx1">
                    <a:tint val="75000"/>
                  </a:schemeClr>
                </a:solidFill>
              </a:defRPr>
            </a:lvl8pPr>
            <a:lvl9pPr marL="364247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2814D5-A1E4-4F20-9797-E09F80C9C217}" type="datetime1">
              <a:rPr lang="en-US" smtClean="0"/>
              <a:pPr/>
              <a:t>4/28/2011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E6ACC1-B00B-457C-B1C4-1E52017CD65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2"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0F3B4A-2F1F-4A62-B80E-4454499BBE7A}" type="datetime1">
              <a:rPr lang="en-US" smtClean="0"/>
              <a:pPr/>
              <a:t>4/28/2011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E6ACC1-B00B-457C-B1C4-1E52017CD65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5310" indent="0">
              <a:buNone/>
              <a:defRPr sz="2000" b="1"/>
            </a:lvl2pPr>
            <a:lvl3pPr marL="910620" indent="0">
              <a:buNone/>
              <a:defRPr sz="1800" b="1"/>
            </a:lvl3pPr>
            <a:lvl4pPr marL="1365930" indent="0">
              <a:buNone/>
              <a:defRPr sz="1600" b="1"/>
            </a:lvl4pPr>
            <a:lvl5pPr marL="1821240" indent="0">
              <a:buNone/>
              <a:defRPr sz="1600" b="1"/>
            </a:lvl5pPr>
            <a:lvl6pPr marL="2276550" indent="0">
              <a:buNone/>
              <a:defRPr sz="1600" b="1"/>
            </a:lvl6pPr>
            <a:lvl7pPr marL="2731860" indent="0">
              <a:buNone/>
              <a:defRPr sz="1600" b="1"/>
            </a:lvl7pPr>
            <a:lvl8pPr marL="3187085" indent="0">
              <a:buNone/>
              <a:defRPr sz="1600" b="1"/>
            </a:lvl8pPr>
            <a:lvl9pPr marL="364247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151" y="1535113"/>
            <a:ext cx="4041775" cy="639762"/>
          </a:xfrm>
        </p:spPr>
        <p:txBody>
          <a:bodyPr anchor="b"/>
          <a:lstStyle>
            <a:lvl1pPr marL="0" indent="0">
              <a:buNone/>
              <a:defRPr sz="2400" b="1"/>
            </a:lvl1pPr>
            <a:lvl2pPr marL="455310" indent="0">
              <a:buNone/>
              <a:defRPr sz="2000" b="1"/>
            </a:lvl2pPr>
            <a:lvl3pPr marL="910620" indent="0">
              <a:buNone/>
              <a:defRPr sz="1800" b="1"/>
            </a:lvl3pPr>
            <a:lvl4pPr marL="1365930" indent="0">
              <a:buNone/>
              <a:defRPr sz="1600" b="1"/>
            </a:lvl4pPr>
            <a:lvl5pPr marL="1821240" indent="0">
              <a:buNone/>
              <a:defRPr sz="1600" b="1"/>
            </a:lvl5pPr>
            <a:lvl6pPr marL="2276550" indent="0">
              <a:buNone/>
              <a:defRPr sz="1600" b="1"/>
            </a:lvl6pPr>
            <a:lvl7pPr marL="2731860" indent="0">
              <a:buNone/>
              <a:defRPr sz="1600" b="1"/>
            </a:lvl7pPr>
            <a:lvl8pPr marL="3187085" indent="0">
              <a:buNone/>
              <a:defRPr sz="1600" b="1"/>
            </a:lvl8pPr>
            <a:lvl9pPr marL="364247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A8F422-E06F-41ED-A627-F6BE3E8E9019}" type="datetime1">
              <a:rPr lang="en-US" smtClean="0"/>
              <a:pPr/>
              <a:t>4/28/2011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E6ACC1-B00B-457C-B1C4-1E52017CD65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14C6D9-C648-4395-98B5-C2EA581CB339}" type="datetime1">
              <a:rPr lang="en-US" smtClean="0"/>
              <a:pPr/>
              <a:t>4/28/2011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E6ACC1-B00B-457C-B1C4-1E52017CD65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097E0-3FF7-43E9-9A6A-3BC02E14D444}" type="datetime1">
              <a:rPr lang="en-US" smtClean="0"/>
              <a:pPr/>
              <a:t>4/28/2011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E6ACC1-B00B-457C-B1C4-1E52017CD65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3"/>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47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435100"/>
            <a:ext cx="3008313" cy="4691063"/>
          </a:xfrm>
        </p:spPr>
        <p:txBody>
          <a:bodyPr/>
          <a:lstStyle>
            <a:lvl1pPr marL="0" indent="0">
              <a:buNone/>
              <a:defRPr sz="1400"/>
            </a:lvl1pPr>
            <a:lvl2pPr marL="455310" indent="0">
              <a:buNone/>
              <a:defRPr sz="1200"/>
            </a:lvl2pPr>
            <a:lvl3pPr marL="910620" indent="0">
              <a:buNone/>
              <a:defRPr sz="1000"/>
            </a:lvl3pPr>
            <a:lvl4pPr marL="1365930" indent="0">
              <a:buNone/>
              <a:defRPr sz="900"/>
            </a:lvl4pPr>
            <a:lvl5pPr marL="1821240" indent="0">
              <a:buNone/>
              <a:defRPr sz="900"/>
            </a:lvl5pPr>
            <a:lvl6pPr marL="2276550" indent="0">
              <a:buNone/>
              <a:defRPr sz="900"/>
            </a:lvl6pPr>
            <a:lvl7pPr marL="2731860" indent="0">
              <a:buNone/>
              <a:defRPr sz="900"/>
            </a:lvl7pPr>
            <a:lvl8pPr marL="3187085" indent="0">
              <a:buNone/>
              <a:defRPr sz="900"/>
            </a:lvl8pPr>
            <a:lvl9pPr marL="364247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524AF-8AAA-46E4-B587-9C1A8B563F72}" type="datetime1">
              <a:rPr lang="en-US" smtClean="0"/>
              <a:pPr/>
              <a:t>4/28/2011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E6ACC1-B00B-457C-B1C4-1E52017CD65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5310" indent="0">
              <a:buNone/>
              <a:defRPr sz="2800"/>
            </a:lvl2pPr>
            <a:lvl3pPr marL="910620" indent="0">
              <a:buNone/>
              <a:defRPr sz="2400"/>
            </a:lvl3pPr>
            <a:lvl4pPr marL="1365930" indent="0">
              <a:buNone/>
              <a:defRPr sz="2000"/>
            </a:lvl4pPr>
            <a:lvl5pPr marL="1821240" indent="0">
              <a:buNone/>
              <a:defRPr sz="2000"/>
            </a:lvl5pPr>
            <a:lvl6pPr marL="2276550" indent="0">
              <a:buNone/>
              <a:defRPr sz="2000"/>
            </a:lvl6pPr>
            <a:lvl7pPr marL="2731860" indent="0">
              <a:buNone/>
              <a:defRPr sz="2000"/>
            </a:lvl7pPr>
            <a:lvl8pPr marL="3187085" indent="0">
              <a:buNone/>
              <a:defRPr sz="2000"/>
            </a:lvl8pPr>
            <a:lvl9pPr marL="3642476"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5310" indent="0">
              <a:buNone/>
              <a:defRPr sz="1200"/>
            </a:lvl2pPr>
            <a:lvl3pPr marL="910620" indent="0">
              <a:buNone/>
              <a:defRPr sz="1000"/>
            </a:lvl3pPr>
            <a:lvl4pPr marL="1365930" indent="0">
              <a:buNone/>
              <a:defRPr sz="900"/>
            </a:lvl4pPr>
            <a:lvl5pPr marL="1821240" indent="0">
              <a:buNone/>
              <a:defRPr sz="900"/>
            </a:lvl5pPr>
            <a:lvl6pPr marL="2276550" indent="0">
              <a:buNone/>
              <a:defRPr sz="900"/>
            </a:lvl6pPr>
            <a:lvl7pPr marL="2731860" indent="0">
              <a:buNone/>
              <a:defRPr sz="900"/>
            </a:lvl7pPr>
            <a:lvl8pPr marL="3187085" indent="0">
              <a:buNone/>
              <a:defRPr sz="900"/>
            </a:lvl8pPr>
            <a:lvl9pPr marL="364247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E1F459-D92C-4A41-A39B-25F986D5CAC1}" type="datetime1">
              <a:rPr lang="en-US" smtClean="0"/>
              <a:pPr/>
              <a:t>4/28/2011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E6ACC1-B00B-457C-B1C4-1E52017CD65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5.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26.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27.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28.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36" tIns="45716" rIns="91436" bIns="4571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36" tIns="45716" rIns="91436" bIns="457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2" y="6356352"/>
            <a:ext cx="2133600" cy="365125"/>
          </a:xfrm>
          <a:prstGeom prst="rect">
            <a:avLst/>
          </a:prstGeom>
        </p:spPr>
        <p:txBody>
          <a:bodyPr vert="horz" lIns="91436" tIns="45716" rIns="91436" bIns="45716" rtlCol="0" anchor="ctr"/>
          <a:lstStyle>
            <a:lvl1pPr algn="l">
              <a:defRPr sz="1200">
                <a:solidFill>
                  <a:schemeClr val="tx1">
                    <a:tint val="75000"/>
                  </a:schemeClr>
                </a:solidFill>
              </a:defRPr>
            </a:lvl1pPr>
          </a:lstStyle>
          <a:p>
            <a:fld id="{53EFB8D5-6154-4451-8837-0283996C932E}" type="datetime1">
              <a:rPr lang="en-US" smtClean="0"/>
              <a:pPr/>
              <a:t>4/28/2011</a:t>
            </a:fld>
            <a:endParaRPr lang="en-US" dirty="0"/>
          </a:p>
        </p:txBody>
      </p:sp>
      <p:sp>
        <p:nvSpPr>
          <p:cNvPr id="5" name="Footer Placeholder 4"/>
          <p:cNvSpPr>
            <a:spLocks noGrp="1"/>
          </p:cNvSpPr>
          <p:nvPr>
            <p:ph type="ftr" sz="quarter" idx="3"/>
          </p:nvPr>
        </p:nvSpPr>
        <p:spPr>
          <a:xfrm>
            <a:off x="3124205" y="6356352"/>
            <a:ext cx="2895600" cy="365125"/>
          </a:xfrm>
          <a:prstGeom prst="rect">
            <a:avLst/>
          </a:prstGeom>
        </p:spPr>
        <p:txBody>
          <a:bodyPr vert="horz" lIns="91436" tIns="45716" rIns="91436" bIns="45716"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36" tIns="45716" rIns="91436" bIns="45716" rtlCol="0" anchor="ctr"/>
          <a:lstStyle>
            <a:lvl1pPr algn="r">
              <a:defRPr sz="1200">
                <a:solidFill>
                  <a:schemeClr val="tx1">
                    <a:tint val="75000"/>
                  </a:schemeClr>
                </a:solidFill>
              </a:defRPr>
            </a:lvl1pPr>
          </a:lstStyle>
          <a:p>
            <a:fld id="{2CE6ACC1-B00B-457C-B1C4-1E52017CD65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0620" rtl="0" eaLnBrk="1" latinLnBrk="0" hangingPunct="1">
        <a:spcBef>
          <a:spcPct val="0"/>
        </a:spcBef>
        <a:buNone/>
        <a:defRPr sz="4400" kern="1200">
          <a:solidFill>
            <a:schemeClr val="tx1"/>
          </a:solidFill>
          <a:latin typeface="+mj-lt"/>
          <a:ea typeface="+mj-ea"/>
          <a:cs typeface="+mj-cs"/>
        </a:defRPr>
      </a:lvl1pPr>
    </p:titleStyle>
    <p:bodyStyle>
      <a:lvl1pPr marL="341482" indent="-341482" algn="l" defTabSz="91062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39800" indent="-284492" algn="l" defTabSz="91062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38275" indent="-227655" algn="l" defTabSz="91062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3504" indent="-227655" algn="l" defTabSz="91062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48857" indent="-227655" algn="l" defTabSz="91062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04100" indent="-227655" algn="l" defTabSz="91062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59380" indent="-227655" algn="l" defTabSz="91062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4638" indent="-227655" algn="l" defTabSz="91062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69878" indent="-227655" algn="l" defTabSz="91062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0620" rtl="0" eaLnBrk="1" latinLnBrk="0" hangingPunct="1">
        <a:defRPr sz="1800" kern="1200">
          <a:solidFill>
            <a:schemeClr val="tx1"/>
          </a:solidFill>
          <a:latin typeface="+mn-lt"/>
          <a:ea typeface="+mn-ea"/>
          <a:cs typeface="+mn-cs"/>
        </a:defRPr>
      </a:lvl1pPr>
      <a:lvl2pPr marL="455310" algn="l" defTabSz="910620" rtl="0" eaLnBrk="1" latinLnBrk="0" hangingPunct="1">
        <a:defRPr sz="1800" kern="1200">
          <a:solidFill>
            <a:schemeClr val="tx1"/>
          </a:solidFill>
          <a:latin typeface="+mn-lt"/>
          <a:ea typeface="+mn-ea"/>
          <a:cs typeface="+mn-cs"/>
        </a:defRPr>
      </a:lvl2pPr>
      <a:lvl3pPr marL="910620" algn="l" defTabSz="910620" rtl="0" eaLnBrk="1" latinLnBrk="0" hangingPunct="1">
        <a:defRPr sz="1800" kern="1200">
          <a:solidFill>
            <a:schemeClr val="tx1"/>
          </a:solidFill>
          <a:latin typeface="+mn-lt"/>
          <a:ea typeface="+mn-ea"/>
          <a:cs typeface="+mn-cs"/>
        </a:defRPr>
      </a:lvl3pPr>
      <a:lvl4pPr marL="1365930" algn="l" defTabSz="910620" rtl="0" eaLnBrk="1" latinLnBrk="0" hangingPunct="1">
        <a:defRPr sz="1800" kern="1200">
          <a:solidFill>
            <a:schemeClr val="tx1"/>
          </a:solidFill>
          <a:latin typeface="+mn-lt"/>
          <a:ea typeface="+mn-ea"/>
          <a:cs typeface="+mn-cs"/>
        </a:defRPr>
      </a:lvl4pPr>
      <a:lvl5pPr marL="1821240" algn="l" defTabSz="910620" rtl="0" eaLnBrk="1" latinLnBrk="0" hangingPunct="1">
        <a:defRPr sz="1800" kern="1200">
          <a:solidFill>
            <a:schemeClr val="tx1"/>
          </a:solidFill>
          <a:latin typeface="+mn-lt"/>
          <a:ea typeface="+mn-ea"/>
          <a:cs typeface="+mn-cs"/>
        </a:defRPr>
      </a:lvl5pPr>
      <a:lvl6pPr marL="2276550" algn="l" defTabSz="910620" rtl="0" eaLnBrk="1" latinLnBrk="0" hangingPunct="1">
        <a:defRPr sz="1800" kern="1200">
          <a:solidFill>
            <a:schemeClr val="tx1"/>
          </a:solidFill>
          <a:latin typeface="+mn-lt"/>
          <a:ea typeface="+mn-ea"/>
          <a:cs typeface="+mn-cs"/>
        </a:defRPr>
      </a:lvl6pPr>
      <a:lvl7pPr marL="2731860" algn="l" defTabSz="910620" rtl="0" eaLnBrk="1" latinLnBrk="0" hangingPunct="1">
        <a:defRPr sz="1800" kern="1200">
          <a:solidFill>
            <a:schemeClr val="tx1"/>
          </a:solidFill>
          <a:latin typeface="+mn-lt"/>
          <a:ea typeface="+mn-ea"/>
          <a:cs typeface="+mn-cs"/>
        </a:defRPr>
      </a:lvl7pPr>
      <a:lvl8pPr marL="3187085" algn="l" defTabSz="910620" rtl="0" eaLnBrk="1" latinLnBrk="0" hangingPunct="1">
        <a:defRPr sz="1800" kern="1200">
          <a:solidFill>
            <a:schemeClr val="tx1"/>
          </a:solidFill>
          <a:latin typeface="+mn-lt"/>
          <a:ea typeface="+mn-ea"/>
          <a:cs typeface="+mn-cs"/>
        </a:defRPr>
      </a:lvl8pPr>
      <a:lvl9pPr marL="3642476" algn="l" defTabSz="91062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8649"/>
            <a:ext cx="7772400" cy="1144429"/>
          </a:xfrm>
          <a:prstGeom prst="rect">
            <a:avLst/>
          </a:prstGeom>
          <a:noFill/>
          <a:ln w="9525">
            <a:noFill/>
            <a:miter lim="800000"/>
            <a:headEnd/>
            <a:tailEnd/>
          </a:ln>
        </p:spPr>
        <p:txBody>
          <a:bodyPr vert="horz" wrap="square" lIns="82292" tIns="41148" rIns="82292" bIns="41148"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685800" y="1980249"/>
            <a:ext cx="7772400" cy="4116229"/>
          </a:xfrm>
          <a:prstGeom prst="rect">
            <a:avLst/>
          </a:prstGeom>
          <a:noFill/>
          <a:ln w="9525">
            <a:noFill/>
            <a:miter lim="800000"/>
            <a:headEnd/>
            <a:tailEnd/>
          </a:ln>
        </p:spPr>
        <p:txBody>
          <a:bodyPr vert="horz" wrap="square" lIns="82292" tIns="41148" rIns="82292"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7928"/>
            <a:ext cx="1905953"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defTabSz="912600" fontAlgn="base">
              <a:spcBef>
                <a:spcPct val="0"/>
              </a:spcBef>
              <a:spcAft>
                <a:spcPct val="0"/>
              </a:spcAft>
              <a:defRPr sz="1300">
                <a:latin typeface="Times New Roman" charset="0"/>
                <a:ea typeface="ＭＳ Ｐゴシック" charset="0"/>
              </a:defRPr>
            </a:lvl1pPr>
          </a:lstStyle>
          <a:p>
            <a:pPr>
              <a:defRPr/>
            </a:pPr>
            <a:fld id="{5544B3D3-4224-4A34-A229-FAC997ED5503}" type="datetime1">
              <a:rPr lang="en-US" smtClean="0">
                <a:solidFill>
                  <a:srgbClr val="000000"/>
                </a:solidFill>
              </a:rPr>
              <a:pPr>
                <a:defRPr/>
              </a:pPr>
              <a:t>4/28/2011</a:t>
            </a:fld>
            <a:endParaRPr lang="en-US" dirty="0">
              <a:solidFill>
                <a:srgbClr val="000000"/>
              </a:solidFill>
            </a:endParaRPr>
          </a:p>
        </p:txBody>
      </p:sp>
      <p:sp>
        <p:nvSpPr>
          <p:cNvPr id="1029" name="Rectangle 5"/>
          <p:cNvSpPr>
            <a:spLocks noGrp="1" noChangeArrowheads="1"/>
          </p:cNvSpPr>
          <p:nvPr>
            <p:ph type="ftr" sz="quarter" idx="3"/>
          </p:nvPr>
        </p:nvSpPr>
        <p:spPr bwMode="auto">
          <a:xfrm>
            <a:off x="3123248" y="6247928"/>
            <a:ext cx="2897505"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ctr" defTabSz="912600" fontAlgn="base">
              <a:spcBef>
                <a:spcPct val="0"/>
              </a:spcBef>
              <a:spcAft>
                <a:spcPct val="0"/>
              </a:spcAft>
              <a:defRPr sz="1300">
                <a:latin typeface="Times New Roman" charset="0"/>
                <a:ea typeface="ＭＳ Ｐゴシック"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2251" y="6247928"/>
            <a:ext cx="1907382"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r" defTabSz="912600" fontAlgn="base">
              <a:spcBef>
                <a:spcPct val="0"/>
              </a:spcBef>
              <a:spcAft>
                <a:spcPct val="0"/>
              </a:spcAft>
              <a:defRPr sz="1300">
                <a:latin typeface="Times New Roman" charset="0"/>
                <a:ea typeface="ＭＳ Ｐゴシック" charset="0"/>
              </a:defRPr>
            </a:lvl1pPr>
          </a:lstStyle>
          <a:p>
            <a:pPr>
              <a:defRPr/>
            </a:pPr>
            <a:fld id="{7D23B599-B6CD-4D5F-8EBB-B411C96AB493}" type="slidenum">
              <a:rPr lang="en-US" smtClean="0">
                <a:solidFill>
                  <a:srgbClr val="000000"/>
                </a:solidFill>
              </a:rPr>
              <a:pPr>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97" r:id="rId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charset="0"/>
          <a:ea typeface="ＭＳ Ｐゴシック" charset="0"/>
        </a:defRPr>
      </a:lvl2pPr>
      <a:lvl3pPr algn="ctr" rtl="0" eaLnBrk="0" fontAlgn="base" hangingPunct="0">
        <a:spcBef>
          <a:spcPct val="0"/>
        </a:spcBef>
        <a:spcAft>
          <a:spcPct val="0"/>
        </a:spcAft>
        <a:defRPr sz="4000">
          <a:solidFill>
            <a:schemeClr val="tx2"/>
          </a:solidFill>
          <a:latin typeface="Times New Roman" charset="0"/>
          <a:ea typeface="ＭＳ Ｐゴシック" charset="0"/>
        </a:defRPr>
      </a:lvl3pPr>
      <a:lvl4pPr algn="ctr" rtl="0" eaLnBrk="0" fontAlgn="base" hangingPunct="0">
        <a:spcBef>
          <a:spcPct val="0"/>
        </a:spcBef>
        <a:spcAft>
          <a:spcPct val="0"/>
        </a:spcAft>
        <a:defRPr sz="4000">
          <a:solidFill>
            <a:schemeClr val="tx2"/>
          </a:solidFill>
          <a:latin typeface="Times New Roman" charset="0"/>
          <a:ea typeface="ＭＳ Ｐゴシック" charset="0"/>
        </a:defRPr>
      </a:lvl4pPr>
      <a:lvl5pPr algn="ctr" rtl="0" eaLnBrk="0" fontAlgn="base" hangingPunct="0">
        <a:spcBef>
          <a:spcPct val="0"/>
        </a:spcBef>
        <a:spcAft>
          <a:spcPct val="0"/>
        </a:spcAft>
        <a:defRPr sz="4000">
          <a:solidFill>
            <a:schemeClr val="tx2"/>
          </a:solidFill>
          <a:latin typeface="Times New Roman" charset="0"/>
          <a:ea typeface="ＭＳ Ｐゴシック" charset="0"/>
        </a:defRPr>
      </a:lvl5pPr>
      <a:lvl6pPr marL="410664" algn="ctr" rtl="0" fontAlgn="base">
        <a:spcBef>
          <a:spcPct val="0"/>
        </a:spcBef>
        <a:spcAft>
          <a:spcPct val="0"/>
        </a:spcAft>
        <a:defRPr sz="4000">
          <a:solidFill>
            <a:schemeClr val="tx2"/>
          </a:solidFill>
          <a:latin typeface="Times New Roman" charset="0"/>
          <a:ea typeface="ＭＳ Ｐゴシック" charset="0"/>
        </a:defRPr>
      </a:lvl6pPr>
      <a:lvl7pPr marL="821129" algn="ctr" rtl="0" fontAlgn="base">
        <a:spcBef>
          <a:spcPct val="0"/>
        </a:spcBef>
        <a:spcAft>
          <a:spcPct val="0"/>
        </a:spcAft>
        <a:defRPr sz="4000">
          <a:solidFill>
            <a:schemeClr val="tx2"/>
          </a:solidFill>
          <a:latin typeface="Times New Roman" charset="0"/>
          <a:ea typeface="ＭＳ Ｐゴシック" charset="0"/>
        </a:defRPr>
      </a:lvl7pPr>
      <a:lvl8pPr marL="1231991" algn="ctr" rtl="0" fontAlgn="base">
        <a:spcBef>
          <a:spcPct val="0"/>
        </a:spcBef>
        <a:spcAft>
          <a:spcPct val="0"/>
        </a:spcAft>
        <a:defRPr sz="4000">
          <a:solidFill>
            <a:schemeClr val="tx2"/>
          </a:solidFill>
          <a:latin typeface="Times New Roman" charset="0"/>
          <a:ea typeface="ＭＳ Ｐゴシック" charset="0"/>
        </a:defRPr>
      </a:lvl8pPr>
      <a:lvl9pPr marL="1642554" algn="ctr" rtl="0" fontAlgn="base">
        <a:spcBef>
          <a:spcPct val="0"/>
        </a:spcBef>
        <a:spcAft>
          <a:spcPct val="0"/>
        </a:spcAft>
        <a:defRPr sz="4000">
          <a:solidFill>
            <a:schemeClr val="tx2"/>
          </a:solidFill>
          <a:latin typeface="Times New Roman" charset="0"/>
          <a:ea typeface="ＭＳ Ｐゴシック" charset="0"/>
        </a:defRPr>
      </a:lvl9pPr>
    </p:titleStyle>
    <p:bodyStyle>
      <a:lvl1pPr marL="307998" indent="-307998" algn="l" rtl="0" eaLnBrk="0" fontAlgn="base" hangingPunct="0">
        <a:spcBef>
          <a:spcPct val="20000"/>
        </a:spcBef>
        <a:spcAft>
          <a:spcPct val="0"/>
        </a:spcAft>
        <a:buChar char="•"/>
        <a:defRPr sz="2900">
          <a:solidFill>
            <a:schemeClr val="tx1"/>
          </a:solidFill>
          <a:latin typeface="+mn-lt"/>
          <a:ea typeface="+mn-ea"/>
          <a:cs typeface="+mn-cs"/>
        </a:defRPr>
      </a:lvl1pPr>
      <a:lvl2pPr marL="667278" indent="-256650" algn="l" rtl="0" eaLnBrk="0" fontAlgn="base" hangingPunct="0">
        <a:spcBef>
          <a:spcPct val="20000"/>
        </a:spcBef>
        <a:spcAft>
          <a:spcPct val="0"/>
        </a:spcAft>
        <a:buChar char="–"/>
        <a:defRPr sz="2500">
          <a:solidFill>
            <a:schemeClr val="tx1"/>
          </a:solidFill>
          <a:latin typeface="+mn-lt"/>
          <a:ea typeface="+mn-ea"/>
        </a:defRPr>
      </a:lvl2pPr>
      <a:lvl3pPr marL="1026634" indent="-205332" algn="l" rtl="0" eaLnBrk="0" fontAlgn="base" hangingPunct="0">
        <a:spcBef>
          <a:spcPct val="20000"/>
        </a:spcBef>
        <a:spcAft>
          <a:spcPct val="0"/>
        </a:spcAft>
        <a:buChar char="•"/>
        <a:defRPr sz="2200">
          <a:solidFill>
            <a:schemeClr val="tx1"/>
          </a:solidFill>
          <a:latin typeface="+mn-lt"/>
          <a:ea typeface="+mn-ea"/>
        </a:defRPr>
      </a:lvl3pPr>
      <a:lvl4pPr marL="1437242" indent="-205332" algn="l" rtl="0" eaLnBrk="0" fontAlgn="base" hangingPunct="0">
        <a:spcBef>
          <a:spcPct val="20000"/>
        </a:spcBef>
        <a:spcAft>
          <a:spcPct val="0"/>
        </a:spcAft>
        <a:buChar char="–"/>
        <a:defRPr sz="1800">
          <a:solidFill>
            <a:schemeClr val="tx1"/>
          </a:solidFill>
          <a:latin typeface="+mn-lt"/>
          <a:ea typeface="+mn-ea"/>
        </a:defRPr>
      </a:lvl4pPr>
      <a:lvl5pPr marL="1847984" indent="-205332" algn="l" rtl="0" eaLnBrk="0" fontAlgn="base" hangingPunct="0">
        <a:spcBef>
          <a:spcPct val="20000"/>
        </a:spcBef>
        <a:spcAft>
          <a:spcPct val="0"/>
        </a:spcAft>
        <a:buChar char="»"/>
        <a:defRPr sz="1800">
          <a:solidFill>
            <a:schemeClr val="tx1"/>
          </a:solidFill>
          <a:latin typeface="+mn-lt"/>
          <a:ea typeface="+mn-ea"/>
        </a:defRPr>
      </a:lvl5pPr>
      <a:lvl6pPr marL="2258550" indent="-205332" algn="l" rtl="0" fontAlgn="base">
        <a:spcBef>
          <a:spcPct val="20000"/>
        </a:spcBef>
        <a:spcAft>
          <a:spcPct val="0"/>
        </a:spcAft>
        <a:buChar char="»"/>
        <a:defRPr sz="1800">
          <a:solidFill>
            <a:schemeClr val="tx1"/>
          </a:solidFill>
          <a:latin typeface="+mn-lt"/>
          <a:ea typeface="+mn-ea"/>
        </a:defRPr>
      </a:lvl6pPr>
      <a:lvl7pPr marL="2669112" indent="-205332" algn="l" rtl="0" fontAlgn="base">
        <a:spcBef>
          <a:spcPct val="20000"/>
        </a:spcBef>
        <a:spcAft>
          <a:spcPct val="0"/>
        </a:spcAft>
        <a:buChar char="»"/>
        <a:defRPr sz="1800">
          <a:solidFill>
            <a:schemeClr val="tx1"/>
          </a:solidFill>
          <a:latin typeface="+mn-lt"/>
          <a:ea typeface="+mn-ea"/>
        </a:defRPr>
      </a:lvl7pPr>
      <a:lvl8pPr marL="3079805" indent="-205332" algn="l" rtl="0" fontAlgn="base">
        <a:spcBef>
          <a:spcPct val="20000"/>
        </a:spcBef>
        <a:spcAft>
          <a:spcPct val="0"/>
        </a:spcAft>
        <a:buChar char="»"/>
        <a:defRPr sz="1800">
          <a:solidFill>
            <a:schemeClr val="tx1"/>
          </a:solidFill>
          <a:latin typeface="+mn-lt"/>
          <a:ea typeface="+mn-ea"/>
        </a:defRPr>
      </a:lvl8pPr>
      <a:lvl9pPr marL="3490457" indent="-205332"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410664" rtl="0" eaLnBrk="1" latinLnBrk="0" hangingPunct="1">
        <a:defRPr sz="1600" kern="1200">
          <a:solidFill>
            <a:schemeClr val="tx1"/>
          </a:solidFill>
          <a:latin typeface="+mn-lt"/>
          <a:ea typeface="+mn-ea"/>
          <a:cs typeface="+mn-cs"/>
        </a:defRPr>
      </a:lvl1pPr>
      <a:lvl2pPr marL="410664" algn="l" defTabSz="410664" rtl="0" eaLnBrk="1" latinLnBrk="0" hangingPunct="1">
        <a:defRPr sz="1600" kern="1200">
          <a:solidFill>
            <a:schemeClr val="tx1"/>
          </a:solidFill>
          <a:latin typeface="+mn-lt"/>
          <a:ea typeface="+mn-ea"/>
          <a:cs typeface="+mn-cs"/>
        </a:defRPr>
      </a:lvl2pPr>
      <a:lvl3pPr marL="821129" algn="l" defTabSz="410664" rtl="0" eaLnBrk="1" latinLnBrk="0" hangingPunct="1">
        <a:defRPr sz="1600" kern="1200">
          <a:solidFill>
            <a:schemeClr val="tx1"/>
          </a:solidFill>
          <a:latin typeface="+mn-lt"/>
          <a:ea typeface="+mn-ea"/>
          <a:cs typeface="+mn-cs"/>
        </a:defRPr>
      </a:lvl3pPr>
      <a:lvl4pPr marL="1231991" algn="l" defTabSz="410664" rtl="0" eaLnBrk="1" latinLnBrk="0" hangingPunct="1">
        <a:defRPr sz="1600" kern="1200">
          <a:solidFill>
            <a:schemeClr val="tx1"/>
          </a:solidFill>
          <a:latin typeface="+mn-lt"/>
          <a:ea typeface="+mn-ea"/>
          <a:cs typeface="+mn-cs"/>
        </a:defRPr>
      </a:lvl4pPr>
      <a:lvl5pPr marL="1642554" algn="l" defTabSz="410664" rtl="0" eaLnBrk="1" latinLnBrk="0" hangingPunct="1">
        <a:defRPr sz="1600" kern="1200">
          <a:solidFill>
            <a:schemeClr val="tx1"/>
          </a:solidFill>
          <a:latin typeface="+mn-lt"/>
          <a:ea typeface="+mn-ea"/>
          <a:cs typeface="+mn-cs"/>
        </a:defRPr>
      </a:lvl5pPr>
      <a:lvl6pPr marL="2053231" algn="l" defTabSz="410664" rtl="0" eaLnBrk="1" latinLnBrk="0" hangingPunct="1">
        <a:defRPr sz="1600" kern="1200">
          <a:solidFill>
            <a:schemeClr val="tx1"/>
          </a:solidFill>
          <a:latin typeface="+mn-lt"/>
          <a:ea typeface="+mn-ea"/>
          <a:cs typeface="+mn-cs"/>
        </a:defRPr>
      </a:lvl6pPr>
      <a:lvl7pPr marL="2463831" algn="l" defTabSz="410664" rtl="0" eaLnBrk="1" latinLnBrk="0" hangingPunct="1">
        <a:defRPr sz="1600" kern="1200">
          <a:solidFill>
            <a:schemeClr val="tx1"/>
          </a:solidFill>
          <a:latin typeface="+mn-lt"/>
          <a:ea typeface="+mn-ea"/>
          <a:cs typeface="+mn-cs"/>
        </a:defRPr>
      </a:lvl7pPr>
      <a:lvl8pPr marL="2874489" algn="l" defTabSz="410664" rtl="0" eaLnBrk="1" latinLnBrk="0" hangingPunct="1">
        <a:defRPr sz="1600" kern="1200">
          <a:solidFill>
            <a:schemeClr val="tx1"/>
          </a:solidFill>
          <a:latin typeface="+mn-lt"/>
          <a:ea typeface="+mn-ea"/>
          <a:cs typeface="+mn-cs"/>
        </a:defRPr>
      </a:lvl8pPr>
      <a:lvl9pPr marL="3285108" algn="l" defTabSz="410664" rtl="0" eaLnBrk="1" latinLnBrk="0" hangingPunct="1">
        <a:defRPr sz="16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8649"/>
            <a:ext cx="7772400" cy="1144429"/>
          </a:xfrm>
          <a:prstGeom prst="rect">
            <a:avLst/>
          </a:prstGeom>
          <a:noFill/>
          <a:ln w="9525">
            <a:noFill/>
            <a:miter lim="800000"/>
            <a:headEnd/>
            <a:tailEnd/>
          </a:ln>
        </p:spPr>
        <p:txBody>
          <a:bodyPr vert="horz" wrap="square" lIns="82292" tIns="41148" rIns="82292" bIns="41148"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685800" y="1980249"/>
            <a:ext cx="7772400" cy="4116229"/>
          </a:xfrm>
          <a:prstGeom prst="rect">
            <a:avLst/>
          </a:prstGeom>
          <a:noFill/>
          <a:ln w="9525">
            <a:noFill/>
            <a:miter lim="800000"/>
            <a:headEnd/>
            <a:tailEnd/>
          </a:ln>
        </p:spPr>
        <p:txBody>
          <a:bodyPr vert="horz" wrap="square" lIns="82292" tIns="41148" rIns="82292"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7928"/>
            <a:ext cx="1905953"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defTabSz="912762" fontAlgn="base">
              <a:spcBef>
                <a:spcPct val="0"/>
              </a:spcBef>
              <a:spcAft>
                <a:spcPct val="0"/>
              </a:spcAft>
              <a:defRPr sz="1300">
                <a:latin typeface="Times New Roman" charset="0"/>
                <a:ea typeface="ＭＳ Ｐゴシック" charset="0"/>
              </a:defRPr>
            </a:lvl1pPr>
          </a:lstStyle>
          <a:p>
            <a:pPr>
              <a:defRPr/>
            </a:pPr>
            <a:fld id="{157CDAE2-C3F0-46FE-9959-8A2DC29349C5}" type="datetime1">
              <a:rPr lang="en-US" smtClean="0">
                <a:solidFill>
                  <a:srgbClr val="000000"/>
                </a:solidFill>
              </a:rPr>
              <a:pPr>
                <a:defRPr/>
              </a:pPr>
              <a:t>4/28/2011</a:t>
            </a:fld>
            <a:endParaRPr lang="en-US" dirty="0">
              <a:solidFill>
                <a:srgbClr val="000000"/>
              </a:solidFill>
            </a:endParaRPr>
          </a:p>
        </p:txBody>
      </p:sp>
      <p:sp>
        <p:nvSpPr>
          <p:cNvPr id="1029" name="Rectangle 5"/>
          <p:cNvSpPr>
            <a:spLocks noGrp="1" noChangeArrowheads="1"/>
          </p:cNvSpPr>
          <p:nvPr>
            <p:ph type="ftr" sz="quarter" idx="3"/>
          </p:nvPr>
        </p:nvSpPr>
        <p:spPr bwMode="auto">
          <a:xfrm>
            <a:off x="3123248" y="6247928"/>
            <a:ext cx="2897505"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ctr" defTabSz="912762" fontAlgn="base">
              <a:spcBef>
                <a:spcPct val="0"/>
              </a:spcBef>
              <a:spcAft>
                <a:spcPct val="0"/>
              </a:spcAft>
              <a:defRPr sz="1300">
                <a:latin typeface="Times New Roman" charset="0"/>
                <a:ea typeface="ＭＳ Ｐゴシック"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2251" y="6247928"/>
            <a:ext cx="1907382"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r" defTabSz="912762" fontAlgn="base">
              <a:spcBef>
                <a:spcPct val="0"/>
              </a:spcBef>
              <a:spcAft>
                <a:spcPct val="0"/>
              </a:spcAft>
              <a:defRPr sz="1300">
                <a:latin typeface="Times New Roman" charset="0"/>
                <a:ea typeface="ＭＳ Ｐゴシック" charset="0"/>
              </a:defRPr>
            </a:lvl1pPr>
          </a:lstStyle>
          <a:p>
            <a:pPr>
              <a:defRPr/>
            </a:pPr>
            <a:fld id="{7D23B599-B6CD-4D5F-8EBB-B411C96AB493}" type="slidenum">
              <a:rPr lang="en-US" smtClean="0">
                <a:solidFill>
                  <a:srgbClr val="000000"/>
                </a:solidFill>
              </a:rPr>
              <a:pPr>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03" r:id="rId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charset="0"/>
          <a:ea typeface="ＭＳ Ｐゴシック" charset="0"/>
        </a:defRPr>
      </a:lvl2pPr>
      <a:lvl3pPr algn="ctr" rtl="0" eaLnBrk="0" fontAlgn="base" hangingPunct="0">
        <a:spcBef>
          <a:spcPct val="0"/>
        </a:spcBef>
        <a:spcAft>
          <a:spcPct val="0"/>
        </a:spcAft>
        <a:defRPr sz="4000">
          <a:solidFill>
            <a:schemeClr val="tx2"/>
          </a:solidFill>
          <a:latin typeface="Times New Roman" charset="0"/>
          <a:ea typeface="ＭＳ Ｐゴシック" charset="0"/>
        </a:defRPr>
      </a:lvl3pPr>
      <a:lvl4pPr algn="ctr" rtl="0" eaLnBrk="0" fontAlgn="base" hangingPunct="0">
        <a:spcBef>
          <a:spcPct val="0"/>
        </a:spcBef>
        <a:spcAft>
          <a:spcPct val="0"/>
        </a:spcAft>
        <a:defRPr sz="4000">
          <a:solidFill>
            <a:schemeClr val="tx2"/>
          </a:solidFill>
          <a:latin typeface="Times New Roman" charset="0"/>
          <a:ea typeface="ＭＳ Ｐゴシック" charset="0"/>
        </a:defRPr>
      </a:lvl4pPr>
      <a:lvl5pPr algn="ctr" rtl="0" eaLnBrk="0" fontAlgn="base" hangingPunct="0">
        <a:spcBef>
          <a:spcPct val="0"/>
        </a:spcBef>
        <a:spcAft>
          <a:spcPct val="0"/>
        </a:spcAft>
        <a:defRPr sz="4000">
          <a:solidFill>
            <a:schemeClr val="tx2"/>
          </a:solidFill>
          <a:latin typeface="Times New Roman" charset="0"/>
          <a:ea typeface="ＭＳ Ｐゴシック" charset="0"/>
        </a:defRPr>
      </a:lvl5pPr>
      <a:lvl6pPr marL="410724" algn="ctr" rtl="0" fontAlgn="base">
        <a:spcBef>
          <a:spcPct val="0"/>
        </a:spcBef>
        <a:spcAft>
          <a:spcPct val="0"/>
        </a:spcAft>
        <a:defRPr sz="4000">
          <a:solidFill>
            <a:schemeClr val="tx2"/>
          </a:solidFill>
          <a:latin typeface="Times New Roman" charset="0"/>
          <a:ea typeface="ＭＳ Ｐゴシック" charset="0"/>
        </a:defRPr>
      </a:lvl6pPr>
      <a:lvl7pPr marL="821264" algn="ctr" rtl="0" fontAlgn="base">
        <a:spcBef>
          <a:spcPct val="0"/>
        </a:spcBef>
        <a:spcAft>
          <a:spcPct val="0"/>
        </a:spcAft>
        <a:defRPr sz="4000">
          <a:solidFill>
            <a:schemeClr val="tx2"/>
          </a:solidFill>
          <a:latin typeface="Times New Roman" charset="0"/>
          <a:ea typeface="ＭＳ Ｐゴシック" charset="0"/>
        </a:defRPr>
      </a:lvl7pPr>
      <a:lvl8pPr marL="1232171" algn="ctr" rtl="0" fontAlgn="base">
        <a:spcBef>
          <a:spcPct val="0"/>
        </a:spcBef>
        <a:spcAft>
          <a:spcPct val="0"/>
        </a:spcAft>
        <a:defRPr sz="4000">
          <a:solidFill>
            <a:schemeClr val="tx2"/>
          </a:solidFill>
          <a:latin typeface="Times New Roman" charset="0"/>
          <a:ea typeface="ＭＳ Ｐゴシック" charset="0"/>
        </a:defRPr>
      </a:lvl8pPr>
      <a:lvl9pPr marL="1642802" algn="ctr" rtl="0" fontAlgn="base">
        <a:spcBef>
          <a:spcPct val="0"/>
        </a:spcBef>
        <a:spcAft>
          <a:spcPct val="0"/>
        </a:spcAft>
        <a:defRPr sz="4000">
          <a:solidFill>
            <a:schemeClr val="tx2"/>
          </a:solidFill>
          <a:latin typeface="Times New Roman" charset="0"/>
          <a:ea typeface="ＭＳ Ｐゴシック" charset="0"/>
        </a:defRPr>
      </a:lvl9pPr>
    </p:titleStyle>
    <p:bodyStyle>
      <a:lvl1pPr marL="308043" indent="-308043" algn="l" rtl="0" eaLnBrk="0" fontAlgn="base" hangingPunct="0">
        <a:spcBef>
          <a:spcPct val="20000"/>
        </a:spcBef>
        <a:spcAft>
          <a:spcPct val="0"/>
        </a:spcAft>
        <a:buChar char="•"/>
        <a:defRPr sz="2900">
          <a:solidFill>
            <a:schemeClr val="tx1"/>
          </a:solidFill>
          <a:latin typeface="+mn-lt"/>
          <a:ea typeface="+mn-ea"/>
          <a:cs typeface="+mn-cs"/>
        </a:defRPr>
      </a:lvl1pPr>
      <a:lvl2pPr marL="667380" indent="-256689" algn="l" rtl="0" eaLnBrk="0" fontAlgn="base" hangingPunct="0">
        <a:spcBef>
          <a:spcPct val="20000"/>
        </a:spcBef>
        <a:spcAft>
          <a:spcPct val="0"/>
        </a:spcAft>
        <a:buChar char="–"/>
        <a:defRPr sz="2500">
          <a:solidFill>
            <a:schemeClr val="tx1"/>
          </a:solidFill>
          <a:latin typeface="+mn-lt"/>
          <a:ea typeface="+mn-ea"/>
        </a:defRPr>
      </a:lvl2pPr>
      <a:lvl3pPr marL="1026786" indent="-205362" algn="l" rtl="0" eaLnBrk="0" fontAlgn="base" hangingPunct="0">
        <a:spcBef>
          <a:spcPct val="20000"/>
        </a:spcBef>
        <a:spcAft>
          <a:spcPct val="0"/>
        </a:spcAft>
        <a:buChar char="•"/>
        <a:defRPr sz="2200">
          <a:solidFill>
            <a:schemeClr val="tx1"/>
          </a:solidFill>
          <a:latin typeface="+mn-lt"/>
          <a:ea typeface="+mn-ea"/>
        </a:defRPr>
      </a:lvl3pPr>
      <a:lvl4pPr marL="1437458" indent="-205362" algn="l" rtl="0" eaLnBrk="0" fontAlgn="base" hangingPunct="0">
        <a:spcBef>
          <a:spcPct val="20000"/>
        </a:spcBef>
        <a:spcAft>
          <a:spcPct val="0"/>
        </a:spcAft>
        <a:buChar char="–"/>
        <a:defRPr sz="1800">
          <a:solidFill>
            <a:schemeClr val="tx1"/>
          </a:solidFill>
          <a:latin typeface="+mn-lt"/>
          <a:ea typeface="+mn-ea"/>
        </a:defRPr>
      </a:lvl4pPr>
      <a:lvl5pPr marL="1848254" indent="-205362" algn="l" rtl="0" eaLnBrk="0" fontAlgn="base" hangingPunct="0">
        <a:spcBef>
          <a:spcPct val="20000"/>
        </a:spcBef>
        <a:spcAft>
          <a:spcPct val="0"/>
        </a:spcAft>
        <a:buChar char="»"/>
        <a:defRPr sz="1800">
          <a:solidFill>
            <a:schemeClr val="tx1"/>
          </a:solidFill>
          <a:latin typeface="+mn-lt"/>
          <a:ea typeface="+mn-ea"/>
        </a:defRPr>
      </a:lvl5pPr>
      <a:lvl6pPr marL="2258888" indent="-205362" algn="l" rtl="0" fontAlgn="base">
        <a:spcBef>
          <a:spcPct val="20000"/>
        </a:spcBef>
        <a:spcAft>
          <a:spcPct val="0"/>
        </a:spcAft>
        <a:buChar char="»"/>
        <a:defRPr sz="1800">
          <a:solidFill>
            <a:schemeClr val="tx1"/>
          </a:solidFill>
          <a:latin typeface="+mn-lt"/>
          <a:ea typeface="+mn-ea"/>
        </a:defRPr>
      </a:lvl6pPr>
      <a:lvl7pPr marL="2669517" indent="-205362" algn="l" rtl="0" fontAlgn="base">
        <a:spcBef>
          <a:spcPct val="20000"/>
        </a:spcBef>
        <a:spcAft>
          <a:spcPct val="0"/>
        </a:spcAft>
        <a:buChar char="»"/>
        <a:defRPr sz="1800">
          <a:solidFill>
            <a:schemeClr val="tx1"/>
          </a:solidFill>
          <a:latin typeface="+mn-lt"/>
          <a:ea typeface="+mn-ea"/>
        </a:defRPr>
      </a:lvl7pPr>
      <a:lvl8pPr marL="3080268" indent="-205362" algn="l" rtl="0" fontAlgn="base">
        <a:spcBef>
          <a:spcPct val="20000"/>
        </a:spcBef>
        <a:spcAft>
          <a:spcPct val="0"/>
        </a:spcAft>
        <a:buChar char="»"/>
        <a:defRPr sz="1800">
          <a:solidFill>
            <a:schemeClr val="tx1"/>
          </a:solidFill>
          <a:latin typeface="+mn-lt"/>
          <a:ea typeface="+mn-ea"/>
        </a:defRPr>
      </a:lvl8pPr>
      <a:lvl9pPr marL="3490980" indent="-205362"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410724" rtl="0" eaLnBrk="1" latinLnBrk="0" hangingPunct="1">
        <a:defRPr sz="1600" kern="1200">
          <a:solidFill>
            <a:schemeClr val="tx1"/>
          </a:solidFill>
          <a:latin typeface="+mn-lt"/>
          <a:ea typeface="+mn-ea"/>
          <a:cs typeface="+mn-cs"/>
        </a:defRPr>
      </a:lvl1pPr>
      <a:lvl2pPr marL="410724" algn="l" defTabSz="410724" rtl="0" eaLnBrk="1" latinLnBrk="0" hangingPunct="1">
        <a:defRPr sz="1600" kern="1200">
          <a:solidFill>
            <a:schemeClr val="tx1"/>
          </a:solidFill>
          <a:latin typeface="+mn-lt"/>
          <a:ea typeface="+mn-ea"/>
          <a:cs typeface="+mn-cs"/>
        </a:defRPr>
      </a:lvl2pPr>
      <a:lvl3pPr marL="821264" algn="l" defTabSz="410724" rtl="0" eaLnBrk="1" latinLnBrk="0" hangingPunct="1">
        <a:defRPr sz="1600" kern="1200">
          <a:solidFill>
            <a:schemeClr val="tx1"/>
          </a:solidFill>
          <a:latin typeface="+mn-lt"/>
          <a:ea typeface="+mn-ea"/>
          <a:cs typeface="+mn-cs"/>
        </a:defRPr>
      </a:lvl3pPr>
      <a:lvl4pPr marL="1232171" algn="l" defTabSz="410724" rtl="0" eaLnBrk="1" latinLnBrk="0" hangingPunct="1">
        <a:defRPr sz="1600" kern="1200">
          <a:solidFill>
            <a:schemeClr val="tx1"/>
          </a:solidFill>
          <a:latin typeface="+mn-lt"/>
          <a:ea typeface="+mn-ea"/>
          <a:cs typeface="+mn-cs"/>
        </a:defRPr>
      </a:lvl4pPr>
      <a:lvl5pPr marL="1642802" algn="l" defTabSz="410724" rtl="0" eaLnBrk="1" latinLnBrk="0" hangingPunct="1">
        <a:defRPr sz="1600" kern="1200">
          <a:solidFill>
            <a:schemeClr val="tx1"/>
          </a:solidFill>
          <a:latin typeface="+mn-lt"/>
          <a:ea typeface="+mn-ea"/>
          <a:cs typeface="+mn-cs"/>
        </a:defRPr>
      </a:lvl5pPr>
      <a:lvl6pPr marL="2053535" algn="l" defTabSz="410724" rtl="0" eaLnBrk="1" latinLnBrk="0" hangingPunct="1">
        <a:defRPr sz="1600" kern="1200">
          <a:solidFill>
            <a:schemeClr val="tx1"/>
          </a:solidFill>
          <a:latin typeface="+mn-lt"/>
          <a:ea typeface="+mn-ea"/>
          <a:cs typeface="+mn-cs"/>
        </a:defRPr>
      </a:lvl6pPr>
      <a:lvl7pPr marL="2464203" algn="l" defTabSz="410724" rtl="0" eaLnBrk="1" latinLnBrk="0" hangingPunct="1">
        <a:defRPr sz="1600" kern="1200">
          <a:solidFill>
            <a:schemeClr val="tx1"/>
          </a:solidFill>
          <a:latin typeface="+mn-lt"/>
          <a:ea typeface="+mn-ea"/>
          <a:cs typeface="+mn-cs"/>
        </a:defRPr>
      </a:lvl7pPr>
      <a:lvl8pPr marL="2874918" algn="l" defTabSz="410724" rtl="0" eaLnBrk="1" latinLnBrk="0" hangingPunct="1">
        <a:defRPr sz="1600" kern="1200">
          <a:solidFill>
            <a:schemeClr val="tx1"/>
          </a:solidFill>
          <a:latin typeface="+mn-lt"/>
          <a:ea typeface="+mn-ea"/>
          <a:cs typeface="+mn-cs"/>
        </a:defRPr>
      </a:lvl8pPr>
      <a:lvl9pPr marL="3285603" algn="l" defTabSz="410724" rtl="0" eaLnBrk="1" latinLnBrk="0" hangingPunct="1">
        <a:defRPr sz="16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8649"/>
            <a:ext cx="7772400" cy="1144429"/>
          </a:xfrm>
          <a:prstGeom prst="rect">
            <a:avLst/>
          </a:prstGeom>
          <a:noFill/>
          <a:ln w="9525">
            <a:noFill/>
            <a:miter lim="800000"/>
            <a:headEnd/>
            <a:tailEnd/>
          </a:ln>
        </p:spPr>
        <p:txBody>
          <a:bodyPr vert="horz" wrap="square" lIns="82292" tIns="41148" rIns="82292" bIns="41148"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685800" y="1980249"/>
            <a:ext cx="7772400" cy="4116229"/>
          </a:xfrm>
          <a:prstGeom prst="rect">
            <a:avLst/>
          </a:prstGeom>
          <a:noFill/>
          <a:ln w="9525">
            <a:noFill/>
            <a:miter lim="800000"/>
            <a:headEnd/>
            <a:tailEnd/>
          </a:ln>
        </p:spPr>
        <p:txBody>
          <a:bodyPr vert="horz" wrap="square" lIns="82292" tIns="41148" rIns="82292"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7928"/>
            <a:ext cx="1905953"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defTabSz="913005" fontAlgn="base">
              <a:spcBef>
                <a:spcPct val="0"/>
              </a:spcBef>
              <a:spcAft>
                <a:spcPct val="0"/>
              </a:spcAft>
              <a:defRPr sz="1300">
                <a:latin typeface="Times New Roman" charset="0"/>
                <a:ea typeface="ＭＳ Ｐゴシック" charset="0"/>
              </a:defRPr>
            </a:lvl1pPr>
          </a:lstStyle>
          <a:p>
            <a:pPr>
              <a:defRPr/>
            </a:pPr>
            <a:fld id="{C476A6B8-AD40-491A-9EA5-E96D70DF3300}" type="datetime1">
              <a:rPr lang="en-US" smtClean="0">
                <a:solidFill>
                  <a:srgbClr val="000000"/>
                </a:solidFill>
              </a:rPr>
              <a:pPr>
                <a:defRPr/>
              </a:pPr>
              <a:t>4/28/2011</a:t>
            </a:fld>
            <a:endParaRPr lang="en-US" dirty="0">
              <a:solidFill>
                <a:srgbClr val="000000"/>
              </a:solidFill>
            </a:endParaRPr>
          </a:p>
        </p:txBody>
      </p:sp>
      <p:sp>
        <p:nvSpPr>
          <p:cNvPr id="1029" name="Rectangle 5"/>
          <p:cNvSpPr>
            <a:spLocks noGrp="1" noChangeArrowheads="1"/>
          </p:cNvSpPr>
          <p:nvPr>
            <p:ph type="ftr" sz="quarter" idx="3"/>
          </p:nvPr>
        </p:nvSpPr>
        <p:spPr bwMode="auto">
          <a:xfrm>
            <a:off x="3123248" y="6247928"/>
            <a:ext cx="2897505"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ctr" defTabSz="913005" fontAlgn="base">
              <a:spcBef>
                <a:spcPct val="0"/>
              </a:spcBef>
              <a:spcAft>
                <a:spcPct val="0"/>
              </a:spcAft>
              <a:defRPr sz="1300">
                <a:latin typeface="Times New Roman" charset="0"/>
                <a:ea typeface="ＭＳ Ｐゴシック"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2251" y="6247928"/>
            <a:ext cx="1907382"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r" defTabSz="913005" fontAlgn="base">
              <a:spcBef>
                <a:spcPct val="0"/>
              </a:spcBef>
              <a:spcAft>
                <a:spcPct val="0"/>
              </a:spcAft>
              <a:defRPr sz="1300">
                <a:latin typeface="Times New Roman" charset="0"/>
                <a:ea typeface="ＭＳ Ｐゴシック" charset="0"/>
              </a:defRPr>
            </a:lvl1pPr>
          </a:lstStyle>
          <a:p>
            <a:pPr>
              <a:defRPr/>
            </a:pPr>
            <a:fld id="{7D23B599-B6CD-4D5F-8EBB-B411C96AB493}" type="slidenum">
              <a:rPr lang="en-US" smtClean="0">
                <a:solidFill>
                  <a:srgbClr val="000000"/>
                </a:solidFill>
              </a:rPr>
              <a:pPr>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09" r:id="rId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charset="0"/>
          <a:ea typeface="ＭＳ Ｐゴシック" charset="0"/>
        </a:defRPr>
      </a:lvl2pPr>
      <a:lvl3pPr algn="ctr" rtl="0" eaLnBrk="0" fontAlgn="base" hangingPunct="0">
        <a:spcBef>
          <a:spcPct val="0"/>
        </a:spcBef>
        <a:spcAft>
          <a:spcPct val="0"/>
        </a:spcAft>
        <a:defRPr sz="4000">
          <a:solidFill>
            <a:schemeClr val="tx2"/>
          </a:solidFill>
          <a:latin typeface="Times New Roman" charset="0"/>
          <a:ea typeface="ＭＳ Ｐゴシック" charset="0"/>
        </a:defRPr>
      </a:lvl3pPr>
      <a:lvl4pPr algn="ctr" rtl="0" eaLnBrk="0" fontAlgn="base" hangingPunct="0">
        <a:spcBef>
          <a:spcPct val="0"/>
        </a:spcBef>
        <a:spcAft>
          <a:spcPct val="0"/>
        </a:spcAft>
        <a:defRPr sz="4000">
          <a:solidFill>
            <a:schemeClr val="tx2"/>
          </a:solidFill>
          <a:latin typeface="Times New Roman" charset="0"/>
          <a:ea typeface="ＭＳ Ｐゴシック" charset="0"/>
        </a:defRPr>
      </a:lvl4pPr>
      <a:lvl5pPr algn="ctr" rtl="0" eaLnBrk="0" fontAlgn="base" hangingPunct="0">
        <a:spcBef>
          <a:spcPct val="0"/>
        </a:spcBef>
        <a:spcAft>
          <a:spcPct val="0"/>
        </a:spcAft>
        <a:defRPr sz="4000">
          <a:solidFill>
            <a:schemeClr val="tx2"/>
          </a:solidFill>
          <a:latin typeface="Times New Roman" charset="0"/>
          <a:ea typeface="ＭＳ Ｐゴシック" charset="0"/>
        </a:defRPr>
      </a:lvl5pPr>
      <a:lvl6pPr marL="410820" algn="ctr" rtl="0" fontAlgn="base">
        <a:spcBef>
          <a:spcPct val="0"/>
        </a:spcBef>
        <a:spcAft>
          <a:spcPct val="0"/>
        </a:spcAft>
        <a:defRPr sz="4000">
          <a:solidFill>
            <a:schemeClr val="tx2"/>
          </a:solidFill>
          <a:latin typeface="Times New Roman" charset="0"/>
          <a:ea typeface="ＭＳ Ｐゴシック" charset="0"/>
        </a:defRPr>
      </a:lvl6pPr>
      <a:lvl7pPr marL="821480" algn="ctr" rtl="0" fontAlgn="base">
        <a:spcBef>
          <a:spcPct val="0"/>
        </a:spcBef>
        <a:spcAft>
          <a:spcPct val="0"/>
        </a:spcAft>
        <a:defRPr sz="4000">
          <a:solidFill>
            <a:schemeClr val="tx2"/>
          </a:solidFill>
          <a:latin typeface="Times New Roman" charset="0"/>
          <a:ea typeface="ＭＳ Ｐゴシック" charset="0"/>
        </a:defRPr>
      </a:lvl7pPr>
      <a:lvl8pPr marL="1232459" algn="ctr" rtl="0" fontAlgn="base">
        <a:spcBef>
          <a:spcPct val="0"/>
        </a:spcBef>
        <a:spcAft>
          <a:spcPct val="0"/>
        </a:spcAft>
        <a:defRPr sz="4000">
          <a:solidFill>
            <a:schemeClr val="tx2"/>
          </a:solidFill>
          <a:latin typeface="Times New Roman" charset="0"/>
          <a:ea typeface="ＭＳ Ｐゴシック" charset="0"/>
        </a:defRPr>
      </a:lvl8pPr>
      <a:lvl9pPr marL="1643198" algn="ctr" rtl="0" fontAlgn="base">
        <a:spcBef>
          <a:spcPct val="0"/>
        </a:spcBef>
        <a:spcAft>
          <a:spcPct val="0"/>
        </a:spcAft>
        <a:defRPr sz="4000">
          <a:solidFill>
            <a:schemeClr val="tx2"/>
          </a:solidFill>
          <a:latin typeface="Times New Roman" charset="0"/>
          <a:ea typeface="ＭＳ Ｐゴシック" charset="0"/>
        </a:defRPr>
      </a:lvl9pPr>
    </p:titleStyle>
    <p:bodyStyle>
      <a:lvl1pPr marL="308115" indent="-308115" algn="l" rtl="0" eaLnBrk="0" fontAlgn="base" hangingPunct="0">
        <a:spcBef>
          <a:spcPct val="20000"/>
        </a:spcBef>
        <a:spcAft>
          <a:spcPct val="0"/>
        </a:spcAft>
        <a:buChar char="•"/>
        <a:defRPr sz="2900">
          <a:solidFill>
            <a:schemeClr val="tx1"/>
          </a:solidFill>
          <a:latin typeface="+mn-lt"/>
          <a:ea typeface="+mn-ea"/>
          <a:cs typeface="+mn-cs"/>
        </a:defRPr>
      </a:lvl1pPr>
      <a:lvl2pPr marL="667542" indent="-256751" algn="l" rtl="0" eaLnBrk="0" fontAlgn="base" hangingPunct="0">
        <a:spcBef>
          <a:spcPct val="20000"/>
        </a:spcBef>
        <a:spcAft>
          <a:spcPct val="0"/>
        </a:spcAft>
        <a:buChar char="–"/>
        <a:defRPr sz="2500">
          <a:solidFill>
            <a:schemeClr val="tx1"/>
          </a:solidFill>
          <a:latin typeface="+mn-lt"/>
          <a:ea typeface="+mn-ea"/>
        </a:defRPr>
      </a:lvl2pPr>
      <a:lvl3pPr marL="1027029" indent="-205410" algn="l" rtl="0" eaLnBrk="0" fontAlgn="base" hangingPunct="0">
        <a:spcBef>
          <a:spcPct val="20000"/>
        </a:spcBef>
        <a:spcAft>
          <a:spcPct val="0"/>
        </a:spcAft>
        <a:buChar char="•"/>
        <a:defRPr sz="2200">
          <a:solidFill>
            <a:schemeClr val="tx1"/>
          </a:solidFill>
          <a:latin typeface="+mn-lt"/>
          <a:ea typeface="+mn-ea"/>
        </a:defRPr>
      </a:lvl3pPr>
      <a:lvl4pPr marL="1437804" indent="-205410" algn="l" rtl="0" eaLnBrk="0" fontAlgn="base" hangingPunct="0">
        <a:spcBef>
          <a:spcPct val="20000"/>
        </a:spcBef>
        <a:spcAft>
          <a:spcPct val="0"/>
        </a:spcAft>
        <a:buChar char="–"/>
        <a:defRPr sz="1800">
          <a:solidFill>
            <a:schemeClr val="tx1"/>
          </a:solidFill>
          <a:latin typeface="+mn-lt"/>
          <a:ea typeface="+mn-ea"/>
        </a:defRPr>
      </a:lvl4pPr>
      <a:lvl5pPr marL="1848686" indent="-205410" algn="l" rtl="0" eaLnBrk="0" fontAlgn="base" hangingPunct="0">
        <a:spcBef>
          <a:spcPct val="20000"/>
        </a:spcBef>
        <a:spcAft>
          <a:spcPct val="0"/>
        </a:spcAft>
        <a:buChar char="»"/>
        <a:defRPr sz="1800">
          <a:solidFill>
            <a:schemeClr val="tx1"/>
          </a:solidFill>
          <a:latin typeface="+mn-lt"/>
          <a:ea typeface="+mn-ea"/>
        </a:defRPr>
      </a:lvl5pPr>
      <a:lvl6pPr marL="2259428" indent="-205410" algn="l" rtl="0" fontAlgn="base">
        <a:spcBef>
          <a:spcPct val="20000"/>
        </a:spcBef>
        <a:spcAft>
          <a:spcPct val="0"/>
        </a:spcAft>
        <a:buChar char="»"/>
        <a:defRPr sz="1800">
          <a:solidFill>
            <a:schemeClr val="tx1"/>
          </a:solidFill>
          <a:latin typeface="+mn-lt"/>
          <a:ea typeface="+mn-ea"/>
        </a:defRPr>
      </a:lvl6pPr>
      <a:lvl7pPr marL="2670165" indent="-205410" algn="l" rtl="0" fontAlgn="base">
        <a:spcBef>
          <a:spcPct val="20000"/>
        </a:spcBef>
        <a:spcAft>
          <a:spcPct val="0"/>
        </a:spcAft>
        <a:buChar char="»"/>
        <a:defRPr sz="1800">
          <a:solidFill>
            <a:schemeClr val="tx1"/>
          </a:solidFill>
          <a:latin typeface="+mn-lt"/>
          <a:ea typeface="+mn-ea"/>
        </a:defRPr>
      </a:lvl7pPr>
      <a:lvl8pPr marL="3081008" indent="-205410" algn="l" rtl="0" fontAlgn="base">
        <a:spcBef>
          <a:spcPct val="20000"/>
        </a:spcBef>
        <a:spcAft>
          <a:spcPct val="0"/>
        </a:spcAft>
        <a:buChar char="»"/>
        <a:defRPr sz="1800">
          <a:solidFill>
            <a:schemeClr val="tx1"/>
          </a:solidFill>
          <a:latin typeface="+mn-lt"/>
          <a:ea typeface="+mn-ea"/>
        </a:defRPr>
      </a:lvl8pPr>
      <a:lvl9pPr marL="3491817" indent="-205410"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410820" rtl="0" eaLnBrk="1" latinLnBrk="0" hangingPunct="1">
        <a:defRPr sz="1600" kern="1200">
          <a:solidFill>
            <a:schemeClr val="tx1"/>
          </a:solidFill>
          <a:latin typeface="+mn-lt"/>
          <a:ea typeface="+mn-ea"/>
          <a:cs typeface="+mn-cs"/>
        </a:defRPr>
      </a:lvl1pPr>
      <a:lvl2pPr marL="410820" algn="l" defTabSz="410820" rtl="0" eaLnBrk="1" latinLnBrk="0" hangingPunct="1">
        <a:defRPr sz="1600" kern="1200">
          <a:solidFill>
            <a:schemeClr val="tx1"/>
          </a:solidFill>
          <a:latin typeface="+mn-lt"/>
          <a:ea typeface="+mn-ea"/>
          <a:cs typeface="+mn-cs"/>
        </a:defRPr>
      </a:lvl2pPr>
      <a:lvl3pPr marL="821480" algn="l" defTabSz="410820" rtl="0" eaLnBrk="1" latinLnBrk="0" hangingPunct="1">
        <a:defRPr sz="1600" kern="1200">
          <a:solidFill>
            <a:schemeClr val="tx1"/>
          </a:solidFill>
          <a:latin typeface="+mn-lt"/>
          <a:ea typeface="+mn-ea"/>
          <a:cs typeface="+mn-cs"/>
        </a:defRPr>
      </a:lvl3pPr>
      <a:lvl4pPr marL="1232459" algn="l" defTabSz="410820" rtl="0" eaLnBrk="1" latinLnBrk="0" hangingPunct="1">
        <a:defRPr sz="1600" kern="1200">
          <a:solidFill>
            <a:schemeClr val="tx1"/>
          </a:solidFill>
          <a:latin typeface="+mn-lt"/>
          <a:ea typeface="+mn-ea"/>
          <a:cs typeface="+mn-cs"/>
        </a:defRPr>
      </a:lvl4pPr>
      <a:lvl5pPr marL="1643198" algn="l" defTabSz="410820" rtl="0" eaLnBrk="1" latinLnBrk="0" hangingPunct="1">
        <a:defRPr sz="1600" kern="1200">
          <a:solidFill>
            <a:schemeClr val="tx1"/>
          </a:solidFill>
          <a:latin typeface="+mn-lt"/>
          <a:ea typeface="+mn-ea"/>
          <a:cs typeface="+mn-cs"/>
        </a:defRPr>
      </a:lvl5pPr>
      <a:lvl6pPr marL="2054021" algn="l" defTabSz="410820" rtl="0" eaLnBrk="1" latinLnBrk="0" hangingPunct="1">
        <a:defRPr sz="1600" kern="1200">
          <a:solidFill>
            <a:schemeClr val="tx1"/>
          </a:solidFill>
          <a:latin typeface="+mn-lt"/>
          <a:ea typeface="+mn-ea"/>
          <a:cs typeface="+mn-cs"/>
        </a:defRPr>
      </a:lvl6pPr>
      <a:lvl7pPr marL="2464797" algn="l" defTabSz="410820" rtl="0" eaLnBrk="1" latinLnBrk="0" hangingPunct="1">
        <a:defRPr sz="1600" kern="1200">
          <a:solidFill>
            <a:schemeClr val="tx1"/>
          </a:solidFill>
          <a:latin typeface="+mn-lt"/>
          <a:ea typeface="+mn-ea"/>
          <a:cs typeface="+mn-cs"/>
        </a:defRPr>
      </a:lvl7pPr>
      <a:lvl8pPr marL="2875608" algn="l" defTabSz="410820" rtl="0" eaLnBrk="1" latinLnBrk="0" hangingPunct="1">
        <a:defRPr sz="1600" kern="1200">
          <a:solidFill>
            <a:schemeClr val="tx1"/>
          </a:solidFill>
          <a:latin typeface="+mn-lt"/>
          <a:ea typeface="+mn-ea"/>
          <a:cs typeface="+mn-cs"/>
        </a:defRPr>
      </a:lvl8pPr>
      <a:lvl9pPr marL="3286395" algn="l" defTabSz="410820" rtl="0" eaLnBrk="1" latinLnBrk="0" hangingPunct="1">
        <a:defRPr sz="16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8649"/>
            <a:ext cx="7772400" cy="1144429"/>
          </a:xfrm>
          <a:prstGeom prst="rect">
            <a:avLst/>
          </a:prstGeom>
          <a:noFill/>
          <a:ln w="9525">
            <a:noFill/>
            <a:miter lim="800000"/>
            <a:headEnd/>
            <a:tailEnd/>
          </a:ln>
        </p:spPr>
        <p:txBody>
          <a:bodyPr vert="horz" wrap="square" lIns="82292" tIns="41148" rIns="82292" bIns="41148"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685800" y="1980249"/>
            <a:ext cx="7772400" cy="4116229"/>
          </a:xfrm>
          <a:prstGeom prst="rect">
            <a:avLst/>
          </a:prstGeom>
          <a:noFill/>
          <a:ln w="9525">
            <a:noFill/>
            <a:miter lim="800000"/>
            <a:headEnd/>
            <a:tailEnd/>
          </a:ln>
        </p:spPr>
        <p:txBody>
          <a:bodyPr vert="horz" wrap="square" lIns="82292" tIns="41148" rIns="82292"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7928"/>
            <a:ext cx="1905953"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defTabSz="913104" fontAlgn="base">
              <a:spcBef>
                <a:spcPct val="0"/>
              </a:spcBef>
              <a:spcAft>
                <a:spcPct val="0"/>
              </a:spcAft>
              <a:defRPr sz="1300">
                <a:latin typeface="Times New Roman" charset="0"/>
                <a:ea typeface="ＭＳ Ｐゴシック" charset="0"/>
              </a:defRPr>
            </a:lvl1pPr>
          </a:lstStyle>
          <a:p>
            <a:pPr>
              <a:defRPr/>
            </a:pPr>
            <a:fld id="{7F382200-D39E-41EA-9B40-5D359F1C0270}" type="datetime1">
              <a:rPr lang="en-US" smtClean="0">
                <a:solidFill>
                  <a:srgbClr val="000000"/>
                </a:solidFill>
              </a:rPr>
              <a:pPr>
                <a:defRPr/>
              </a:pPr>
              <a:t>4/28/2011</a:t>
            </a:fld>
            <a:endParaRPr lang="en-US" dirty="0">
              <a:solidFill>
                <a:srgbClr val="000000"/>
              </a:solidFill>
            </a:endParaRPr>
          </a:p>
        </p:txBody>
      </p:sp>
      <p:sp>
        <p:nvSpPr>
          <p:cNvPr id="1029" name="Rectangle 5"/>
          <p:cNvSpPr>
            <a:spLocks noGrp="1" noChangeArrowheads="1"/>
          </p:cNvSpPr>
          <p:nvPr>
            <p:ph type="ftr" sz="quarter" idx="3"/>
          </p:nvPr>
        </p:nvSpPr>
        <p:spPr bwMode="auto">
          <a:xfrm>
            <a:off x="3123248" y="6247928"/>
            <a:ext cx="2897505"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ctr" defTabSz="913104" fontAlgn="base">
              <a:spcBef>
                <a:spcPct val="0"/>
              </a:spcBef>
              <a:spcAft>
                <a:spcPct val="0"/>
              </a:spcAft>
              <a:defRPr sz="1300">
                <a:latin typeface="Times New Roman" charset="0"/>
                <a:ea typeface="ＭＳ Ｐゴシック"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2251" y="6247928"/>
            <a:ext cx="1907382"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r" defTabSz="913104" fontAlgn="base">
              <a:spcBef>
                <a:spcPct val="0"/>
              </a:spcBef>
              <a:spcAft>
                <a:spcPct val="0"/>
              </a:spcAft>
              <a:defRPr sz="1300">
                <a:latin typeface="Times New Roman" charset="0"/>
                <a:ea typeface="ＭＳ Ｐゴシック" charset="0"/>
              </a:defRPr>
            </a:lvl1pPr>
          </a:lstStyle>
          <a:p>
            <a:pPr>
              <a:defRPr/>
            </a:pPr>
            <a:fld id="{7D23B599-B6CD-4D5F-8EBB-B411C96AB493}" type="slidenum">
              <a:rPr lang="en-US" smtClean="0">
                <a:solidFill>
                  <a:srgbClr val="000000"/>
                </a:solidFill>
              </a:rPr>
              <a:pPr>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11" r:id="rId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charset="0"/>
          <a:ea typeface="ＭＳ Ｐゴシック" charset="0"/>
        </a:defRPr>
      </a:lvl2pPr>
      <a:lvl3pPr algn="ctr" rtl="0" eaLnBrk="0" fontAlgn="base" hangingPunct="0">
        <a:spcBef>
          <a:spcPct val="0"/>
        </a:spcBef>
        <a:spcAft>
          <a:spcPct val="0"/>
        </a:spcAft>
        <a:defRPr sz="4000">
          <a:solidFill>
            <a:schemeClr val="tx2"/>
          </a:solidFill>
          <a:latin typeface="Times New Roman" charset="0"/>
          <a:ea typeface="ＭＳ Ｐゴシック" charset="0"/>
        </a:defRPr>
      </a:lvl3pPr>
      <a:lvl4pPr algn="ctr" rtl="0" eaLnBrk="0" fontAlgn="base" hangingPunct="0">
        <a:spcBef>
          <a:spcPct val="0"/>
        </a:spcBef>
        <a:spcAft>
          <a:spcPct val="0"/>
        </a:spcAft>
        <a:defRPr sz="4000">
          <a:solidFill>
            <a:schemeClr val="tx2"/>
          </a:solidFill>
          <a:latin typeface="Times New Roman" charset="0"/>
          <a:ea typeface="ＭＳ Ｐゴシック" charset="0"/>
        </a:defRPr>
      </a:lvl4pPr>
      <a:lvl5pPr algn="ctr" rtl="0" eaLnBrk="0" fontAlgn="base" hangingPunct="0">
        <a:spcBef>
          <a:spcPct val="0"/>
        </a:spcBef>
        <a:spcAft>
          <a:spcPct val="0"/>
        </a:spcAft>
        <a:defRPr sz="4000">
          <a:solidFill>
            <a:schemeClr val="tx2"/>
          </a:solidFill>
          <a:latin typeface="Times New Roman" charset="0"/>
          <a:ea typeface="ＭＳ Ｐゴシック" charset="0"/>
        </a:defRPr>
      </a:lvl5pPr>
      <a:lvl6pPr marL="410860" algn="ctr" rtl="0" fontAlgn="base">
        <a:spcBef>
          <a:spcPct val="0"/>
        </a:spcBef>
        <a:spcAft>
          <a:spcPct val="0"/>
        </a:spcAft>
        <a:defRPr sz="4000">
          <a:solidFill>
            <a:schemeClr val="tx2"/>
          </a:solidFill>
          <a:latin typeface="Times New Roman" charset="0"/>
          <a:ea typeface="ＭＳ Ｐゴシック" charset="0"/>
        </a:defRPr>
      </a:lvl6pPr>
      <a:lvl7pPr marL="821570" algn="ctr" rtl="0" fontAlgn="base">
        <a:spcBef>
          <a:spcPct val="0"/>
        </a:spcBef>
        <a:spcAft>
          <a:spcPct val="0"/>
        </a:spcAft>
        <a:defRPr sz="4000">
          <a:solidFill>
            <a:schemeClr val="tx2"/>
          </a:solidFill>
          <a:latin typeface="Times New Roman" charset="0"/>
          <a:ea typeface="ＭＳ Ｐゴシック" charset="0"/>
        </a:defRPr>
      </a:lvl7pPr>
      <a:lvl8pPr marL="1232579" algn="ctr" rtl="0" fontAlgn="base">
        <a:spcBef>
          <a:spcPct val="0"/>
        </a:spcBef>
        <a:spcAft>
          <a:spcPct val="0"/>
        </a:spcAft>
        <a:defRPr sz="4000">
          <a:solidFill>
            <a:schemeClr val="tx2"/>
          </a:solidFill>
          <a:latin typeface="Times New Roman" charset="0"/>
          <a:ea typeface="ＭＳ Ｐゴシック" charset="0"/>
        </a:defRPr>
      </a:lvl8pPr>
      <a:lvl9pPr marL="1643362" algn="ctr" rtl="0" fontAlgn="base">
        <a:spcBef>
          <a:spcPct val="0"/>
        </a:spcBef>
        <a:spcAft>
          <a:spcPct val="0"/>
        </a:spcAft>
        <a:defRPr sz="4000">
          <a:solidFill>
            <a:schemeClr val="tx2"/>
          </a:solidFill>
          <a:latin typeface="Times New Roman" charset="0"/>
          <a:ea typeface="ＭＳ Ｐゴシック" charset="0"/>
        </a:defRPr>
      </a:lvl9pPr>
    </p:titleStyle>
    <p:bodyStyle>
      <a:lvl1pPr marL="308145" indent="-308145" algn="l" rtl="0" eaLnBrk="0" fontAlgn="base" hangingPunct="0">
        <a:spcBef>
          <a:spcPct val="20000"/>
        </a:spcBef>
        <a:spcAft>
          <a:spcPct val="0"/>
        </a:spcAft>
        <a:buChar char="•"/>
        <a:defRPr sz="2900">
          <a:solidFill>
            <a:schemeClr val="tx1"/>
          </a:solidFill>
          <a:latin typeface="+mn-lt"/>
          <a:ea typeface="+mn-ea"/>
          <a:cs typeface="+mn-cs"/>
        </a:defRPr>
      </a:lvl1pPr>
      <a:lvl2pPr marL="667609" indent="-256776" algn="l" rtl="0" eaLnBrk="0" fontAlgn="base" hangingPunct="0">
        <a:spcBef>
          <a:spcPct val="20000"/>
        </a:spcBef>
        <a:spcAft>
          <a:spcPct val="0"/>
        </a:spcAft>
        <a:buChar char="–"/>
        <a:defRPr sz="2500">
          <a:solidFill>
            <a:schemeClr val="tx1"/>
          </a:solidFill>
          <a:latin typeface="+mn-lt"/>
          <a:ea typeface="+mn-ea"/>
        </a:defRPr>
      </a:lvl2pPr>
      <a:lvl3pPr marL="1027130" indent="-205430" algn="l" rtl="0" eaLnBrk="0" fontAlgn="base" hangingPunct="0">
        <a:spcBef>
          <a:spcPct val="20000"/>
        </a:spcBef>
        <a:spcAft>
          <a:spcPct val="0"/>
        </a:spcAft>
        <a:buChar char="•"/>
        <a:defRPr sz="2200">
          <a:solidFill>
            <a:schemeClr val="tx1"/>
          </a:solidFill>
          <a:latin typeface="+mn-lt"/>
          <a:ea typeface="+mn-ea"/>
        </a:defRPr>
      </a:lvl3pPr>
      <a:lvl4pPr marL="1437948" indent="-205430" algn="l" rtl="0" eaLnBrk="0" fontAlgn="base" hangingPunct="0">
        <a:spcBef>
          <a:spcPct val="20000"/>
        </a:spcBef>
        <a:spcAft>
          <a:spcPct val="0"/>
        </a:spcAft>
        <a:buChar char="–"/>
        <a:defRPr sz="1800">
          <a:solidFill>
            <a:schemeClr val="tx1"/>
          </a:solidFill>
          <a:latin typeface="+mn-lt"/>
          <a:ea typeface="+mn-ea"/>
        </a:defRPr>
      </a:lvl4pPr>
      <a:lvl5pPr marL="1848866" indent="-205430" algn="l" rtl="0" eaLnBrk="0" fontAlgn="base" hangingPunct="0">
        <a:spcBef>
          <a:spcPct val="20000"/>
        </a:spcBef>
        <a:spcAft>
          <a:spcPct val="0"/>
        </a:spcAft>
        <a:buChar char="»"/>
        <a:defRPr sz="1800">
          <a:solidFill>
            <a:schemeClr val="tx1"/>
          </a:solidFill>
          <a:latin typeface="+mn-lt"/>
          <a:ea typeface="+mn-ea"/>
        </a:defRPr>
      </a:lvl5pPr>
      <a:lvl6pPr marL="2259653" indent="-205430" algn="l" rtl="0" fontAlgn="base">
        <a:spcBef>
          <a:spcPct val="20000"/>
        </a:spcBef>
        <a:spcAft>
          <a:spcPct val="0"/>
        </a:spcAft>
        <a:buChar char="»"/>
        <a:defRPr sz="1800">
          <a:solidFill>
            <a:schemeClr val="tx1"/>
          </a:solidFill>
          <a:latin typeface="+mn-lt"/>
          <a:ea typeface="+mn-ea"/>
        </a:defRPr>
      </a:lvl6pPr>
      <a:lvl7pPr marL="2670435" indent="-205430" algn="l" rtl="0" fontAlgn="base">
        <a:spcBef>
          <a:spcPct val="20000"/>
        </a:spcBef>
        <a:spcAft>
          <a:spcPct val="0"/>
        </a:spcAft>
        <a:buChar char="»"/>
        <a:defRPr sz="1800">
          <a:solidFill>
            <a:schemeClr val="tx1"/>
          </a:solidFill>
          <a:latin typeface="+mn-lt"/>
          <a:ea typeface="+mn-ea"/>
        </a:defRPr>
      </a:lvl7pPr>
      <a:lvl8pPr marL="3081317" indent="-205430" algn="l" rtl="0" fontAlgn="base">
        <a:spcBef>
          <a:spcPct val="20000"/>
        </a:spcBef>
        <a:spcAft>
          <a:spcPct val="0"/>
        </a:spcAft>
        <a:buChar char="»"/>
        <a:defRPr sz="1800">
          <a:solidFill>
            <a:schemeClr val="tx1"/>
          </a:solidFill>
          <a:latin typeface="+mn-lt"/>
          <a:ea typeface="+mn-ea"/>
        </a:defRPr>
      </a:lvl8pPr>
      <a:lvl9pPr marL="3492165" indent="-205430"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410860" rtl="0" eaLnBrk="1" latinLnBrk="0" hangingPunct="1">
        <a:defRPr sz="1600" kern="1200">
          <a:solidFill>
            <a:schemeClr val="tx1"/>
          </a:solidFill>
          <a:latin typeface="+mn-lt"/>
          <a:ea typeface="+mn-ea"/>
          <a:cs typeface="+mn-cs"/>
        </a:defRPr>
      </a:lvl1pPr>
      <a:lvl2pPr marL="410860" algn="l" defTabSz="410860" rtl="0" eaLnBrk="1" latinLnBrk="0" hangingPunct="1">
        <a:defRPr sz="1600" kern="1200">
          <a:solidFill>
            <a:schemeClr val="tx1"/>
          </a:solidFill>
          <a:latin typeface="+mn-lt"/>
          <a:ea typeface="+mn-ea"/>
          <a:cs typeface="+mn-cs"/>
        </a:defRPr>
      </a:lvl2pPr>
      <a:lvl3pPr marL="821570" algn="l" defTabSz="410860" rtl="0" eaLnBrk="1" latinLnBrk="0" hangingPunct="1">
        <a:defRPr sz="1600" kern="1200">
          <a:solidFill>
            <a:schemeClr val="tx1"/>
          </a:solidFill>
          <a:latin typeface="+mn-lt"/>
          <a:ea typeface="+mn-ea"/>
          <a:cs typeface="+mn-cs"/>
        </a:defRPr>
      </a:lvl3pPr>
      <a:lvl4pPr marL="1232579" algn="l" defTabSz="410860" rtl="0" eaLnBrk="1" latinLnBrk="0" hangingPunct="1">
        <a:defRPr sz="1600" kern="1200">
          <a:solidFill>
            <a:schemeClr val="tx1"/>
          </a:solidFill>
          <a:latin typeface="+mn-lt"/>
          <a:ea typeface="+mn-ea"/>
          <a:cs typeface="+mn-cs"/>
        </a:defRPr>
      </a:lvl4pPr>
      <a:lvl5pPr marL="1643362" algn="l" defTabSz="410860" rtl="0" eaLnBrk="1" latinLnBrk="0" hangingPunct="1">
        <a:defRPr sz="1600" kern="1200">
          <a:solidFill>
            <a:schemeClr val="tx1"/>
          </a:solidFill>
          <a:latin typeface="+mn-lt"/>
          <a:ea typeface="+mn-ea"/>
          <a:cs typeface="+mn-cs"/>
        </a:defRPr>
      </a:lvl5pPr>
      <a:lvl6pPr marL="2054224" algn="l" defTabSz="410860" rtl="0" eaLnBrk="1" latinLnBrk="0" hangingPunct="1">
        <a:defRPr sz="1600" kern="1200">
          <a:solidFill>
            <a:schemeClr val="tx1"/>
          </a:solidFill>
          <a:latin typeface="+mn-lt"/>
          <a:ea typeface="+mn-ea"/>
          <a:cs typeface="+mn-cs"/>
        </a:defRPr>
      </a:lvl6pPr>
      <a:lvl7pPr marL="2465044" algn="l" defTabSz="410860" rtl="0" eaLnBrk="1" latinLnBrk="0" hangingPunct="1">
        <a:defRPr sz="1600" kern="1200">
          <a:solidFill>
            <a:schemeClr val="tx1"/>
          </a:solidFill>
          <a:latin typeface="+mn-lt"/>
          <a:ea typeface="+mn-ea"/>
          <a:cs typeface="+mn-cs"/>
        </a:defRPr>
      </a:lvl7pPr>
      <a:lvl8pPr marL="2875896" algn="l" defTabSz="410860" rtl="0" eaLnBrk="1" latinLnBrk="0" hangingPunct="1">
        <a:defRPr sz="1600" kern="1200">
          <a:solidFill>
            <a:schemeClr val="tx1"/>
          </a:solidFill>
          <a:latin typeface="+mn-lt"/>
          <a:ea typeface="+mn-ea"/>
          <a:cs typeface="+mn-cs"/>
        </a:defRPr>
      </a:lvl8pPr>
      <a:lvl9pPr marL="3286725" algn="l" defTabSz="410860" rtl="0" eaLnBrk="1" latinLnBrk="0" hangingPunct="1">
        <a:defRPr sz="16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8649"/>
            <a:ext cx="7772400" cy="1144429"/>
          </a:xfrm>
          <a:prstGeom prst="rect">
            <a:avLst/>
          </a:prstGeom>
          <a:noFill/>
          <a:ln w="9525">
            <a:noFill/>
            <a:miter lim="800000"/>
            <a:headEnd/>
            <a:tailEnd/>
          </a:ln>
        </p:spPr>
        <p:txBody>
          <a:bodyPr vert="horz" wrap="square" lIns="82292" tIns="41148" rIns="82292" bIns="41148"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685800" y="1980249"/>
            <a:ext cx="7772400" cy="4116229"/>
          </a:xfrm>
          <a:prstGeom prst="rect">
            <a:avLst/>
          </a:prstGeom>
          <a:noFill/>
          <a:ln w="9525">
            <a:noFill/>
            <a:miter lim="800000"/>
            <a:headEnd/>
            <a:tailEnd/>
          </a:ln>
        </p:spPr>
        <p:txBody>
          <a:bodyPr vert="horz" wrap="square" lIns="82292" tIns="41148" rIns="82292"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7928"/>
            <a:ext cx="1905953"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defTabSz="913212" fontAlgn="base">
              <a:spcBef>
                <a:spcPct val="0"/>
              </a:spcBef>
              <a:spcAft>
                <a:spcPct val="0"/>
              </a:spcAft>
              <a:defRPr sz="1300">
                <a:latin typeface="Times New Roman" charset="0"/>
                <a:ea typeface="ＭＳ Ｐゴシック" charset="0"/>
              </a:defRPr>
            </a:lvl1pPr>
          </a:lstStyle>
          <a:p>
            <a:pPr>
              <a:defRPr/>
            </a:pPr>
            <a:fld id="{6E5CA25F-77B8-4F05-8866-6C8C30EEFB15}" type="datetime1">
              <a:rPr lang="en-US" smtClean="0">
                <a:solidFill>
                  <a:srgbClr val="000000"/>
                </a:solidFill>
              </a:rPr>
              <a:pPr>
                <a:defRPr/>
              </a:pPr>
              <a:t>4/28/2011</a:t>
            </a:fld>
            <a:endParaRPr lang="en-US" dirty="0">
              <a:solidFill>
                <a:srgbClr val="000000"/>
              </a:solidFill>
            </a:endParaRPr>
          </a:p>
        </p:txBody>
      </p:sp>
      <p:sp>
        <p:nvSpPr>
          <p:cNvPr id="1029" name="Rectangle 5"/>
          <p:cNvSpPr>
            <a:spLocks noGrp="1" noChangeArrowheads="1"/>
          </p:cNvSpPr>
          <p:nvPr>
            <p:ph type="ftr" sz="quarter" idx="3"/>
          </p:nvPr>
        </p:nvSpPr>
        <p:spPr bwMode="auto">
          <a:xfrm>
            <a:off x="3123248" y="6247928"/>
            <a:ext cx="2897505"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ctr" defTabSz="913212" fontAlgn="base">
              <a:spcBef>
                <a:spcPct val="0"/>
              </a:spcBef>
              <a:spcAft>
                <a:spcPct val="0"/>
              </a:spcAft>
              <a:defRPr sz="1300">
                <a:latin typeface="Times New Roman" charset="0"/>
                <a:ea typeface="ＭＳ Ｐゴシック"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2251" y="6247928"/>
            <a:ext cx="1907382"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r" defTabSz="913212" fontAlgn="base">
              <a:spcBef>
                <a:spcPct val="0"/>
              </a:spcBef>
              <a:spcAft>
                <a:spcPct val="0"/>
              </a:spcAft>
              <a:defRPr sz="1300">
                <a:latin typeface="Times New Roman" charset="0"/>
                <a:ea typeface="ＭＳ Ｐゴシック" charset="0"/>
              </a:defRPr>
            </a:lvl1pPr>
          </a:lstStyle>
          <a:p>
            <a:pPr>
              <a:defRPr/>
            </a:pPr>
            <a:fld id="{7D23B599-B6CD-4D5F-8EBB-B411C96AB493}" type="slidenum">
              <a:rPr lang="en-US" smtClean="0">
                <a:solidFill>
                  <a:srgbClr val="000000"/>
                </a:solidFill>
              </a:rPr>
              <a:pPr>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13" r:id="rId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charset="0"/>
          <a:ea typeface="ＭＳ Ｐゴシック" charset="0"/>
        </a:defRPr>
      </a:lvl2pPr>
      <a:lvl3pPr algn="ctr" rtl="0" eaLnBrk="0" fontAlgn="base" hangingPunct="0">
        <a:spcBef>
          <a:spcPct val="0"/>
        </a:spcBef>
        <a:spcAft>
          <a:spcPct val="0"/>
        </a:spcAft>
        <a:defRPr sz="4000">
          <a:solidFill>
            <a:schemeClr val="tx2"/>
          </a:solidFill>
          <a:latin typeface="Times New Roman" charset="0"/>
          <a:ea typeface="ＭＳ Ｐゴシック" charset="0"/>
        </a:defRPr>
      </a:lvl3pPr>
      <a:lvl4pPr algn="ctr" rtl="0" eaLnBrk="0" fontAlgn="base" hangingPunct="0">
        <a:spcBef>
          <a:spcPct val="0"/>
        </a:spcBef>
        <a:spcAft>
          <a:spcPct val="0"/>
        </a:spcAft>
        <a:defRPr sz="4000">
          <a:solidFill>
            <a:schemeClr val="tx2"/>
          </a:solidFill>
          <a:latin typeface="Times New Roman" charset="0"/>
          <a:ea typeface="ＭＳ Ｐゴシック" charset="0"/>
        </a:defRPr>
      </a:lvl4pPr>
      <a:lvl5pPr algn="ctr" rtl="0" eaLnBrk="0" fontAlgn="base" hangingPunct="0">
        <a:spcBef>
          <a:spcPct val="0"/>
        </a:spcBef>
        <a:spcAft>
          <a:spcPct val="0"/>
        </a:spcAft>
        <a:defRPr sz="4000">
          <a:solidFill>
            <a:schemeClr val="tx2"/>
          </a:solidFill>
          <a:latin typeface="Times New Roman" charset="0"/>
          <a:ea typeface="ＭＳ Ｐゴシック" charset="0"/>
        </a:defRPr>
      </a:lvl5pPr>
      <a:lvl6pPr marL="410904" algn="ctr" rtl="0" fontAlgn="base">
        <a:spcBef>
          <a:spcPct val="0"/>
        </a:spcBef>
        <a:spcAft>
          <a:spcPct val="0"/>
        </a:spcAft>
        <a:defRPr sz="4000">
          <a:solidFill>
            <a:schemeClr val="tx2"/>
          </a:solidFill>
          <a:latin typeface="Times New Roman" charset="0"/>
          <a:ea typeface="ＭＳ Ｐゴシック" charset="0"/>
        </a:defRPr>
      </a:lvl6pPr>
      <a:lvl7pPr marL="821669" algn="ctr" rtl="0" fontAlgn="base">
        <a:spcBef>
          <a:spcPct val="0"/>
        </a:spcBef>
        <a:spcAft>
          <a:spcPct val="0"/>
        </a:spcAft>
        <a:defRPr sz="4000">
          <a:solidFill>
            <a:schemeClr val="tx2"/>
          </a:solidFill>
          <a:latin typeface="Times New Roman" charset="0"/>
          <a:ea typeface="ＭＳ Ｐゴシック" charset="0"/>
        </a:defRPr>
      </a:lvl7pPr>
      <a:lvl8pPr marL="1232711" algn="ctr" rtl="0" fontAlgn="base">
        <a:spcBef>
          <a:spcPct val="0"/>
        </a:spcBef>
        <a:spcAft>
          <a:spcPct val="0"/>
        </a:spcAft>
        <a:defRPr sz="4000">
          <a:solidFill>
            <a:schemeClr val="tx2"/>
          </a:solidFill>
          <a:latin typeface="Times New Roman" charset="0"/>
          <a:ea typeface="ＭＳ Ｐゴシック" charset="0"/>
        </a:defRPr>
      </a:lvl8pPr>
      <a:lvl9pPr marL="1643544" algn="ctr" rtl="0" fontAlgn="base">
        <a:spcBef>
          <a:spcPct val="0"/>
        </a:spcBef>
        <a:spcAft>
          <a:spcPct val="0"/>
        </a:spcAft>
        <a:defRPr sz="4000">
          <a:solidFill>
            <a:schemeClr val="tx2"/>
          </a:solidFill>
          <a:latin typeface="Times New Roman" charset="0"/>
          <a:ea typeface="ＭＳ Ｐゴシック" charset="0"/>
        </a:defRPr>
      </a:lvl9pPr>
    </p:titleStyle>
    <p:bodyStyle>
      <a:lvl1pPr marL="308178" indent="-308178" algn="l" rtl="0" eaLnBrk="0" fontAlgn="base" hangingPunct="0">
        <a:spcBef>
          <a:spcPct val="20000"/>
        </a:spcBef>
        <a:spcAft>
          <a:spcPct val="0"/>
        </a:spcAft>
        <a:buChar char="•"/>
        <a:defRPr sz="2900">
          <a:solidFill>
            <a:schemeClr val="tx1"/>
          </a:solidFill>
          <a:latin typeface="+mn-lt"/>
          <a:ea typeface="+mn-ea"/>
          <a:cs typeface="+mn-cs"/>
        </a:defRPr>
      </a:lvl1pPr>
      <a:lvl2pPr marL="667683" indent="-256805" algn="l" rtl="0" eaLnBrk="0" fontAlgn="base" hangingPunct="0">
        <a:spcBef>
          <a:spcPct val="20000"/>
        </a:spcBef>
        <a:spcAft>
          <a:spcPct val="0"/>
        </a:spcAft>
        <a:buChar char="–"/>
        <a:defRPr sz="2500">
          <a:solidFill>
            <a:schemeClr val="tx1"/>
          </a:solidFill>
          <a:latin typeface="+mn-lt"/>
          <a:ea typeface="+mn-ea"/>
        </a:defRPr>
      </a:lvl2pPr>
      <a:lvl3pPr marL="1027242" indent="-205452" algn="l" rtl="0" eaLnBrk="0" fontAlgn="base" hangingPunct="0">
        <a:spcBef>
          <a:spcPct val="20000"/>
        </a:spcBef>
        <a:spcAft>
          <a:spcPct val="0"/>
        </a:spcAft>
        <a:buChar char="•"/>
        <a:defRPr sz="2200">
          <a:solidFill>
            <a:schemeClr val="tx1"/>
          </a:solidFill>
          <a:latin typeface="+mn-lt"/>
          <a:ea typeface="+mn-ea"/>
        </a:defRPr>
      </a:lvl3pPr>
      <a:lvl4pPr marL="1438106" indent="-205452" algn="l" rtl="0" eaLnBrk="0" fontAlgn="base" hangingPunct="0">
        <a:spcBef>
          <a:spcPct val="20000"/>
        </a:spcBef>
        <a:spcAft>
          <a:spcPct val="0"/>
        </a:spcAft>
        <a:buChar char="–"/>
        <a:defRPr sz="1800">
          <a:solidFill>
            <a:schemeClr val="tx1"/>
          </a:solidFill>
          <a:latin typeface="+mn-lt"/>
          <a:ea typeface="+mn-ea"/>
        </a:defRPr>
      </a:lvl4pPr>
      <a:lvl5pPr marL="1849064" indent="-205452" algn="l" rtl="0" eaLnBrk="0" fontAlgn="base" hangingPunct="0">
        <a:spcBef>
          <a:spcPct val="20000"/>
        </a:spcBef>
        <a:spcAft>
          <a:spcPct val="0"/>
        </a:spcAft>
        <a:buChar char="»"/>
        <a:defRPr sz="1800">
          <a:solidFill>
            <a:schemeClr val="tx1"/>
          </a:solidFill>
          <a:latin typeface="+mn-lt"/>
          <a:ea typeface="+mn-ea"/>
        </a:defRPr>
      </a:lvl5pPr>
      <a:lvl6pPr marL="2259900" indent="-205452" algn="l" rtl="0" fontAlgn="base">
        <a:spcBef>
          <a:spcPct val="20000"/>
        </a:spcBef>
        <a:spcAft>
          <a:spcPct val="0"/>
        </a:spcAft>
        <a:buChar char="»"/>
        <a:defRPr sz="1800">
          <a:solidFill>
            <a:schemeClr val="tx1"/>
          </a:solidFill>
          <a:latin typeface="+mn-lt"/>
          <a:ea typeface="+mn-ea"/>
        </a:defRPr>
      </a:lvl6pPr>
      <a:lvl7pPr marL="2670732" indent="-205452" algn="l" rtl="0" fontAlgn="base">
        <a:spcBef>
          <a:spcPct val="20000"/>
        </a:spcBef>
        <a:spcAft>
          <a:spcPct val="0"/>
        </a:spcAft>
        <a:buChar char="»"/>
        <a:defRPr sz="1800">
          <a:solidFill>
            <a:schemeClr val="tx1"/>
          </a:solidFill>
          <a:latin typeface="+mn-lt"/>
          <a:ea typeface="+mn-ea"/>
        </a:defRPr>
      </a:lvl7pPr>
      <a:lvl8pPr marL="3081656" indent="-205452" algn="l" rtl="0" fontAlgn="base">
        <a:spcBef>
          <a:spcPct val="20000"/>
        </a:spcBef>
        <a:spcAft>
          <a:spcPct val="0"/>
        </a:spcAft>
        <a:buChar char="»"/>
        <a:defRPr sz="1800">
          <a:solidFill>
            <a:schemeClr val="tx1"/>
          </a:solidFill>
          <a:latin typeface="+mn-lt"/>
          <a:ea typeface="+mn-ea"/>
        </a:defRPr>
      </a:lvl8pPr>
      <a:lvl9pPr marL="3492549" indent="-205452"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410904" rtl="0" eaLnBrk="1" latinLnBrk="0" hangingPunct="1">
        <a:defRPr sz="1600" kern="1200">
          <a:solidFill>
            <a:schemeClr val="tx1"/>
          </a:solidFill>
          <a:latin typeface="+mn-lt"/>
          <a:ea typeface="+mn-ea"/>
          <a:cs typeface="+mn-cs"/>
        </a:defRPr>
      </a:lvl1pPr>
      <a:lvl2pPr marL="410904" algn="l" defTabSz="410904" rtl="0" eaLnBrk="1" latinLnBrk="0" hangingPunct="1">
        <a:defRPr sz="1600" kern="1200">
          <a:solidFill>
            <a:schemeClr val="tx1"/>
          </a:solidFill>
          <a:latin typeface="+mn-lt"/>
          <a:ea typeface="+mn-ea"/>
          <a:cs typeface="+mn-cs"/>
        </a:defRPr>
      </a:lvl2pPr>
      <a:lvl3pPr marL="821669" algn="l" defTabSz="410904" rtl="0" eaLnBrk="1" latinLnBrk="0" hangingPunct="1">
        <a:defRPr sz="1600" kern="1200">
          <a:solidFill>
            <a:schemeClr val="tx1"/>
          </a:solidFill>
          <a:latin typeface="+mn-lt"/>
          <a:ea typeface="+mn-ea"/>
          <a:cs typeface="+mn-cs"/>
        </a:defRPr>
      </a:lvl3pPr>
      <a:lvl4pPr marL="1232711" algn="l" defTabSz="410904" rtl="0" eaLnBrk="1" latinLnBrk="0" hangingPunct="1">
        <a:defRPr sz="1600" kern="1200">
          <a:solidFill>
            <a:schemeClr val="tx1"/>
          </a:solidFill>
          <a:latin typeface="+mn-lt"/>
          <a:ea typeface="+mn-ea"/>
          <a:cs typeface="+mn-cs"/>
        </a:defRPr>
      </a:lvl4pPr>
      <a:lvl5pPr marL="1643544" algn="l" defTabSz="410904" rtl="0" eaLnBrk="1" latinLnBrk="0" hangingPunct="1">
        <a:defRPr sz="1600" kern="1200">
          <a:solidFill>
            <a:schemeClr val="tx1"/>
          </a:solidFill>
          <a:latin typeface="+mn-lt"/>
          <a:ea typeface="+mn-ea"/>
          <a:cs typeface="+mn-cs"/>
        </a:defRPr>
      </a:lvl5pPr>
      <a:lvl6pPr marL="2054446" algn="l" defTabSz="410904" rtl="0" eaLnBrk="1" latinLnBrk="0" hangingPunct="1">
        <a:defRPr sz="1600" kern="1200">
          <a:solidFill>
            <a:schemeClr val="tx1"/>
          </a:solidFill>
          <a:latin typeface="+mn-lt"/>
          <a:ea typeface="+mn-ea"/>
          <a:cs typeface="+mn-cs"/>
        </a:defRPr>
      </a:lvl6pPr>
      <a:lvl7pPr marL="2465316" algn="l" defTabSz="410904" rtl="0" eaLnBrk="1" latinLnBrk="0" hangingPunct="1">
        <a:defRPr sz="1600" kern="1200">
          <a:solidFill>
            <a:schemeClr val="tx1"/>
          </a:solidFill>
          <a:latin typeface="+mn-lt"/>
          <a:ea typeface="+mn-ea"/>
          <a:cs typeface="+mn-cs"/>
        </a:defRPr>
      </a:lvl7pPr>
      <a:lvl8pPr marL="2876213" algn="l" defTabSz="410904" rtl="0" eaLnBrk="1" latinLnBrk="0" hangingPunct="1">
        <a:defRPr sz="1600" kern="1200">
          <a:solidFill>
            <a:schemeClr val="tx1"/>
          </a:solidFill>
          <a:latin typeface="+mn-lt"/>
          <a:ea typeface="+mn-ea"/>
          <a:cs typeface="+mn-cs"/>
        </a:defRPr>
      </a:lvl8pPr>
      <a:lvl9pPr marL="3287088" algn="l" defTabSz="410904" rtl="0" eaLnBrk="1" latinLnBrk="0" hangingPunct="1">
        <a:defRPr sz="16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8649"/>
            <a:ext cx="7772400" cy="1144429"/>
          </a:xfrm>
          <a:prstGeom prst="rect">
            <a:avLst/>
          </a:prstGeom>
          <a:noFill/>
          <a:ln w="9525">
            <a:noFill/>
            <a:miter lim="800000"/>
            <a:headEnd/>
            <a:tailEnd/>
          </a:ln>
        </p:spPr>
        <p:txBody>
          <a:bodyPr vert="horz" wrap="square" lIns="82292" tIns="41148" rIns="82292" bIns="41148"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685800" y="1980249"/>
            <a:ext cx="7772400" cy="4116229"/>
          </a:xfrm>
          <a:prstGeom prst="rect">
            <a:avLst/>
          </a:prstGeom>
          <a:noFill/>
          <a:ln w="9525">
            <a:noFill/>
            <a:miter lim="800000"/>
            <a:headEnd/>
            <a:tailEnd/>
          </a:ln>
        </p:spPr>
        <p:txBody>
          <a:bodyPr vert="horz" wrap="square" lIns="82292" tIns="41148" rIns="82292"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7928"/>
            <a:ext cx="1905953"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defTabSz="913329" fontAlgn="base">
              <a:spcBef>
                <a:spcPct val="0"/>
              </a:spcBef>
              <a:spcAft>
                <a:spcPct val="0"/>
              </a:spcAft>
              <a:defRPr sz="1300">
                <a:latin typeface="Times New Roman" charset="0"/>
                <a:ea typeface="ＭＳ Ｐゴシック" charset="0"/>
              </a:defRPr>
            </a:lvl1pPr>
          </a:lstStyle>
          <a:p>
            <a:pPr>
              <a:defRPr/>
            </a:pPr>
            <a:fld id="{489FB7C0-9A13-45D8-BFBE-733E692E6FC6}" type="datetime1">
              <a:rPr lang="en-US" smtClean="0">
                <a:solidFill>
                  <a:srgbClr val="000000"/>
                </a:solidFill>
              </a:rPr>
              <a:pPr>
                <a:defRPr/>
              </a:pPr>
              <a:t>4/28/2011</a:t>
            </a:fld>
            <a:endParaRPr lang="en-US" dirty="0">
              <a:solidFill>
                <a:srgbClr val="000000"/>
              </a:solidFill>
            </a:endParaRPr>
          </a:p>
        </p:txBody>
      </p:sp>
      <p:sp>
        <p:nvSpPr>
          <p:cNvPr id="1029" name="Rectangle 5"/>
          <p:cNvSpPr>
            <a:spLocks noGrp="1" noChangeArrowheads="1"/>
          </p:cNvSpPr>
          <p:nvPr>
            <p:ph type="ftr" sz="quarter" idx="3"/>
          </p:nvPr>
        </p:nvSpPr>
        <p:spPr bwMode="auto">
          <a:xfrm>
            <a:off x="3123248" y="6247928"/>
            <a:ext cx="2897505"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ctr" defTabSz="913329" fontAlgn="base">
              <a:spcBef>
                <a:spcPct val="0"/>
              </a:spcBef>
              <a:spcAft>
                <a:spcPct val="0"/>
              </a:spcAft>
              <a:defRPr sz="1300">
                <a:latin typeface="Times New Roman" charset="0"/>
                <a:ea typeface="ＭＳ Ｐゴシック"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2251" y="6247928"/>
            <a:ext cx="1907382"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r" defTabSz="913329" fontAlgn="base">
              <a:spcBef>
                <a:spcPct val="0"/>
              </a:spcBef>
              <a:spcAft>
                <a:spcPct val="0"/>
              </a:spcAft>
              <a:defRPr sz="1300">
                <a:latin typeface="Times New Roman" charset="0"/>
                <a:ea typeface="ＭＳ Ｐゴシック" charset="0"/>
              </a:defRPr>
            </a:lvl1pPr>
          </a:lstStyle>
          <a:p>
            <a:pPr>
              <a:defRPr/>
            </a:pPr>
            <a:fld id="{7D23B599-B6CD-4D5F-8EBB-B411C96AB493}" type="slidenum">
              <a:rPr lang="en-US" smtClean="0">
                <a:solidFill>
                  <a:srgbClr val="000000"/>
                </a:solidFill>
              </a:rPr>
              <a:pPr>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15" r:id="rId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charset="0"/>
          <a:ea typeface="ＭＳ Ｐゴシック" charset="0"/>
        </a:defRPr>
      </a:lvl2pPr>
      <a:lvl3pPr algn="ctr" rtl="0" eaLnBrk="0" fontAlgn="base" hangingPunct="0">
        <a:spcBef>
          <a:spcPct val="0"/>
        </a:spcBef>
        <a:spcAft>
          <a:spcPct val="0"/>
        </a:spcAft>
        <a:defRPr sz="4000">
          <a:solidFill>
            <a:schemeClr val="tx2"/>
          </a:solidFill>
          <a:latin typeface="Times New Roman" charset="0"/>
          <a:ea typeface="ＭＳ Ｐゴシック" charset="0"/>
        </a:defRPr>
      </a:lvl3pPr>
      <a:lvl4pPr algn="ctr" rtl="0" eaLnBrk="0" fontAlgn="base" hangingPunct="0">
        <a:spcBef>
          <a:spcPct val="0"/>
        </a:spcBef>
        <a:spcAft>
          <a:spcPct val="0"/>
        </a:spcAft>
        <a:defRPr sz="4000">
          <a:solidFill>
            <a:schemeClr val="tx2"/>
          </a:solidFill>
          <a:latin typeface="Times New Roman" charset="0"/>
          <a:ea typeface="ＭＳ Ｐゴシック" charset="0"/>
        </a:defRPr>
      </a:lvl4pPr>
      <a:lvl5pPr algn="ctr" rtl="0" eaLnBrk="0" fontAlgn="base" hangingPunct="0">
        <a:spcBef>
          <a:spcPct val="0"/>
        </a:spcBef>
        <a:spcAft>
          <a:spcPct val="0"/>
        </a:spcAft>
        <a:defRPr sz="4000">
          <a:solidFill>
            <a:schemeClr val="tx2"/>
          </a:solidFill>
          <a:latin typeface="Times New Roman" charset="0"/>
          <a:ea typeface="ＭＳ Ｐゴシック" charset="0"/>
        </a:defRPr>
      </a:lvl5pPr>
      <a:lvl6pPr marL="410952" algn="ctr" rtl="0" fontAlgn="base">
        <a:spcBef>
          <a:spcPct val="0"/>
        </a:spcBef>
        <a:spcAft>
          <a:spcPct val="0"/>
        </a:spcAft>
        <a:defRPr sz="4000">
          <a:solidFill>
            <a:schemeClr val="tx2"/>
          </a:solidFill>
          <a:latin typeface="Times New Roman" charset="0"/>
          <a:ea typeface="ＭＳ Ｐゴシック" charset="0"/>
        </a:defRPr>
      </a:lvl6pPr>
      <a:lvl7pPr marL="821777" algn="ctr" rtl="0" fontAlgn="base">
        <a:spcBef>
          <a:spcPct val="0"/>
        </a:spcBef>
        <a:spcAft>
          <a:spcPct val="0"/>
        </a:spcAft>
        <a:defRPr sz="4000">
          <a:solidFill>
            <a:schemeClr val="tx2"/>
          </a:solidFill>
          <a:latin typeface="Times New Roman" charset="0"/>
          <a:ea typeface="ＭＳ Ｐゴシック" charset="0"/>
        </a:defRPr>
      </a:lvl7pPr>
      <a:lvl8pPr marL="1232855" algn="ctr" rtl="0" fontAlgn="base">
        <a:spcBef>
          <a:spcPct val="0"/>
        </a:spcBef>
        <a:spcAft>
          <a:spcPct val="0"/>
        </a:spcAft>
        <a:defRPr sz="4000">
          <a:solidFill>
            <a:schemeClr val="tx2"/>
          </a:solidFill>
          <a:latin typeface="Times New Roman" charset="0"/>
          <a:ea typeface="ＭＳ Ｐゴシック" charset="0"/>
        </a:defRPr>
      </a:lvl8pPr>
      <a:lvl9pPr marL="1643742" algn="ctr" rtl="0" fontAlgn="base">
        <a:spcBef>
          <a:spcPct val="0"/>
        </a:spcBef>
        <a:spcAft>
          <a:spcPct val="0"/>
        </a:spcAft>
        <a:defRPr sz="4000">
          <a:solidFill>
            <a:schemeClr val="tx2"/>
          </a:solidFill>
          <a:latin typeface="Times New Roman" charset="0"/>
          <a:ea typeface="ＭＳ Ｐゴシック" charset="0"/>
        </a:defRPr>
      </a:lvl9pPr>
    </p:titleStyle>
    <p:bodyStyle>
      <a:lvl1pPr marL="308214" indent="-308214" algn="l" rtl="0" eaLnBrk="0" fontAlgn="base" hangingPunct="0">
        <a:spcBef>
          <a:spcPct val="20000"/>
        </a:spcBef>
        <a:spcAft>
          <a:spcPct val="0"/>
        </a:spcAft>
        <a:buChar char="•"/>
        <a:defRPr sz="2900">
          <a:solidFill>
            <a:schemeClr val="tx1"/>
          </a:solidFill>
          <a:latin typeface="+mn-lt"/>
          <a:ea typeface="+mn-ea"/>
          <a:cs typeface="+mn-cs"/>
        </a:defRPr>
      </a:lvl1pPr>
      <a:lvl2pPr marL="667764" indent="-256836" algn="l" rtl="0" eaLnBrk="0" fontAlgn="base" hangingPunct="0">
        <a:spcBef>
          <a:spcPct val="20000"/>
        </a:spcBef>
        <a:spcAft>
          <a:spcPct val="0"/>
        </a:spcAft>
        <a:buChar char="–"/>
        <a:defRPr sz="2500">
          <a:solidFill>
            <a:schemeClr val="tx1"/>
          </a:solidFill>
          <a:latin typeface="+mn-lt"/>
          <a:ea typeface="+mn-ea"/>
        </a:defRPr>
      </a:lvl2pPr>
      <a:lvl3pPr marL="1027363" indent="-205476" algn="l" rtl="0" eaLnBrk="0" fontAlgn="base" hangingPunct="0">
        <a:spcBef>
          <a:spcPct val="20000"/>
        </a:spcBef>
        <a:spcAft>
          <a:spcPct val="0"/>
        </a:spcAft>
        <a:buChar char="•"/>
        <a:defRPr sz="2200">
          <a:solidFill>
            <a:schemeClr val="tx1"/>
          </a:solidFill>
          <a:latin typeface="+mn-lt"/>
          <a:ea typeface="+mn-ea"/>
        </a:defRPr>
      </a:lvl3pPr>
      <a:lvl4pPr marL="1438279" indent="-205476" algn="l" rtl="0" eaLnBrk="0" fontAlgn="base" hangingPunct="0">
        <a:spcBef>
          <a:spcPct val="20000"/>
        </a:spcBef>
        <a:spcAft>
          <a:spcPct val="0"/>
        </a:spcAft>
        <a:buChar char="–"/>
        <a:defRPr sz="1800">
          <a:solidFill>
            <a:schemeClr val="tx1"/>
          </a:solidFill>
          <a:latin typeface="+mn-lt"/>
          <a:ea typeface="+mn-ea"/>
        </a:defRPr>
      </a:lvl4pPr>
      <a:lvl5pPr marL="1849280" indent="-205476" algn="l" rtl="0" eaLnBrk="0" fontAlgn="base" hangingPunct="0">
        <a:spcBef>
          <a:spcPct val="20000"/>
        </a:spcBef>
        <a:spcAft>
          <a:spcPct val="0"/>
        </a:spcAft>
        <a:buChar char="»"/>
        <a:defRPr sz="1800">
          <a:solidFill>
            <a:schemeClr val="tx1"/>
          </a:solidFill>
          <a:latin typeface="+mn-lt"/>
          <a:ea typeface="+mn-ea"/>
        </a:defRPr>
      </a:lvl5pPr>
      <a:lvl6pPr marL="2260170" indent="-205476" algn="l" rtl="0" fontAlgn="base">
        <a:spcBef>
          <a:spcPct val="20000"/>
        </a:spcBef>
        <a:spcAft>
          <a:spcPct val="0"/>
        </a:spcAft>
        <a:buChar char="»"/>
        <a:defRPr sz="1800">
          <a:solidFill>
            <a:schemeClr val="tx1"/>
          </a:solidFill>
          <a:latin typeface="+mn-lt"/>
          <a:ea typeface="+mn-ea"/>
        </a:defRPr>
      </a:lvl6pPr>
      <a:lvl7pPr marL="2671056" indent="-205476" algn="l" rtl="0" fontAlgn="base">
        <a:spcBef>
          <a:spcPct val="20000"/>
        </a:spcBef>
        <a:spcAft>
          <a:spcPct val="0"/>
        </a:spcAft>
        <a:buChar char="»"/>
        <a:defRPr sz="1800">
          <a:solidFill>
            <a:schemeClr val="tx1"/>
          </a:solidFill>
          <a:latin typeface="+mn-lt"/>
          <a:ea typeface="+mn-ea"/>
        </a:defRPr>
      </a:lvl7pPr>
      <a:lvl8pPr marL="3082027" indent="-205476" algn="l" rtl="0" fontAlgn="base">
        <a:spcBef>
          <a:spcPct val="20000"/>
        </a:spcBef>
        <a:spcAft>
          <a:spcPct val="0"/>
        </a:spcAft>
        <a:buChar char="»"/>
        <a:defRPr sz="1800">
          <a:solidFill>
            <a:schemeClr val="tx1"/>
          </a:solidFill>
          <a:latin typeface="+mn-lt"/>
          <a:ea typeface="+mn-ea"/>
        </a:defRPr>
      </a:lvl8pPr>
      <a:lvl9pPr marL="3492968" indent="-205476"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410952" rtl="0" eaLnBrk="1" latinLnBrk="0" hangingPunct="1">
        <a:defRPr sz="1600" kern="1200">
          <a:solidFill>
            <a:schemeClr val="tx1"/>
          </a:solidFill>
          <a:latin typeface="+mn-lt"/>
          <a:ea typeface="+mn-ea"/>
          <a:cs typeface="+mn-cs"/>
        </a:defRPr>
      </a:lvl1pPr>
      <a:lvl2pPr marL="410952" algn="l" defTabSz="410952" rtl="0" eaLnBrk="1" latinLnBrk="0" hangingPunct="1">
        <a:defRPr sz="1600" kern="1200">
          <a:solidFill>
            <a:schemeClr val="tx1"/>
          </a:solidFill>
          <a:latin typeface="+mn-lt"/>
          <a:ea typeface="+mn-ea"/>
          <a:cs typeface="+mn-cs"/>
        </a:defRPr>
      </a:lvl2pPr>
      <a:lvl3pPr marL="821777" algn="l" defTabSz="410952" rtl="0" eaLnBrk="1" latinLnBrk="0" hangingPunct="1">
        <a:defRPr sz="1600" kern="1200">
          <a:solidFill>
            <a:schemeClr val="tx1"/>
          </a:solidFill>
          <a:latin typeface="+mn-lt"/>
          <a:ea typeface="+mn-ea"/>
          <a:cs typeface="+mn-cs"/>
        </a:defRPr>
      </a:lvl3pPr>
      <a:lvl4pPr marL="1232855" algn="l" defTabSz="410952" rtl="0" eaLnBrk="1" latinLnBrk="0" hangingPunct="1">
        <a:defRPr sz="1600" kern="1200">
          <a:solidFill>
            <a:schemeClr val="tx1"/>
          </a:solidFill>
          <a:latin typeface="+mn-lt"/>
          <a:ea typeface="+mn-ea"/>
          <a:cs typeface="+mn-cs"/>
        </a:defRPr>
      </a:lvl4pPr>
      <a:lvl5pPr marL="1643742" algn="l" defTabSz="410952" rtl="0" eaLnBrk="1" latinLnBrk="0" hangingPunct="1">
        <a:defRPr sz="1600" kern="1200">
          <a:solidFill>
            <a:schemeClr val="tx1"/>
          </a:solidFill>
          <a:latin typeface="+mn-lt"/>
          <a:ea typeface="+mn-ea"/>
          <a:cs typeface="+mn-cs"/>
        </a:defRPr>
      </a:lvl5pPr>
      <a:lvl6pPr marL="2054689" algn="l" defTabSz="410952" rtl="0" eaLnBrk="1" latinLnBrk="0" hangingPunct="1">
        <a:defRPr sz="1600" kern="1200">
          <a:solidFill>
            <a:schemeClr val="tx1"/>
          </a:solidFill>
          <a:latin typeface="+mn-lt"/>
          <a:ea typeface="+mn-ea"/>
          <a:cs typeface="+mn-cs"/>
        </a:defRPr>
      </a:lvl6pPr>
      <a:lvl7pPr marL="2465613" algn="l" defTabSz="410952" rtl="0" eaLnBrk="1" latinLnBrk="0" hangingPunct="1">
        <a:defRPr sz="1600" kern="1200">
          <a:solidFill>
            <a:schemeClr val="tx1"/>
          </a:solidFill>
          <a:latin typeface="+mn-lt"/>
          <a:ea typeface="+mn-ea"/>
          <a:cs typeface="+mn-cs"/>
        </a:defRPr>
      </a:lvl7pPr>
      <a:lvl8pPr marL="2876558" algn="l" defTabSz="410952" rtl="0" eaLnBrk="1" latinLnBrk="0" hangingPunct="1">
        <a:defRPr sz="1600" kern="1200">
          <a:solidFill>
            <a:schemeClr val="tx1"/>
          </a:solidFill>
          <a:latin typeface="+mn-lt"/>
          <a:ea typeface="+mn-ea"/>
          <a:cs typeface="+mn-cs"/>
        </a:defRPr>
      </a:lvl8pPr>
      <a:lvl9pPr marL="3287484" algn="l" defTabSz="410952" rtl="0" eaLnBrk="1" latinLnBrk="0" hangingPunct="1">
        <a:defRPr sz="16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8649"/>
            <a:ext cx="7772400" cy="1144429"/>
          </a:xfrm>
          <a:prstGeom prst="rect">
            <a:avLst/>
          </a:prstGeom>
          <a:noFill/>
          <a:ln w="9525">
            <a:noFill/>
            <a:miter lim="800000"/>
            <a:headEnd/>
            <a:tailEnd/>
          </a:ln>
        </p:spPr>
        <p:txBody>
          <a:bodyPr vert="horz" wrap="square" lIns="82292" tIns="41148" rIns="82292" bIns="41148"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685800" y="1980249"/>
            <a:ext cx="7772400" cy="4116229"/>
          </a:xfrm>
          <a:prstGeom prst="rect">
            <a:avLst/>
          </a:prstGeom>
          <a:noFill/>
          <a:ln w="9525">
            <a:noFill/>
            <a:miter lim="800000"/>
            <a:headEnd/>
            <a:tailEnd/>
          </a:ln>
        </p:spPr>
        <p:txBody>
          <a:bodyPr vert="horz" wrap="square" lIns="82292" tIns="41148" rIns="82292"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7928"/>
            <a:ext cx="1905953"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defTabSz="913590" fontAlgn="base">
              <a:spcBef>
                <a:spcPct val="0"/>
              </a:spcBef>
              <a:spcAft>
                <a:spcPct val="0"/>
              </a:spcAft>
              <a:defRPr sz="1300">
                <a:latin typeface="Times New Roman" charset="0"/>
                <a:ea typeface="ＭＳ Ｐゴシック" charset="0"/>
              </a:defRPr>
            </a:lvl1pPr>
          </a:lstStyle>
          <a:p>
            <a:pPr>
              <a:defRPr/>
            </a:pPr>
            <a:fld id="{0A0600E8-DB6C-4C32-AB14-F4553FCB7E54}" type="datetime1">
              <a:rPr lang="en-US" smtClean="0">
                <a:solidFill>
                  <a:srgbClr val="000000"/>
                </a:solidFill>
              </a:rPr>
              <a:pPr>
                <a:defRPr/>
              </a:pPr>
              <a:t>4/28/2011</a:t>
            </a:fld>
            <a:endParaRPr lang="en-US" dirty="0">
              <a:solidFill>
                <a:srgbClr val="000000"/>
              </a:solidFill>
            </a:endParaRPr>
          </a:p>
        </p:txBody>
      </p:sp>
      <p:sp>
        <p:nvSpPr>
          <p:cNvPr id="1029" name="Rectangle 5"/>
          <p:cNvSpPr>
            <a:spLocks noGrp="1" noChangeArrowheads="1"/>
          </p:cNvSpPr>
          <p:nvPr>
            <p:ph type="ftr" sz="quarter" idx="3"/>
          </p:nvPr>
        </p:nvSpPr>
        <p:spPr bwMode="auto">
          <a:xfrm>
            <a:off x="3123248" y="6247928"/>
            <a:ext cx="2897505"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ctr" defTabSz="913590" fontAlgn="base">
              <a:spcBef>
                <a:spcPct val="0"/>
              </a:spcBef>
              <a:spcAft>
                <a:spcPct val="0"/>
              </a:spcAft>
              <a:defRPr sz="1300">
                <a:latin typeface="Times New Roman" charset="0"/>
                <a:ea typeface="ＭＳ Ｐゴシック"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2251" y="6247928"/>
            <a:ext cx="1907382"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r" defTabSz="913590" fontAlgn="base">
              <a:spcBef>
                <a:spcPct val="0"/>
              </a:spcBef>
              <a:spcAft>
                <a:spcPct val="0"/>
              </a:spcAft>
              <a:defRPr sz="1300">
                <a:latin typeface="Times New Roman" charset="0"/>
                <a:ea typeface="ＭＳ Ｐゴシック" charset="0"/>
              </a:defRPr>
            </a:lvl1pPr>
          </a:lstStyle>
          <a:p>
            <a:pPr>
              <a:defRPr/>
            </a:pPr>
            <a:fld id="{7D23B599-B6CD-4D5F-8EBB-B411C96AB493}" type="slidenum">
              <a:rPr lang="en-US" smtClean="0">
                <a:solidFill>
                  <a:srgbClr val="000000"/>
                </a:solidFill>
              </a:rPr>
              <a:pPr>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19" r:id="rId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charset="0"/>
          <a:ea typeface="ＭＳ Ｐゴシック" charset="0"/>
        </a:defRPr>
      </a:lvl2pPr>
      <a:lvl3pPr algn="ctr" rtl="0" eaLnBrk="0" fontAlgn="base" hangingPunct="0">
        <a:spcBef>
          <a:spcPct val="0"/>
        </a:spcBef>
        <a:spcAft>
          <a:spcPct val="0"/>
        </a:spcAft>
        <a:defRPr sz="4000">
          <a:solidFill>
            <a:schemeClr val="tx2"/>
          </a:solidFill>
          <a:latin typeface="Times New Roman" charset="0"/>
          <a:ea typeface="ＭＳ Ｐゴシック" charset="0"/>
        </a:defRPr>
      </a:lvl3pPr>
      <a:lvl4pPr algn="ctr" rtl="0" eaLnBrk="0" fontAlgn="base" hangingPunct="0">
        <a:spcBef>
          <a:spcPct val="0"/>
        </a:spcBef>
        <a:spcAft>
          <a:spcPct val="0"/>
        </a:spcAft>
        <a:defRPr sz="4000">
          <a:solidFill>
            <a:schemeClr val="tx2"/>
          </a:solidFill>
          <a:latin typeface="Times New Roman" charset="0"/>
          <a:ea typeface="ＭＳ Ｐゴシック" charset="0"/>
        </a:defRPr>
      </a:lvl4pPr>
      <a:lvl5pPr algn="ctr" rtl="0" eaLnBrk="0" fontAlgn="base" hangingPunct="0">
        <a:spcBef>
          <a:spcPct val="0"/>
        </a:spcBef>
        <a:spcAft>
          <a:spcPct val="0"/>
        </a:spcAft>
        <a:defRPr sz="4000">
          <a:solidFill>
            <a:schemeClr val="tx2"/>
          </a:solidFill>
          <a:latin typeface="Times New Roman" charset="0"/>
          <a:ea typeface="ＭＳ Ｐゴシック" charset="0"/>
        </a:defRPr>
      </a:lvl5pPr>
      <a:lvl6pPr marL="411060" algn="ctr" rtl="0" fontAlgn="base">
        <a:spcBef>
          <a:spcPct val="0"/>
        </a:spcBef>
        <a:spcAft>
          <a:spcPct val="0"/>
        </a:spcAft>
        <a:defRPr sz="4000">
          <a:solidFill>
            <a:schemeClr val="tx2"/>
          </a:solidFill>
          <a:latin typeface="Times New Roman" charset="0"/>
          <a:ea typeface="ＭＳ Ｐゴシック" charset="0"/>
        </a:defRPr>
      </a:lvl6pPr>
      <a:lvl7pPr marL="822020" algn="ctr" rtl="0" fontAlgn="base">
        <a:spcBef>
          <a:spcPct val="0"/>
        </a:spcBef>
        <a:spcAft>
          <a:spcPct val="0"/>
        </a:spcAft>
        <a:defRPr sz="4000">
          <a:solidFill>
            <a:schemeClr val="tx2"/>
          </a:solidFill>
          <a:latin typeface="Times New Roman" charset="0"/>
          <a:ea typeface="ＭＳ Ｐゴシック" charset="0"/>
        </a:defRPr>
      </a:lvl7pPr>
      <a:lvl8pPr marL="1233179" algn="ctr" rtl="0" fontAlgn="base">
        <a:spcBef>
          <a:spcPct val="0"/>
        </a:spcBef>
        <a:spcAft>
          <a:spcPct val="0"/>
        </a:spcAft>
        <a:defRPr sz="4000">
          <a:solidFill>
            <a:schemeClr val="tx2"/>
          </a:solidFill>
          <a:latin typeface="Times New Roman" charset="0"/>
          <a:ea typeface="ＭＳ Ｐゴシック" charset="0"/>
        </a:defRPr>
      </a:lvl8pPr>
      <a:lvl9pPr marL="1644188" algn="ctr" rtl="0" fontAlgn="base">
        <a:spcBef>
          <a:spcPct val="0"/>
        </a:spcBef>
        <a:spcAft>
          <a:spcPct val="0"/>
        </a:spcAft>
        <a:defRPr sz="4000">
          <a:solidFill>
            <a:schemeClr val="tx2"/>
          </a:solidFill>
          <a:latin typeface="Times New Roman" charset="0"/>
          <a:ea typeface="ＭＳ Ｐゴシック" charset="0"/>
        </a:defRPr>
      </a:lvl9pPr>
    </p:titleStyle>
    <p:bodyStyle>
      <a:lvl1pPr marL="308295" indent="-308295" algn="l" rtl="0" eaLnBrk="0" fontAlgn="base" hangingPunct="0">
        <a:spcBef>
          <a:spcPct val="20000"/>
        </a:spcBef>
        <a:spcAft>
          <a:spcPct val="0"/>
        </a:spcAft>
        <a:buChar char="•"/>
        <a:defRPr sz="2900">
          <a:solidFill>
            <a:schemeClr val="tx1"/>
          </a:solidFill>
          <a:latin typeface="+mn-lt"/>
          <a:ea typeface="+mn-ea"/>
          <a:cs typeface="+mn-cs"/>
        </a:defRPr>
      </a:lvl1pPr>
      <a:lvl2pPr marL="667947" indent="-256905" algn="l" rtl="0" eaLnBrk="0" fontAlgn="base" hangingPunct="0">
        <a:spcBef>
          <a:spcPct val="20000"/>
        </a:spcBef>
        <a:spcAft>
          <a:spcPct val="0"/>
        </a:spcAft>
        <a:buChar char="–"/>
        <a:defRPr sz="2500">
          <a:solidFill>
            <a:schemeClr val="tx1"/>
          </a:solidFill>
          <a:latin typeface="+mn-lt"/>
          <a:ea typeface="+mn-ea"/>
        </a:defRPr>
      </a:lvl2pPr>
      <a:lvl3pPr marL="1027637" indent="-205530" algn="l" rtl="0" eaLnBrk="0" fontAlgn="base" hangingPunct="0">
        <a:spcBef>
          <a:spcPct val="20000"/>
        </a:spcBef>
        <a:spcAft>
          <a:spcPct val="0"/>
        </a:spcAft>
        <a:buChar char="•"/>
        <a:defRPr sz="2200">
          <a:solidFill>
            <a:schemeClr val="tx1"/>
          </a:solidFill>
          <a:latin typeface="+mn-lt"/>
          <a:ea typeface="+mn-ea"/>
        </a:defRPr>
      </a:lvl3pPr>
      <a:lvl4pPr marL="1438668" indent="-205530" algn="l" rtl="0" eaLnBrk="0" fontAlgn="base" hangingPunct="0">
        <a:spcBef>
          <a:spcPct val="20000"/>
        </a:spcBef>
        <a:spcAft>
          <a:spcPct val="0"/>
        </a:spcAft>
        <a:buChar char="–"/>
        <a:defRPr sz="1800">
          <a:solidFill>
            <a:schemeClr val="tx1"/>
          </a:solidFill>
          <a:latin typeface="+mn-lt"/>
          <a:ea typeface="+mn-ea"/>
        </a:defRPr>
      </a:lvl4pPr>
      <a:lvl5pPr marL="1849766" indent="-205530" algn="l" rtl="0" eaLnBrk="0" fontAlgn="base" hangingPunct="0">
        <a:spcBef>
          <a:spcPct val="20000"/>
        </a:spcBef>
        <a:spcAft>
          <a:spcPct val="0"/>
        </a:spcAft>
        <a:buChar char="»"/>
        <a:defRPr sz="1800">
          <a:solidFill>
            <a:schemeClr val="tx1"/>
          </a:solidFill>
          <a:latin typeface="+mn-lt"/>
          <a:ea typeface="+mn-ea"/>
        </a:defRPr>
      </a:lvl5pPr>
      <a:lvl6pPr marL="2260778" indent="-205530" algn="l" rtl="0" fontAlgn="base">
        <a:spcBef>
          <a:spcPct val="20000"/>
        </a:spcBef>
        <a:spcAft>
          <a:spcPct val="0"/>
        </a:spcAft>
        <a:buChar char="»"/>
        <a:defRPr sz="1800">
          <a:solidFill>
            <a:schemeClr val="tx1"/>
          </a:solidFill>
          <a:latin typeface="+mn-lt"/>
          <a:ea typeface="+mn-ea"/>
        </a:defRPr>
      </a:lvl6pPr>
      <a:lvl7pPr marL="2671785" indent="-205530" algn="l" rtl="0" fontAlgn="base">
        <a:spcBef>
          <a:spcPct val="20000"/>
        </a:spcBef>
        <a:spcAft>
          <a:spcPct val="0"/>
        </a:spcAft>
        <a:buChar char="»"/>
        <a:defRPr sz="1800">
          <a:solidFill>
            <a:schemeClr val="tx1"/>
          </a:solidFill>
          <a:latin typeface="+mn-lt"/>
          <a:ea typeface="+mn-ea"/>
        </a:defRPr>
      </a:lvl7pPr>
      <a:lvl8pPr marL="3082860" indent="-205530" algn="l" rtl="0" fontAlgn="base">
        <a:spcBef>
          <a:spcPct val="20000"/>
        </a:spcBef>
        <a:spcAft>
          <a:spcPct val="0"/>
        </a:spcAft>
        <a:buChar char="»"/>
        <a:defRPr sz="1800">
          <a:solidFill>
            <a:schemeClr val="tx1"/>
          </a:solidFill>
          <a:latin typeface="+mn-lt"/>
          <a:ea typeface="+mn-ea"/>
        </a:defRPr>
      </a:lvl8pPr>
      <a:lvl9pPr marL="3493909" indent="-205530"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411060" rtl="0" eaLnBrk="1" latinLnBrk="0" hangingPunct="1">
        <a:defRPr sz="1600" kern="1200">
          <a:solidFill>
            <a:schemeClr val="tx1"/>
          </a:solidFill>
          <a:latin typeface="+mn-lt"/>
          <a:ea typeface="+mn-ea"/>
          <a:cs typeface="+mn-cs"/>
        </a:defRPr>
      </a:lvl1pPr>
      <a:lvl2pPr marL="411060" algn="l" defTabSz="411060" rtl="0" eaLnBrk="1" latinLnBrk="0" hangingPunct="1">
        <a:defRPr sz="1600" kern="1200">
          <a:solidFill>
            <a:schemeClr val="tx1"/>
          </a:solidFill>
          <a:latin typeface="+mn-lt"/>
          <a:ea typeface="+mn-ea"/>
          <a:cs typeface="+mn-cs"/>
        </a:defRPr>
      </a:lvl2pPr>
      <a:lvl3pPr marL="822020" algn="l" defTabSz="411060" rtl="0" eaLnBrk="1" latinLnBrk="0" hangingPunct="1">
        <a:defRPr sz="1600" kern="1200">
          <a:solidFill>
            <a:schemeClr val="tx1"/>
          </a:solidFill>
          <a:latin typeface="+mn-lt"/>
          <a:ea typeface="+mn-ea"/>
          <a:cs typeface="+mn-cs"/>
        </a:defRPr>
      </a:lvl3pPr>
      <a:lvl4pPr marL="1233179" algn="l" defTabSz="411060" rtl="0" eaLnBrk="1" latinLnBrk="0" hangingPunct="1">
        <a:defRPr sz="1600" kern="1200">
          <a:solidFill>
            <a:schemeClr val="tx1"/>
          </a:solidFill>
          <a:latin typeface="+mn-lt"/>
          <a:ea typeface="+mn-ea"/>
          <a:cs typeface="+mn-cs"/>
        </a:defRPr>
      </a:lvl4pPr>
      <a:lvl5pPr marL="1644188" algn="l" defTabSz="411060" rtl="0" eaLnBrk="1" latinLnBrk="0" hangingPunct="1">
        <a:defRPr sz="1600" kern="1200">
          <a:solidFill>
            <a:schemeClr val="tx1"/>
          </a:solidFill>
          <a:latin typeface="+mn-lt"/>
          <a:ea typeface="+mn-ea"/>
          <a:cs typeface="+mn-cs"/>
        </a:defRPr>
      </a:lvl5pPr>
      <a:lvl6pPr marL="2055240" algn="l" defTabSz="411060" rtl="0" eaLnBrk="1" latinLnBrk="0" hangingPunct="1">
        <a:defRPr sz="1600" kern="1200">
          <a:solidFill>
            <a:schemeClr val="tx1"/>
          </a:solidFill>
          <a:latin typeface="+mn-lt"/>
          <a:ea typeface="+mn-ea"/>
          <a:cs typeface="+mn-cs"/>
        </a:defRPr>
      </a:lvl6pPr>
      <a:lvl7pPr marL="2466282" algn="l" defTabSz="411060" rtl="0" eaLnBrk="1" latinLnBrk="0" hangingPunct="1">
        <a:defRPr sz="1600" kern="1200">
          <a:solidFill>
            <a:schemeClr val="tx1"/>
          </a:solidFill>
          <a:latin typeface="+mn-lt"/>
          <a:ea typeface="+mn-ea"/>
          <a:cs typeface="+mn-cs"/>
        </a:defRPr>
      </a:lvl7pPr>
      <a:lvl8pPr marL="2877336" algn="l" defTabSz="411060" rtl="0" eaLnBrk="1" latinLnBrk="0" hangingPunct="1">
        <a:defRPr sz="1600" kern="1200">
          <a:solidFill>
            <a:schemeClr val="tx1"/>
          </a:solidFill>
          <a:latin typeface="+mn-lt"/>
          <a:ea typeface="+mn-ea"/>
          <a:cs typeface="+mn-cs"/>
        </a:defRPr>
      </a:lvl8pPr>
      <a:lvl9pPr marL="3288375" algn="l" defTabSz="411060" rtl="0" eaLnBrk="1" latinLnBrk="0" hangingPunct="1">
        <a:defRPr sz="16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8649"/>
            <a:ext cx="7772400" cy="1144429"/>
          </a:xfrm>
          <a:prstGeom prst="rect">
            <a:avLst/>
          </a:prstGeom>
          <a:noFill/>
          <a:ln w="9525">
            <a:noFill/>
            <a:miter lim="800000"/>
            <a:headEnd/>
            <a:tailEnd/>
          </a:ln>
        </p:spPr>
        <p:txBody>
          <a:bodyPr vert="horz" wrap="square" lIns="82292" tIns="41148" rIns="82292" bIns="41148"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685800" y="1980249"/>
            <a:ext cx="7772400" cy="4116229"/>
          </a:xfrm>
          <a:prstGeom prst="rect">
            <a:avLst/>
          </a:prstGeom>
          <a:noFill/>
          <a:ln w="9525">
            <a:noFill/>
            <a:miter lim="800000"/>
            <a:headEnd/>
            <a:tailEnd/>
          </a:ln>
        </p:spPr>
        <p:txBody>
          <a:bodyPr vert="horz" wrap="square" lIns="82292" tIns="41148" rIns="82292"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7928"/>
            <a:ext cx="1905953"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defTabSz="914220" fontAlgn="base">
              <a:spcBef>
                <a:spcPct val="0"/>
              </a:spcBef>
              <a:spcAft>
                <a:spcPct val="0"/>
              </a:spcAft>
              <a:defRPr sz="1300">
                <a:latin typeface="Times New Roman" charset="0"/>
                <a:ea typeface="ＭＳ Ｐゴシック" charset="0"/>
              </a:defRPr>
            </a:lvl1pPr>
          </a:lstStyle>
          <a:p>
            <a:pPr>
              <a:defRPr/>
            </a:pPr>
            <a:fld id="{A7439BBC-CADA-42B3-A50D-18010DB408EF}" type="datetime1">
              <a:rPr lang="en-US" smtClean="0">
                <a:solidFill>
                  <a:srgbClr val="000000"/>
                </a:solidFill>
              </a:rPr>
              <a:pPr>
                <a:defRPr/>
              </a:pPr>
              <a:t>4/28/2011</a:t>
            </a:fld>
            <a:endParaRPr lang="en-US" dirty="0">
              <a:solidFill>
                <a:srgbClr val="000000"/>
              </a:solidFill>
            </a:endParaRPr>
          </a:p>
        </p:txBody>
      </p:sp>
      <p:sp>
        <p:nvSpPr>
          <p:cNvPr id="1029" name="Rectangle 5"/>
          <p:cNvSpPr>
            <a:spLocks noGrp="1" noChangeArrowheads="1"/>
          </p:cNvSpPr>
          <p:nvPr>
            <p:ph type="ftr" sz="quarter" idx="3"/>
          </p:nvPr>
        </p:nvSpPr>
        <p:spPr bwMode="auto">
          <a:xfrm>
            <a:off x="3123248" y="6247928"/>
            <a:ext cx="2897505"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ctr" defTabSz="914220" fontAlgn="base">
              <a:spcBef>
                <a:spcPct val="0"/>
              </a:spcBef>
              <a:spcAft>
                <a:spcPct val="0"/>
              </a:spcAft>
              <a:defRPr sz="1300">
                <a:latin typeface="Times New Roman" charset="0"/>
                <a:ea typeface="ＭＳ Ｐゴシック"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2251" y="6247928"/>
            <a:ext cx="1907382"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r" defTabSz="914220" fontAlgn="base">
              <a:spcBef>
                <a:spcPct val="0"/>
              </a:spcBef>
              <a:spcAft>
                <a:spcPct val="0"/>
              </a:spcAft>
              <a:defRPr sz="1300">
                <a:latin typeface="Times New Roman" charset="0"/>
                <a:ea typeface="ＭＳ Ｐゴシック" charset="0"/>
              </a:defRPr>
            </a:lvl1pPr>
          </a:lstStyle>
          <a:p>
            <a:pPr>
              <a:defRPr/>
            </a:pPr>
            <a:fld id="{7D23B599-B6CD-4D5F-8EBB-B411C96AB493}" type="slidenum">
              <a:rPr lang="en-US" smtClean="0">
                <a:solidFill>
                  <a:srgbClr val="000000"/>
                </a:solidFill>
              </a:rPr>
              <a:pPr>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27" r:id="rId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charset="0"/>
          <a:ea typeface="ＭＳ Ｐゴシック" charset="0"/>
        </a:defRPr>
      </a:lvl2pPr>
      <a:lvl3pPr algn="ctr" rtl="0" eaLnBrk="0" fontAlgn="base" hangingPunct="0">
        <a:spcBef>
          <a:spcPct val="0"/>
        </a:spcBef>
        <a:spcAft>
          <a:spcPct val="0"/>
        </a:spcAft>
        <a:defRPr sz="4000">
          <a:solidFill>
            <a:schemeClr val="tx2"/>
          </a:solidFill>
          <a:latin typeface="Times New Roman" charset="0"/>
          <a:ea typeface="ＭＳ Ｐゴシック" charset="0"/>
        </a:defRPr>
      </a:lvl3pPr>
      <a:lvl4pPr algn="ctr" rtl="0" eaLnBrk="0" fontAlgn="base" hangingPunct="0">
        <a:spcBef>
          <a:spcPct val="0"/>
        </a:spcBef>
        <a:spcAft>
          <a:spcPct val="0"/>
        </a:spcAft>
        <a:defRPr sz="4000">
          <a:solidFill>
            <a:schemeClr val="tx2"/>
          </a:solidFill>
          <a:latin typeface="Times New Roman" charset="0"/>
          <a:ea typeface="ＭＳ Ｐゴシック" charset="0"/>
        </a:defRPr>
      </a:lvl4pPr>
      <a:lvl5pPr algn="ctr" rtl="0" eaLnBrk="0" fontAlgn="base" hangingPunct="0">
        <a:spcBef>
          <a:spcPct val="0"/>
        </a:spcBef>
        <a:spcAft>
          <a:spcPct val="0"/>
        </a:spcAft>
        <a:defRPr sz="4000">
          <a:solidFill>
            <a:schemeClr val="tx2"/>
          </a:solidFill>
          <a:latin typeface="Times New Roman" charset="0"/>
          <a:ea typeface="ＭＳ Ｐゴシック" charset="0"/>
        </a:defRPr>
      </a:lvl5pPr>
      <a:lvl6pPr marL="411324" algn="ctr" rtl="0" fontAlgn="base">
        <a:spcBef>
          <a:spcPct val="0"/>
        </a:spcBef>
        <a:spcAft>
          <a:spcPct val="0"/>
        </a:spcAft>
        <a:defRPr sz="4000">
          <a:solidFill>
            <a:schemeClr val="tx2"/>
          </a:solidFill>
          <a:latin typeface="Times New Roman" charset="0"/>
          <a:ea typeface="ＭＳ Ｐゴシック" charset="0"/>
        </a:defRPr>
      </a:lvl6pPr>
      <a:lvl7pPr marL="822614" algn="ctr" rtl="0" fontAlgn="base">
        <a:spcBef>
          <a:spcPct val="0"/>
        </a:spcBef>
        <a:spcAft>
          <a:spcPct val="0"/>
        </a:spcAft>
        <a:defRPr sz="4000">
          <a:solidFill>
            <a:schemeClr val="tx2"/>
          </a:solidFill>
          <a:latin typeface="Times New Roman" charset="0"/>
          <a:ea typeface="ＭＳ Ｐゴシック" charset="0"/>
        </a:defRPr>
      </a:lvl7pPr>
      <a:lvl8pPr marL="1233971" algn="ctr" rtl="0" fontAlgn="base">
        <a:spcBef>
          <a:spcPct val="0"/>
        </a:spcBef>
        <a:spcAft>
          <a:spcPct val="0"/>
        </a:spcAft>
        <a:defRPr sz="4000">
          <a:solidFill>
            <a:schemeClr val="tx2"/>
          </a:solidFill>
          <a:latin typeface="Times New Roman" charset="0"/>
          <a:ea typeface="ＭＳ Ｐゴシック" charset="0"/>
        </a:defRPr>
      </a:lvl8pPr>
      <a:lvl9pPr marL="1645277" algn="ctr" rtl="0" fontAlgn="base">
        <a:spcBef>
          <a:spcPct val="0"/>
        </a:spcBef>
        <a:spcAft>
          <a:spcPct val="0"/>
        </a:spcAft>
        <a:defRPr sz="4000">
          <a:solidFill>
            <a:schemeClr val="tx2"/>
          </a:solidFill>
          <a:latin typeface="Times New Roman" charset="0"/>
          <a:ea typeface="ＭＳ Ｐゴシック" charset="0"/>
        </a:defRPr>
      </a:lvl9pPr>
    </p:titleStyle>
    <p:bodyStyle>
      <a:lvl1pPr marL="308493" indent="-308493" algn="l" rtl="0" eaLnBrk="0" fontAlgn="base" hangingPunct="0">
        <a:spcBef>
          <a:spcPct val="20000"/>
        </a:spcBef>
        <a:spcAft>
          <a:spcPct val="0"/>
        </a:spcAft>
        <a:buChar char="•"/>
        <a:defRPr sz="2900">
          <a:solidFill>
            <a:schemeClr val="tx1"/>
          </a:solidFill>
          <a:latin typeface="+mn-lt"/>
          <a:ea typeface="+mn-ea"/>
          <a:cs typeface="+mn-cs"/>
        </a:defRPr>
      </a:lvl1pPr>
      <a:lvl2pPr marL="668392" indent="-257075" algn="l" rtl="0" eaLnBrk="0" fontAlgn="base" hangingPunct="0">
        <a:spcBef>
          <a:spcPct val="20000"/>
        </a:spcBef>
        <a:spcAft>
          <a:spcPct val="0"/>
        </a:spcAft>
        <a:buChar char="–"/>
        <a:defRPr sz="2500">
          <a:solidFill>
            <a:schemeClr val="tx1"/>
          </a:solidFill>
          <a:latin typeface="+mn-lt"/>
          <a:ea typeface="+mn-ea"/>
        </a:defRPr>
      </a:lvl2pPr>
      <a:lvl3pPr marL="1028305" indent="-205662" algn="l" rtl="0" eaLnBrk="0" fontAlgn="base" hangingPunct="0">
        <a:spcBef>
          <a:spcPct val="20000"/>
        </a:spcBef>
        <a:spcAft>
          <a:spcPct val="0"/>
        </a:spcAft>
        <a:buChar char="•"/>
        <a:defRPr sz="2200">
          <a:solidFill>
            <a:schemeClr val="tx1"/>
          </a:solidFill>
          <a:latin typeface="+mn-lt"/>
          <a:ea typeface="+mn-ea"/>
        </a:defRPr>
      </a:lvl3pPr>
      <a:lvl4pPr marL="1439618" indent="-205662" algn="l" rtl="0" eaLnBrk="0" fontAlgn="base" hangingPunct="0">
        <a:spcBef>
          <a:spcPct val="20000"/>
        </a:spcBef>
        <a:spcAft>
          <a:spcPct val="0"/>
        </a:spcAft>
        <a:buChar char="–"/>
        <a:defRPr sz="1800">
          <a:solidFill>
            <a:schemeClr val="tx1"/>
          </a:solidFill>
          <a:latin typeface="+mn-lt"/>
          <a:ea typeface="+mn-ea"/>
        </a:defRPr>
      </a:lvl4pPr>
      <a:lvl5pPr marL="1850954" indent="-205662" algn="l" rtl="0" eaLnBrk="0" fontAlgn="base" hangingPunct="0">
        <a:spcBef>
          <a:spcPct val="20000"/>
        </a:spcBef>
        <a:spcAft>
          <a:spcPct val="0"/>
        </a:spcAft>
        <a:buChar char="»"/>
        <a:defRPr sz="1800">
          <a:solidFill>
            <a:schemeClr val="tx1"/>
          </a:solidFill>
          <a:latin typeface="+mn-lt"/>
          <a:ea typeface="+mn-ea"/>
        </a:defRPr>
      </a:lvl5pPr>
      <a:lvl6pPr marL="2262263" indent="-205662" algn="l" rtl="0" fontAlgn="base">
        <a:spcBef>
          <a:spcPct val="20000"/>
        </a:spcBef>
        <a:spcAft>
          <a:spcPct val="0"/>
        </a:spcAft>
        <a:buChar char="»"/>
        <a:defRPr sz="1800">
          <a:solidFill>
            <a:schemeClr val="tx1"/>
          </a:solidFill>
          <a:latin typeface="+mn-lt"/>
          <a:ea typeface="+mn-ea"/>
        </a:defRPr>
      </a:lvl6pPr>
      <a:lvl7pPr marL="2673567" indent="-205662" algn="l" rtl="0" fontAlgn="base">
        <a:spcBef>
          <a:spcPct val="20000"/>
        </a:spcBef>
        <a:spcAft>
          <a:spcPct val="0"/>
        </a:spcAft>
        <a:buChar char="»"/>
        <a:defRPr sz="1800">
          <a:solidFill>
            <a:schemeClr val="tx1"/>
          </a:solidFill>
          <a:latin typeface="+mn-lt"/>
          <a:ea typeface="+mn-ea"/>
        </a:defRPr>
      </a:lvl7pPr>
      <a:lvl8pPr marL="3084896" indent="-205662" algn="l" rtl="0" fontAlgn="base">
        <a:spcBef>
          <a:spcPct val="20000"/>
        </a:spcBef>
        <a:spcAft>
          <a:spcPct val="0"/>
        </a:spcAft>
        <a:buChar char="»"/>
        <a:defRPr sz="1800">
          <a:solidFill>
            <a:schemeClr val="tx1"/>
          </a:solidFill>
          <a:latin typeface="+mn-lt"/>
          <a:ea typeface="+mn-ea"/>
        </a:defRPr>
      </a:lvl8pPr>
      <a:lvl9pPr marL="3496215" indent="-205662"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411324" rtl="0" eaLnBrk="1" latinLnBrk="0" hangingPunct="1">
        <a:defRPr sz="1600" kern="1200">
          <a:solidFill>
            <a:schemeClr val="tx1"/>
          </a:solidFill>
          <a:latin typeface="+mn-lt"/>
          <a:ea typeface="+mn-ea"/>
          <a:cs typeface="+mn-cs"/>
        </a:defRPr>
      </a:lvl1pPr>
      <a:lvl2pPr marL="411324" algn="l" defTabSz="411324" rtl="0" eaLnBrk="1" latinLnBrk="0" hangingPunct="1">
        <a:defRPr sz="1600" kern="1200">
          <a:solidFill>
            <a:schemeClr val="tx1"/>
          </a:solidFill>
          <a:latin typeface="+mn-lt"/>
          <a:ea typeface="+mn-ea"/>
          <a:cs typeface="+mn-cs"/>
        </a:defRPr>
      </a:lvl2pPr>
      <a:lvl3pPr marL="822614" algn="l" defTabSz="411324" rtl="0" eaLnBrk="1" latinLnBrk="0" hangingPunct="1">
        <a:defRPr sz="1600" kern="1200">
          <a:solidFill>
            <a:schemeClr val="tx1"/>
          </a:solidFill>
          <a:latin typeface="+mn-lt"/>
          <a:ea typeface="+mn-ea"/>
          <a:cs typeface="+mn-cs"/>
        </a:defRPr>
      </a:lvl3pPr>
      <a:lvl4pPr marL="1233971" algn="l" defTabSz="411324" rtl="0" eaLnBrk="1" latinLnBrk="0" hangingPunct="1">
        <a:defRPr sz="1600" kern="1200">
          <a:solidFill>
            <a:schemeClr val="tx1"/>
          </a:solidFill>
          <a:latin typeface="+mn-lt"/>
          <a:ea typeface="+mn-ea"/>
          <a:cs typeface="+mn-cs"/>
        </a:defRPr>
      </a:lvl4pPr>
      <a:lvl5pPr marL="1645277" algn="l" defTabSz="411324" rtl="0" eaLnBrk="1" latinLnBrk="0" hangingPunct="1">
        <a:defRPr sz="1600" kern="1200">
          <a:solidFill>
            <a:schemeClr val="tx1"/>
          </a:solidFill>
          <a:latin typeface="+mn-lt"/>
          <a:ea typeface="+mn-ea"/>
          <a:cs typeface="+mn-cs"/>
        </a:defRPr>
      </a:lvl5pPr>
      <a:lvl6pPr marL="2056598" algn="l" defTabSz="411324" rtl="0" eaLnBrk="1" latinLnBrk="0" hangingPunct="1">
        <a:defRPr sz="1600" kern="1200">
          <a:solidFill>
            <a:schemeClr val="tx1"/>
          </a:solidFill>
          <a:latin typeface="+mn-lt"/>
          <a:ea typeface="+mn-ea"/>
          <a:cs typeface="+mn-cs"/>
        </a:defRPr>
      </a:lvl6pPr>
      <a:lvl7pPr marL="2467915" algn="l" defTabSz="411324" rtl="0" eaLnBrk="1" latinLnBrk="0" hangingPunct="1">
        <a:defRPr sz="1600" kern="1200">
          <a:solidFill>
            <a:schemeClr val="tx1"/>
          </a:solidFill>
          <a:latin typeface="+mn-lt"/>
          <a:ea typeface="+mn-ea"/>
          <a:cs typeface="+mn-cs"/>
        </a:defRPr>
      </a:lvl7pPr>
      <a:lvl8pPr marL="2879237" algn="l" defTabSz="411324" rtl="0" eaLnBrk="1" latinLnBrk="0" hangingPunct="1">
        <a:defRPr sz="1600" kern="1200">
          <a:solidFill>
            <a:schemeClr val="tx1"/>
          </a:solidFill>
          <a:latin typeface="+mn-lt"/>
          <a:ea typeface="+mn-ea"/>
          <a:cs typeface="+mn-cs"/>
        </a:defRPr>
      </a:lvl8pPr>
      <a:lvl9pPr marL="3290553" algn="l" defTabSz="411324" rtl="0" eaLnBrk="1" latinLnBrk="0" hangingPunct="1">
        <a:defRPr sz="16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8649"/>
            <a:ext cx="7772400" cy="1144429"/>
          </a:xfrm>
          <a:prstGeom prst="rect">
            <a:avLst/>
          </a:prstGeom>
          <a:noFill/>
          <a:ln w="9525">
            <a:noFill/>
            <a:miter lim="800000"/>
            <a:headEnd/>
            <a:tailEnd/>
          </a:ln>
        </p:spPr>
        <p:txBody>
          <a:bodyPr vert="horz" wrap="square" lIns="82292" tIns="41148" rIns="82292" bIns="41148"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685800" y="1980249"/>
            <a:ext cx="7772400" cy="4116229"/>
          </a:xfrm>
          <a:prstGeom prst="rect">
            <a:avLst/>
          </a:prstGeom>
          <a:noFill/>
          <a:ln w="9525">
            <a:noFill/>
            <a:miter lim="800000"/>
            <a:headEnd/>
            <a:tailEnd/>
          </a:ln>
        </p:spPr>
        <p:txBody>
          <a:bodyPr vert="horz" wrap="square" lIns="82292" tIns="41148" rIns="82292"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7928"/>
            <a:ext cx="1905953"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defRPr sz="1300">
                <a:latin typeface="Times New Roman" charset="0"/>
                <a:ea typeface="ＭＳ Ｐゴシック" charset="0"/>
              </a:defRPr>
            </a:lvl1pPr>
          </a:lstStyle>
          <a:p>
            <a:pPr defTabSz="914400" fontAlgn="base">
              <a:spcBef>
                <a:spcPct val="0"/>
              </a:spcBef>
              <a:spcAft>
                <a:spcPct val="0"/>
              </a:spcAft>
              <a:defRPr/>
            </a:pPr>
            <a:fld id="{6C5D0320-ACDF-4351-BFA1-5A9D6C497587}" type="datetime1">
              <a:rPr lang="en-US" smtClean="0">
                <a:solidFill>
                  <a:srgbClr val="000000"/>
                </a:solidFill>
              </a:rPr>
              <a:pPr defTabSz="914400" fontAlgn="base">
                <a:spcBef>
                  <a:spcPct val="0"/>
                </a:spcBef>
                <a:spcAft>
                  <a:spcPct val="0"/>
                </a:spcAft>
                <a:defRPr/>
              </a:pPr>
              <a:t>4/28/2011</a:t>
            </a:fld>
            <a:endParaRPr lang="en-US" dirty="0">
              <a:solidFill>
                <a:srgbClr val="000000"/>
              </a:solidFill>
            </a:endParaRPr>
          </a:p>
        </p:txBody>
      </p:sp>
      <p:sp>
        <p:nvSpPr>
          <p:cNvPr id="1029" name="Rectangle 5"/>
          <p:cNvSpPr>
            <a:spLocks noGrp="1" noChangeArrowheads="1"/>
          </p:cNvSpPr>
          <p:nvPr>
            <p:ph type="ftr" sz="quarter" idx="3"/>
          </p:nvPr>
        </p:nvSpPr>
        <p:spPr bwMode="auto">
          <a:xfrm>
            <a:off x="3123248" y="6247928"/>
            <a:ext cx="2897505"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ctr">
              <a:defRPr sz="1300">
                <a:latin typeface="Times New Roman" charset="0"/>
                <a:ea typeface="ＭＳ Ｐゴシック" charset="0"/>
              </a:defRPr>
            </a:lvl1pPr>
          </a:lstStyle>
          <a:p>
            <a:pPr defTabSz="914400"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2251" y="6247928"/>
            <a:ext cx="1907382"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r">
              <a:defRPr sz="1300">
                <a:latin typeface="Times New Roman" charset="0"/>
                <a:ea typeface="ＭＳ Ｐゴシック" charset="0"/>
              </a:defRPr>
            </a:lvl1pPr>
          </a:lstStyle>
          <a:p>
            <a:pPr defTabSz="914400" fontAlgn="base">
              <a:spcBef>
                <a:spcPct val="0"/>
              </a:spcBef>
              <a:spcAft>
                <a:spcPct val="0"/>
              </a:spcAft>
              <a:defRPr/>
            </a:pPr>
            <a:fld id="{7D23B599-B6CD-4D5F-8EBB-B411C96AB493}" type="slidenum">
              <a:rPr lang="en-US">
                <a:solidFill>
                  <a:srgbClr val="000000"/>
                </a:solidFill>
              </a:rPr>
              <a:pPr defTabSz="914400"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29" r:id="rId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charset="0"/>
          <a:ea typeface="ＭＳ Ｐゴシック" charset="0"/>
        </a:defRPr>
      </a:lvl2pPr>
      <a:lvl3pPr algn="ctr" rtl="0" eaLnBrk="0" fontAlgn="base" hangingPunct="0">
        <a:spcBef>
          <a:spcPct val="0"/>
        </a:spcBef>
        <a:spcAft>
          <a:spcPct val="0"/>
        </a:spcAft>
        <a:defRPr sz="4000">
          <a:solidFill>
            <a:schemeClr val="tx2"/>
          </a:solidFill>
          <a:latin typeface="Times New Roman" charset="0"/>
          <a:ea typeface="ＭＳ Ｐゴシック" charset="0"/>
        </a:defRPr>
      </a:lvl3pPr>
      <a:lvl4pPr algn="ctr" rtl="0" eaLnBrk="0" fontAlgn="base" hangingPunct="0">
        <a:spcBef>
          <a:spcPct val="0"/>
        </a:spcBef>
        <a:spcAft>
          <a:spcPct val="0"/>
        </a:spcAft>
        <a:defRPr sz="4000">
          <a:solidFill>
            <a:schemeClr val="tx2"/>
          </a:solidFill>
          <a:latin typeface="Times New Roman" charset="0"/>
          <a:ea typeface="ＭＳ Ｐゴシック" charset="0"/>
        </a:defRPr>
      </a:lvl4pPr>
      <a:lvl5pPr algn="ctr" rtl="0" eaLnBrk="0" fontAlgn="base" hangingPunct="0">
        <a:spcBef>
          <a:spcPct val="0"/>
        </a:spcBef>
        <a:spcAft>
          <a:spcPct val="0"/>
        </a:spcAft>
        <a:defRPr sz="4000">
          <a:solidFill>
            <a:schemeClr val="tx2"/>
          </a:solidFill>
          <a:latin typeface="Times New Roman" charset="0"/>
          <a:ea typeface="ＭＳ Ｐゴシック" charset="0"/>
        </a:defRPr>
      </a:lvl5pPr>
      <a:lvl6pPr marL="411400" algn="ctr" rtl="0" fontAlgn="base">
        <a:spcBef>
          <a:spcPct val="0"/>
        </a:spcBef>
        <a:spcAft>
          <a:spcPct val="0"/>
        </a:spcAft>
        <a:defRPr sz="4000">
          <a:solidFill>
            <a:schemeClr val="tx2"/>
          </a:solidFill>
          <a:latin typeface="Times New Roman" charset="0"/>
          <a:ea typeface="ＭＳ Ｐゴシック" charset="0"/>
        </a:defRPr>
      </a:lvl6pPr>
      <a:lvl7pPr marL="822785" algn="ctr" rtl="0" fontAlgn="base">
        <a:spcBef>
          <a:spcPct val="0"/>
        </a:spcBef>
        <a:spcAft>
          <a:spcPct val="0"/>
        </a:spcAft>
        <a:defRPr sz="4000">
          <a:solidFill>
            <a:schemeClr val="tx2"/>
          </a:solidFill>
          <a:latin typeface="Times New Roman" charset="0"/>
          <a:ea typeface="ＭＳ Ｐゴシック" charset="0"/>
        </a:defRPr>
      </a:lvl7pPr>
      <a:lvl8pPr marL="1234199" algn="ctr" rtl="0" fontAlgn="base">
        <a:spcBef>
          <a:spcPct val="0"/>
        </a:spcBef>
        <a:spcAft>
          <a:spcPct val="0"/>
        </a:spcAft>
        <a:defRPr sz="4000">
          <a:solidFill>
            <a:schemeClr val="tx2"/>
          </a:solidFill>
          <a:latin typeface="Times New Roman" charset="0"/>
          <a:ea typeface="ＭＳ Ｐゴシック" charset="0"/>
        </a:defRPr>
      </a:lvl8pPr>
      <a:lvl9pPr marL="1645590" algn="ctr" rtl="0" fontAlgn="base">
        <a:spcBef>
          <a:spcPct val="0"/>
        </a:spcBef>
        <a:spcAft>
          <a:spcPct val="0"/>
        </a:spcAft>
        <a:defRPr sz="4000">
          <a:solidFill>
            <a:schemeClr val="tx2"/>
          </a:solidFill>
          <a:latin typeface="Times New Roman" charset="0"/>
          <a:ea typeface="ＭＳ Ｐゴシック" charset="0"/>
        </a:defRPr>
      </a:lvl9pPr>
    </p:titleStyle>
    <p:bodyStyle>
      <a:lvl1pPr marL="308550" indent="-308550" algn="l" rtl="0" eaLnBrk="0" fontAlgn="base" hangingPunct="0">
        <a:spcBef>
          <a:spcPct val="20000"/>
        </a:spcBef>
        <a:spcAft>
          <a:spcPct val="0"/>
        </a:spcAft>
        <a:buChar char="•"/>
        <a:defRPr sz="2900">
          <a:solidFill>
            <a:schemeClr val="tx1"/>
          </a:solidFill>
          <a:latin typeface="+mn-lt"/>
          <a:ea typeface="+mn-ea"/>
          <a:cs typeface="+mn-cs"/>
        </a:defRPr>
      </a:lvl1pPr>
      <a:lvl2pPr marL="668520" indent="-257124" algn="l" rtl="0" eaLnBrk="0" fontAlgn="base" hangingPunct="0">
        <a:spcBef>
          <a:spcPct val="20000"/>
        </a:spcBef>
        <a:spcAft>
          <a:spcPct val="0"/>
        </a:spcAft>
        <a:buChar char="–"/>
        <a:defRPr sz="2500">
          <a:solidFill>
            <a:schemeClr val="tx1"/>
          </a:solidFill>
          <a:latin typeface="+mn-lt"/>
          <a:ea typeface="+mn-ea"/>
        </a:defRPr>
      </a:lvl2pPr>
      <a:lvl3pPr marL="1028497" indent="-205700" algn="l" rtl="0" eaLnBrk="0" fontAlgn="base" hangingPunct="0">
        <a:spcBef>
          <a:spcPct val="20000"/>
        </a:spcBef>
        <a:spcAft>
          <a:spcPct val="0"/>
        </a:spcAft>
        <a:buChar char="•"/>
        <a:defRPr sz="2200">
          <a:solidFill>
            <a:schemeClr val="tx1"/>
          </a:solidFill>
          <a:latin typeface="+mn-lt"/>
          <a:ea typeface="+mn-ea"/>
        </a:defRPr>
      </a:lvl3pPr>
      <a:lvl4pPr marL="1439892" indent="-205700" algn="l" rtl="0" eaLnBrk="0" fontAlgn="base" hangingPunct="0">
        <a:spcBef>
          <a:spcPct val="20000"/>
        </a:spcBef>
        <a:spcAft>
          <a:spcPct val="0"/>
        </a:spcAft>
        <a:buChar char="–"/>
        <a:defRPr sz="1800">
          <a:solidFill>
            <a:schemeClr val="tx1"/>
          </a:solidFill>
          <a:latin typeface="+mn-lt"/>
          <a:ea typeface="+mn-ea"/>
        </a:defRPr>
      </a:lvl4pPr>
      <a:lvl5pPr marL="1851296" indent="-205700" algn="l" rtl="0" eaLnBrk="0" fontAlgn="base" hangingPunct="0">
        <a:spcBef>
          <a:spcPct val="20000"/>
        </a:spcBef>
        <a:spcAft>
          <a:spcPct val="0"/>
        </a:spcAft>
        <a:buChar char="»"/>
        <a:defRPr sz="1800">
          <a:solidFill>
            <a:schemeClr val="tx1"/>
          </a:solidFill>
          <a:latin typeface="+mn-lt"/>
          <a:ea typeface="+mn-ea"/>
        </a:defRPr>
      </a:lvl5pPr>
      <a:lvl6pPr marL="2262690" indent="-205700" algn="l" rtl="0" fontAlgn="base">
        <a:spcBef>
          <a:spcPct val="20000"/>
        </a:spcBef>
        <a:spcAft>
          <a:spcPct val="0"/>
        </a:spcAft>
        <a:buChar char="»"/>
        <a:defRPr sz="1800">
          <a:solidFill>
            <a:schemeClr val="tx1"/>
          </a:solidFill>
          <a:latin typeface="+mn-lt"/>
          <a:ea typeface="+mn-ea"/>
        </a:defRPr>
      </a:lvl6pPr>
      <a:lvl7pPr marL="2674080" indent="-205700" algn="l" rtl="0" fontAlgn="base">
        <a:spcBef>
          <a:spcPct val="20000"/>
        </a:spcBef>
        <a:spcAft>
          <a:spcPct val="0"/>
        </a:spcAft>
        <a:buChar char="»"/>
        <a:defRPr sz="1800">
          <a:solidFill>
            <a:schemeClr val="tx1"/>
          </a:solidFill>
          <a:latin typeface="+mn-lt"/>
          <a:ea typeface="+mn-ea"/>
        </a:defRPr>
      </a:lvl7pPr>
      <a:lvl8pPr marL="3085482" indent="-205700" algn="l" rtl="0" fontAlgn="base">
        <a:spcBef>
          <a:spcPct val="20000"/>
        </a:spcBef>
        <a:spcAft>
          <a:spcPct val="0"/>
        </a:spcAft>
        <a:buChar char="»"/>
        <a:defRPr sz="1800">
          <a:solidFill>
            <a:schemeClr val="tx1"/>
          </a:solidFill>
          <a:latin typeface="+mn-lt"/>
          <a:ea typeface="+mn-ea"/>
        </a:defRPr>
      </a:lvl8pPr>
      <a:lvl9pPr marL="3496880" indent="-205700"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411400" rtl="0" eaLnBrk="1" latinLnBrk="0" hangingPunct="1">
        <a:defRPr sz="1600" kern="1200">
          <a:solidFill>
            <a:schemeClr val="tx1"/>
          </a:solidFill>
          <a:latin typeface="+mn-lt"/>
          <a:ea typeface="+mn-ea"/>
          <a:cs typeface="+mn-cs"/>
        </a:defRPr>
      </a:lvl1pPr>
      <a:lvl2pPr marL="411400" algn="l" defTabSz="411400" rtl="0" eaLnBrk="1" latinLnBrk="0" hangingPunct="1">
        <a:defRPr sz="1600" kern="1200">
          <a:solidFill>
            <a:schemeClr val="tx1"/>
          </a:solidFill>
          <a:latin typeface="+mn-lt"/>
          <a:ea typeface="+mn-ea"/>
          <a:cs typeface="+mn-cs"/>
        </a:defRPr>
      </a:lvl2pPr>
      <a:lvl3pPr marL="822785" algn="l" defTabSz="411400" rtl="0" eaLnBrk="1" latinLnBrk="0" hangingPunct="1">
        <a:defRPr sz="1600" kern="1200">
          <a:solidFill>
            <a:schemeClr val="tx1"/>
          </a:solidFill>
          <a:latin typeface="+mn-lt"/>
          <a:ea typeface="+mn-ea"/>
          <a:cs typeface="+mn-cs"/>
        </a:defRPr>
      </a:lvl3pPr>
      <a:lvl4pPr marL="1234199" algn="l" defTabSz="411400" rtl="0" eaLnBrk="1" latinLnBrk="0" hangingPunct="1">
        <a:defRPr sz="1600" kern="1200">
          <a:solidFill>
            <a:schemeClr val="tx1"/>
          </a:solidFill>
          <a:latin typeface="+mn-lt"/>
          <a:ea typeface="+mn-ea"/>
          <a:cs typeface="+mn-cs"/>
        </a:defRPr>
      </a:lvl4pPr>
      <a:lvl5pPr marL="1645590" algn="l" defTabSz="411400" rtl="0" eaLnBrk="1" latinLnBrk="0" hangingPunct="1">
        <a:defRPr sz="1600" kern="1200">
          <a:solidFill>
            <a:schemeClr val="tx1"/>
          </a:solidFill>
          <a:latin typeface="+mn-lt"/>
          <a:ea typeface="+mn-ea"/>
          <a:cs typeface="+mn-cs"/>
        </a:defRPr>
      </a:lvl5pPr>
      <a:lvl6pPr marL="2056989" algn="l" defTabSz="411400" rtl="0" eaLnBrk="1" latinLnBrk="0" hangingPunct="1">
        <a:defRPr sz="1600" kern="1200">
          <a:solidFill>
            <a:schemeClr val="tx1"/>
          </a:solidFill>
          <a:latin typeface="+mn-lt"/>
          <a:ea typeface="+mn-ea"/>
          <a:cs typeface="+mn-cs"/>
        </a:defRPr>
      </a:lvl6pPr>
      <a:lvl7pPr marL="2468385" algn="l" defTabSz="411400" rtl="0" eaLnBrk="1" latinLnBrk="0" hangingPunct="1">
        <a:defRPr sz="1600" kern="1200">
          <a:solidFill>
            <a:schemeClr val="tx1"/>
          </a:solidFill>
          <a:latin typeface="+mn-lt"/>
          <a:ea typeface="+mn-ea"/>
          <a:cs typeface="+mn-cs"/>
        </a:defRPr>
      </a:lvl7pPr>
      <a:lvl8pPr marL="2879784" algn="l" defTabSz="411400" rtl="0" eaLnBrk="1" latinLnBrk="0" hangingPunct="1">
        <a:defRPr sz="1600" kern="1200">
          <a:solidFill>
            <a:schemeClr val="tx1"/>
          </a:solidFill>
          <a:latin typeface="+mn-lt"/>
          <a:ea typeface="+mn-ea"/>
          <a:cs typeface="+mn-cs"/>
        </a:defRPr>
      </a:lvl8pPr>
      <a:lvl9pPr marL="3291180" algn="l" defTabSz="411400"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36" tIns="45716" rIns="91436" bIns="45716"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2" y="6248400"/>
            <a:ext cx="19050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defTabSz="912510" eaLnBrk="0" fontAlgn="base" hangingPunct="0">
              <a:spcBef>
                <a:spcPct val="0"/>
              </a:spcBef>
              <a:spcAft>
                <a:spcPct val="0"/>
              </a:spcAft>
              <a:defRPr sz="1400">
                <a:ea typeface="+mn-ea"/>
                <a:cs typeface="+mn-cs"/>
              </a:defRPr>
            </a:lvl1pPr>
          </a:lstStyle>
          <a:p>
            <a:pPr>
              <a:defRPr/>
            </a:pPr>
            <a:fld id="{C31230F6-679B-408D-9195-1740E877B973}" type="datetime1">
              <a:rPr lang="en-US" smtClean="0">
                <a:solidFill>
                  <a:srgbClr val="FFFFFF"/>
                </a:solidFill>
              </a:rPr>
              <a:pPr>
                <a:defRPr/>
              </a:pPr>
              <a:t>4/28/2011</a:t>
            </a:fld>
            <a:endParaRPr lang="en-US" dirty="0">
              <a:solidFill>
                <a:srgbClr val="FFFFFF"/>
              </a:solidFill>
            </a:endParaRPr>
          </a:p>
        </p:txBody>
      </p:sp>
      <p:sp>
        <p:nvSpPr>
          <p:cNvPr id="1029" name="Rectangle 5"/>
          <p:cNvSpPr>
            <a:spLocks noGrp="1" noChangeArrowheads="1"/>
          </p:cNvSpPr>
          <p:nvPr>
            <p:ph type="ftr" sz="quarter" idx="3"/>
          </p:nvPr>
        </p:nvSpPr>
        <p:spPr bwMode="auto">
          <a:xfrm>
            <a:off x="3124205" y="6248400"/>
            <a:ext cx="28956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algn="ctr" defTabSz="912510" eaLnBrk="0" fontAlgn="base" hangingPunct="0">
              <a:spcBef>
                <a:spcPct val="0"/>
              </a:spcBef>
              <a:spcAft>
                <a:spcPct val="0"/>
              </a:spcAft>
              <a:defRPr sz="1400">
                <a:ea typeface="+mn-ea"/>
                <a:cs typeface="+mn-cs"/>
              </a:defRPr>
            </a:lvl1pPr>
          </a:lstStyle>
          <a:p>
            <a:pPr>
              <a:defRPr/>
            </a:pPr>
            <a:endParaRPr lang="en-US" dirty="0">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algn="r" defTabSz="912510" eaLnBrk="0" fontAlgn="base" hangingPunct="0">
              <a:spcBef>
                <a:spcPct val="0"/>
              </a:spcBef>
              <a:spcAft>
                <a:spcPct val="0"/>
              </a:spcAft>
              <a:defRPr sz="1400"/>
            </a:lvl1pPr>
          </a:lstStyle>
          <a:p>
            <a:pPr>
              <a:defRPr/>
            </a:pPr>
            <a:fld id="{A9E64220-8084-4030-B848-47B41AB14A97}" type="slidenum">
              <a:rPr lang="en-US" smtClean="0">
                <a:solidFill>
                  <a:srgbClr val="FFFFFF"/>
                </a:solidFill>
              </a:rPr>
              <a:pPr>
                <a:defRPr/>
              </a:pPr>
              <a:t>‹#›</a:t>
            </a:fld>
            <a:endParaRPr lang="en-US" dirty="0">
              <a:solidFill>
                <a:srgbClr val="FFFFFF"/>
              </a:solidFill>
            </a:endParaRPr>
          </a:p>
        </p:txBody>
      </p:sp>
    </p:spTree>
  </p:cSld>
  <p:clrMap bg1="dk2" tx1="lt1" bg2="dk1" tx2="lt2" accent1="accent1" accent2="accent2" accent3="accent3" accent4="accent4" accent5="accent5" accent6="accent6" hlink="hlink" folHlink="folHlink"/>
  <p:sldLayoutIdLst>
    <p:sldLayoutId id="2147483665"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6255"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251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68765"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502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191" indent="-342191" algn="l" rtl="0" eaLnBrk="0" fontAlgn="base" hangingPunct="0">
        <a:spcBef>
          <a:spcPct val="20000"/>
        </a:spcBef>
        <a:spcAft>
          <a:spcPct val="0"/>
        </a:spcAft>
        <a:buChar char="•"/>
        <a:defRPr sz="3200">
          <a:solidFill>
            <a:schemeClr val="tx1"/>
          </a:solidFill>
          <a:latin typeface="+mn-lt"/>
          <a:ea typeface="+mn-ea"/>
          <a:cs typeface="+mn-cs"/>
        </a:defRPr>
      </a:lvl1pPr>
      <a:lvl2pPr marL="741375" indent="-285120" algn="l" rtl="0" eaLnBrk="0" fontAlgn="base" hangingPunct="0">
        <a:spcBef>
          <a:spcPct val="20000"/>
        </a:spcBef>
        <a:spcAft>
          <a:spcPct val="0"/>
        </a:spcAft>
        <a:buChar char="–"/>
        <a:defRPr sz="2800">
          <a:solidFill>
            <a:schemeClr val="tx1"/>
          </a:solidFill>
          <a:latin typeface="+mn-lt"/>
          <a:ea typeface="+mn-ea"/>
        </a:defRPr>
      </a:lvl2pPr>
      <a:lvl3pPr marL="1140637" indent="-228127" algn="l" rtl="0" eaLnBrk="0" fontAlgn="base" hangingPunct="0">
        <a:spcBef>
          <a:spcPct val="20000"/>
        </a:spcBef>
        <a:spcAft>
          <a:spcPct val="0"/>
        </a:spcAft>
        <a:buChar char="•"/>
        <a:defRPr sz="2400">
          <a:solidFill>
            <a:schemeClr val="tx1"/>
          </a:solidFill>
          <a:latin typeface="+mn-lt"/>
          <a:ea typeface="ヒラギノ角ゴ Pro W3" charset="-128"/>
          <a:cs typeface="ヒラギノ角ゴ Pro W3" charset="-128"/>
        </a:defRPr>
      </a:lvl3pPr>
      <a:lvl4pPr marL="1596840" indent="-228127"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0"/>
        </a:defRPr>
      </a:lvl4pPr>
      <a:lvl5pPr marL="2053110" indent="-228127"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128"/>
        </a:defRPr>
      </a:lvl5pPr>
      <a:lvl6pPr marL="2509350" indent="-228127" algn="l" rtl="0" fontAlgn="base">
        <a:spcBef>
          <a:spcPct val="20000"/>
        </a:spcBef>
        <a:spcAft>
          <a:spcPct val="0"/>
        </a:spcAft>
        <a:buChar char="»"/>
        <a:defRPr sz="2000">
          <a:solidFill>
            <a:schemeClr val="tx1"/>
          </a:solidFill>
          <a:latin typeface="+mn-lt"/>
          <a:ea typeface="+mn-ea"/>
        </a:defRPr>
      </a:lvl6pPr>
      <a:lvl7pPr marL="2965590" indent="-228127" algn="l" rtl="0" fontAlgn="base">
        <a:spcBef>
          <a:spcPct val="20000"/>
        </a:spcBef>
        <a:spcAft>
          <a:spcPct val="0"/>
        </a:spcAft>
        <a:buChar char="»"/>
        <a:defRPr sz="2000">
          <a:solidFill>
            <a:schemeClr val="tx1"/>
          </a:solidFill>
          <a:latin typeface="+mn-lt"/>
          <a:ea typeface="+mn-ea"/>
        </a:defRPr>
      </a:lvl7pPr>
      <a:lvl8pPr marL="3421818" indent="-228127" algn="l" rtl="0" fontAlgn="base">
        <a:spcBef>
          <a:spcPct val="20000"/>
        </a:spcBef>
        <a:spcAft>
          <a:spcPct val="0"/>
        </a:spcAft>
        <a:buChar char="»"/>
        <a:defRPr sz="2000">
          <a:solidFill>
            <a:schemeClr val="tx1"/>
          </a:solidFill>
          <a:latin typeface="+mn-lt"/>
          <a:ea typeface="+mn-ea"/>
        </a:defRPr>
      </a:lvl8pPr>
      <a:lvl9pPr marL="3878012" indent="-228127"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6255" rtl="0" eaLnBrk="1" latinLnBrk="0" hangingPunct="1">
        <a:defRPr sz="1800" kern="1200">
          <a:solidFill>
            <a:schemeClr val="tx1"/>
          </a:solidFill>
          <a:latin typeface="+mn-lt"/>
          <a:ea typeface="+mn-ea"/>
          <a:cs typeface="+mn-cs"/>
        </a:defRPr>
      </a:lvl1pPr>
      <a:lvl2pPr marL="456255" algn="l" defTabSz="456255" rtl="0" eaLnBrk="1" latinLnBrk="0" hangingPunct="1">
        <a:defRPr sz="1800" kern="1200">
          <a:solidFill>
            <a:schemeClr val="tx1"/>
          </a:solidFill>
          <a:latin typeface="+mn-lt"/>
          <a:ea typeface="+mn-ea"/>
          <a:cs typeface="+mn-cs"/>
        </a:defRPr>
      </a:lvl2pPr>
      <a:lvl3pPr marL="912510" algn="l" defTabSz="456255" rtl="0" eaLnBrk="1" latinLnBrk="0" hangingPunct="1">
        <a:defRPr sz="1800" kern="1200">
          <a:solidFill>
            <a:schemeClr val="tx1"/>
          </a:solidFill>
          <a:latin typeface="+mn-lt"/>
          <a:ea typeface="+mn-ea"/>
          <a:cs typeface="+mn-cs"/>
        </a:defRPr>
      </a:lvl3pPr>
      <a:lvl4pPr marL="1368765" algn="l" defTabSz="456255" rtl="0" eaLnBrk="1" latinLnBrk="0" hangingPunct="1">
        <a:defRPr sz="1800" kern="1200">
          <a:solidFill>
            <a:schemeClr val="tx1"/>
          </a:solidFill>
          <a:latin typeface="+mn-lt"/>
          <a:ea typeface="+mn-ea"/>
          <a:cs typeface="+mn-cs"/>
        </a:defRPr>
      </a:lvl4pPr>
      <a:lvl5pPr marL="1825020" algn="l" defTabSz="456255" rtl="0" eaLnBrk="1" latinLnBrk="0" hangingPunct="1">
        <a:defRPr sz="1800" kern="1200">
          <a:solidFill>
            <a:schemeClr val="tx1"/>
          </a:solidFill>
          <a:latin typeface="+mn-lt"/>
          <a:ea typeface="+mn-ea"/>
          <a:cs typeface="+mn-cs"/>
        </a:defRPr>
      </a:lvl5pPr>
      <a:lvl6pPr marL="2281275" algn="l" defTabSz="456255" rtl="0" eaLnBrk="1" latinLnBrk="0" hangingPunct="1">
        <a:defRPr sz="1800" kern="1200">
          <a:solidFill>
            <a:schemeClr val="tx1"/>
          </a:solidFill>
          <a:latin typeface="+mn-lt"/>
          <a:ea typeface="+mn-ea"/>
          <a:cs typeface="+mn-cs"/>
        </a:defRPr>
      </a:lvl6pPr>
      <a:lvl7pPr marL="2737530" algn="l" defTabSz="456255" rtl="0" eaLnBrk="1" latinLnBrk="0" hangingPunct="1">
        <a:defRPr sz="1800" kern="1200">
          <a:solidFill>
            <a:schemeClr val="tx1"/>
          </a:solidFill>
          <a:latin typeface="+mn-lt"/>
          <a:ea typeface="+mn-ea"/>
          <a:cs typeface="+mn-cs"/>
        </a:defRPr>
      </a:lvl7pPr>
      <a:lvl8pPr marL="3193700" algn="l" defTabSz="456255" rtl="0" eaLnBrk="1" latinLnBrk="0" hangingPunct="1">
        <a:defRPr sz="1800" kern="1200">
          <a:solidFill>
            <a:schemeClr val="tx1"/>
          </a:solidFill>
          <a:latin typeface="+mn-lt"/>
          <a:ea typeface="+mn-ea"/>
          <a:cs typeface="+mn-cs"/>
        </a:defRPr>
      </a:lvl8pPr>
      <a:lvl9pPr marL="3650036" algn="l" defTabSz="45625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36" tIns="45716" rIns="91436" bIns="45716"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2" y="6248400"/>
            <a:ext cx="19050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defTabSz="912510" eaLnBrk="0" fontAlgn="base" hangingPunct="0">
              <a:spcBef>
                <a:spcPct val="0"/>
              </a:spcBef>
              <a:spcAft>
                <a:spcPct val="0"/>
              </a:spcAft>
              <a:defRPr sz="1400">
                <a:ea typeface="+mn-ea"/>
                <a:cs typeface="+mn-cs"/>
              </a:defRPr>
            </a:lvl1pPr>
          </a:lstStyle>
          <a:p>
            <a:pPr>
              <a:defRPr/>
            </a:pPr>
            <a:fld id="{91247EA6-C531-4F3C-B7F3-41870087A8D0}" type="datetime1">
              <a:rPr lang="en-US" smtClean="0">
                <a:solidFill>
                  <a:srgbClr val="FFFFFF"/>
                </a:solidFill>
              </a:rPr>
              <a:pPr>
                <a:defRPr/>
              </a:pPr>
              <a:t>4/28/2011</a:t>
            </a:fld>
            <a:endParaRPr lang="en-US" dirty="0">
              <a:solidFill>
                <a:srgbClr val="FFFFFF"/>
              </a:solidFill>
            </a:endParaRPr>
          </a:p>
        </p:txBody>
      </p:sp>
      <p:sp>
        <p:nvSpPr>
          <p:cNvPr id="1029" name="Rectangle 5"/>
          <p:cNvSpPr>
            <a:spLocks noGrp="1" noChangeArrowheads="1"/>
          </p:cNvSpPr>
          <p:nvPr>
            <p:ph type="ftr" sz="quarter" idx="3"/>
          </p:nvPr>
        </p:nvSpPr>
        <p:spPr bwMode="auto">
          <a:xfrm>
            <a:off x="3124205" y="6248400"/>
            <a:ext cx="28956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algn="ctr" defTabSz="912510" eaLnBrk="0" fontAlgn="base" hangingPunct="0">
              <a:spcBef>
                <a:spcPct val="0"/>
              </a:spcBef>
              <a:spcAft>
                <a:spcPct val="0"/>
              </a:spcAft>
              <a:defRPr sz="1400">
                <a:ea typeface="+mn-ea"/>
                <a:cs typeface="+mn-cs"/>
              </a:defRPr>
            </a:lvl1pPr>
          </a:lstStyle>
          <a:p>
            <a:pPr>
              <a:defRPr/>
            </a:pPr>
            <a:endParaRPr lang="en-US" dirty="0">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algn="r" defTabSz="912510" eaLnBrk="0" fontAlgn="base" hangingPunct="0">
              <a:spcBef>
                <a:spcPct val="0"/>
              </a:spcBef>
              <a:spcAft>
                <a:spcPct val="0"/>
              </a:spcAft>
              <a:defRPr sz="1400"/>
            </a:lvl1pPr>
          </a:lstStyle>
          <a:p>
            <a:pPr>
              <a:defRPr/>
            </a:pPr>
            <a:fld id="{1465981D-14AF-4D18-80E8-167E2B530B7B}" type="slidenum">
              <a:rPr lang="en-US" smtClean="0">
                <a:solidFill>
                  <a:srgbClr val="FFFFFF"/>
                </a:solidFill>
              </a:rPr>
              <a:pPr>
                <a:defRPr/>
              </a:pPr>
              <a:t>‹#›</a:t>
            </a:fld>
            <a:endParaRPr lang="en-US" dirty="0">
              <a:solidFill>
                <a:srgbClr val="FFFFFF"/>
              </a:solidFill>
            </a:endParaRPr>
          </a:p>
        </p:txBody>
      </p:sp>
    </p:spTree>
  </p:cSld>
  <p:clrMap bg1="dk2" tx1="lt1" bg2="dk1" tx2="lt2" accent1="accent1" accent2="accent2" accent3="accent3" accent4="accent4" accent5="accent5" accent6="accent6" hlink="hlink" folHlink="folHlink"/>
  <p:sldLayoutIdLst>
    <p:sldLayoutId id="2147483669"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6255"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251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68765"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502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191" indent="-342191" algn="l" rtl="0" eaLnBrk="0" fontAlgn="base" hangingPunct="0">
        <a:spcBef>
          <a:spcPct val="20000"/>
        </a:spcBef>
        <a:spcAft>
          <a:spcPct val="0"/>
        </a:spcAft>
        <a:buChar char="•"/>
        <a:defRPr sz="3200">
          <a:solidFill>
            <a:schemeClr val="tx1"/>
          </a:solidFill>
          <a:latin typeface="+mn-lt"/>
          <a:ea typeface="+mn-ea"/>
          <a:cs typeface="+mn-cs"/>
        </a:defRPr>
      </a:lvl1pPr>
      <a:lvl2pPr marL="741375" indent="-285120" algn="l" rtl="0" eaLnBrk="0" fontAlgn="base" hangingPunct="0">
        <a:spcBef>
          <a:spcPct val="20000"/>
        </a:spcBef>
        <a:spcAft>
          <a:spcPct val="0"/>
        </a:spcAft>
        <a:buChar char="–"/>
        <a:defRPr sz="2800">
          <a:solidFill>
            <a:schemeClr val="tx1"/>
          </a:solidFill>
          <a:latin typeface="+mn-lt"/>
          <a:ea typeface="+mn-ea"/>
        </a:defRPr>
      </a:lvl2pPr>
      <a:lvl3pPr marL="1140637" indent="-228127" algn="l" rtl="0" eaLnBrk="0" fontAlgn="base" hangingPunct="0">
        <a:spcBef>
          <a:spcPct val="20000"/>
        </a:spcBef>
        <a:spcAft>
          <a:spcPct val="0"/>
        </a:spcAft>
        <a:buChar char="•"/>
        <a:defRPr sz="2400">
          <a:solidFill>
            <a:schemeClr val="tx1"/>
          </a:solidFill>
          <a:latin typeface="+mn-lt"/>
          <a:ea typeface="ヒラギノ角ゴ Pro W3" charset="-128"/>
          <a:cs typeface="ヒラギノ角ゴ Pro W3" charset="-128"/>
        </a:defRPr>
      </a:lvl3pPr>
      <a:lvl4pPr marL="1596840" indent="-228127"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128"/>
        </a:defRPr>
      </a:lvl4pPr>
      <a:lvl5pPr marL="2053110" indent="-228127"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128"/>
        </a:defRPr>
      </a:lvl5pPr>
      <a:lvl6pPr marL="2509350" indent="-228127" algn="l" rtl="0" fontAlgn="base">
        <a:spcBef>
          <a:spcPct val="20000"/>
        </a:spcBef>
        <a:spcAft>
          <a:spcPct val="0"/>
        </a:spcAft>
        <a:buChar char="»"/>
        <a:defRPr sz="2000">
          <a:solidFill>
            <a:schemeClr val="tx1"/>
          </a:solidFill>
          <a:latin typeface="+mn-lt"/>
          <a:ea typeface="+mn-ea"/>
        </a:defRPr>
      </a:lvl6pPr>
      <a:lvl7pPr marL="2965590" indent="-228127" algn="l" rtl="0" fontAlgn="base">
        <a:spcBef>
          <a:spcPct val="20000"/>
        </a:spcBef>
        <a:spcAft>
          <a:spcPct val="0"/>
        </a:spcAft>
        <a:buChar char="»"/>
        <a:defRPr sz="2000">
          <a:solidFill>
            <a:schemeClr val="tx1"/>
          </a:solidFill>
          <a:latin typeface="+mn-lt"/>
          <a:ea typeface="+mn-ea"/>
        </a:defRPr>
      </a:lvl7pPr>
      <a:lvl8pPr marL="3421818" indent="-228127" algn="l" rtl="0" fontAlgn="base">
        <a:spcBef>
          <a:spcPct val="20000"/>
        </a:spcBef>
        <a:spcAft>
          <a:spcPct val="0"/>
        </a:spcAft>
        <a:buChar char="»"/>
        <a:defRPr sz="2000">
          <a:solidFill>
            <a:schemeClr val="tx1"/>
          </a:solidFill>
          <a:latin typeface="+mn-lt"/>
          <a:ea typeface="+mn-ea"/>
        </a:defRPr>
      </a:lvl8pPr>
      <a:lvl9pPr marL="3878012" indent="-228127"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6255" rtl="0" eaLnBrk="1" latinLnBrk="0" hangingPunct="1">
        <a:defRPr sz="1800" kern="1200">
          <a:solidFill>
            <a:schemeClr val="tx1"/>
          </a:solidFill>
          <a:latin typeface="+mn-lt"/>
          <a:ea typeface="+mn-ea"/>
          <a:cs typeface="+mn-cs"/>
        </a:defRPr>
      </a:lvl1pPr>
      <a:lvl2pPr marL="456255" algn="l" defTabSz="456255" rtl="0" eaLnBrk="1" latinLnBrk="0" hangingPunct="1">
        <a:defRPr sz="1800" kern="1200">
          <a:solidFill>
            <a:schemeClr val="tx1"/>
          </a:solidFill>
          <a:latin typeface="+mn-lt"/>
          <a:ea typeface="+mn-ea"/>
          <a:cs typeface="+mn-cs"/>
        </a:defRPr>
      </a:lvl2pPr>
      <a:lvl3pPr marL="912510" algn="l" defTabSz="456255" rtl="0" eaLnBrk="1" latinLnBrk="0" hangingPunct="1">
        <a:defRPr sz="1800" kern="1200">
          <a:solidFill>
            <a:schemeClr val="tx1"/>
          </a:solidFill>
          <a:latin typeface="+mn-lt"/>
          <a:ea typeface="+mn-ea"/>
          <a:cs typeface="+mn-cs"/>
        </a:defRPr>
      </a:lvl3pPr>
      <a:lvl4pPr marL="1368765" algn="l" defTabSz="456255" rtl="0" eaLnBrk="1" latinLnBrk="0" hangingPunct="1">
        <a:defRPr sz="1800" kern="1200">
          <a:solidFill>
            <a:schemeClr val="tx1"/>
          </a:solidFill>
          <a:latin typeface="+mn-lt"/>
          <a:ea typeface="+mn-ea"/>
          <a:cs typeface="+mn-cs"/>
        </a:defRPr>
      </a:lvl4pPr>
      <a:lvl5pPr marL="1825020" algn="l" defTabSz="456255" rtl="0" eaLnBrk="1" latinLnBrk="0" hangingPunct="1">
        <a:defRPr sz="1800" kern="1200">
          <a:solidFill>
            <a:schemeClr val="tx1"/>
          </a:solidFill>
          <a:latin typeface="+mn-lt"/>
          <a:ea typeface="+mn-ea"/>
          <a:cs typeface="+mn-cs"/>
        </a:defRPr>
      </a:lvl5pPr>
      <a:lvl6pPr marL="2281275" algn="l" defTabSz="456255" rtl="0" eaLnBrk="1" latinLnBrk="0" hangingPunct="1">
        <a:defRPr sz="1800" kern="1200">
          <a:solidFill>
            <a:schemeClr val="tx1"/>
          </a:solidFill>
          <a:latin typeface="+mn-lt"/>
          <a:ea typeface="+mn-ea"/>
          <a:cs typeface="+mn-cs"/>
        </a:defRPr>
      </a:lvl6pPr>
      <a:lvl7pPr marL="2737530" algn="l" defTabSz="456255" rtl="0" eaLnBrk="1" latinLnBrk="0" hangingPunct="1">
        <a:defRPr sz="1800" kern="1200">
          <a:solidFill>
            <a:schemeClr val="tx1"/>
          </a:solidFill>
          <a:latin typeface="+mn-lt"/>
          <a:ea typeface="+mn-ea"/>
          <a:cs typeface="+mn-cs"/>
        </a:defRPr>
      </a:lvl7pPr>
      <a:lvl8pPr marL="3193700" algn="l" defTabSz="456255" rtl="0" eaLnBrk="1" latinLnBrk="0" hangingPunct="1">
        <a:defRPr sz="1800" kern="1200">
          <a:solidFill>
            <a:schemeClr val="tx1"/>
          </a:solidFill>
          <a:latin typeface="+mn-lt"/>
          <a:ea typeface="+mn-ea"/>
          <a:cs typeface="+mn-cs"/>
        </a:defRPr>
      </a:lvl8pPr>
      <a:lvl9pPr marL="3650036" algn="l" defTabSz="45625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36" tIns="45716" rIns="91436" bIns="45716"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2" y="6248400"/>
            <a:ext cx="19050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defTabSz="912510" eaLnBrk="0" fontAlgn="base" hangingPunct="0">
              <a:spcBef>
                <a:spcPct val="0"/>
              </a:spcBef>
              <a:spcAft>
                <a:spcPct val="0"/>
              </a:spcAft>
              <a:defRPr sz="1400">
                <a:ea typeface="+mn-ea"/>
                <a:cs typeface="+mn-cs"/>
              </a:defRPr>
            </a:lvl1pPr>
          </a:lstStyle>
          <a:p>
            <a:pPr>
              <a:defRPr/>
            </a:pPr>
            <a:fld id="{B45CB9C6-461A-414F-A2B1-F023CB3BAAD0}" type="datetime1">
              <a:rPr lang="en-US" smtClean="0">
                <a:solidFill>
                  <a:srgbClr val="FFFFFF"/>
                </a:solidFill>
              </a:rPr>
              <a:pPr>
                <a:defRPr/>
              </a:pPr>
              <a:t>4/28/2011</a:t>
            </a:fld>
            <a:endParaRPr lang="en-US" dirty="0">
              <a:solidFill>
                <a:srgbClr val="FFFFFF"/>
              </a:solidFill>
            </a:endParaRPr>
          </a:p>
        </p:txBody>
      </p:sp>
      <p:sp>
        <p:nvSpPr>
          <p:cNvPr id="1029" name="Rectangle 5"/>
          <p:cNvSpPr>
            <a:spLocks noGrp="1" noChangeArrowheads="1"/>
          </p:cNvSpPr>
          <p:nvPr>
            <p:ph type="ftr" sz="quarter" idx="3"/>
          </p:nvPr>
        </p:nvSpPr>
        <p:spPr bwMode="auto">
          <a:xfrm>
            <a:off x="3124205" y="6248400"/>
            <a:ext cx="28956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algn="ctr" defTabSz="912510" eaLnBrk="0" fontAlgn="base" hangingPunct="0">
              <a:spcBef>
                <a:spcPct val="0"/>
              </a:spcBef>
              <a:spcAft>
                <a:spcPct val="0"/>
              </a:spcAft>
              <a:defRPr sz="1400">
                <a:ea typeface="+mn-ea"/>
                <a:cs typeface="+mn-cs"/>
              </a:defRPr>
            </a:lvl1pPr>
          </a:lstStyle>
          <a:p>
            <a:pPr>
              <a:defRPr/>
            </a:pPr>
            <a:endParaRPr lang="en-US" dirty="0">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algn="r" defTabSz="912510" eaLnBrk="0" fontAlgn="base" hangingPunct="0">
              <a:spcBef>
                <a:spcPct val="0"/>
              </a:spcBef>
              <a:spcAft>
                <a:spcPct val="0"/>
              </a:spcAft>
              <a:defRPr sz="1400"/>
            </a:lvl1pPr>
          </a:lstStyle>
          <a:p>
            <a:pPr>
              <a:defRPr/>
            </a:pPr>
            <a:fld id="{1465981D-14AF-4D18-80E8-167E2B530B7B}" type="slidenum">
              <a:rPr lang="en-US" smtClean="0">
                <a:solidFill>
                  <a:srgbClr val="FFFFFF"/>
                </a:solidFill>
              </a:rPr>
              <a:pPr>
                <a:defRPr/>
              </a:pPr>
              <a:t>‹#›</a:t>
            </a:fld>
            <a:endParaRPr lang="en-US" dirty="0">
              <a:solidFill>
                <a:srgbClr val="FFFFFF"/>
              </a:solidFill>
            </a:endParaRPr>
          </a:p>
        </p:txBody>
      </p:sp>
    </p:spTree>
  </p:cSld>
  <p:clrMap bg1="dk2" tx1="lt1" bg2="dk1" tx2="lt2" accent1="accent1" accent2="accent2" accent3="accent3" accent4="accent4" accent5="accent5" accent6="accent6" hlink="hlink" folHlink="folHlink"/>
  <p:sldLayoutIdLst>
    <p:sldLayoutId id="2147483671"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6255"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251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68765"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502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191" indent="-342191" algn="l" rtl="0" eaLnBrk="0" fontAlgn="base" hangingPunct="0">
        <a:spcBef>
          <a:spcPct val="20000"/>
        </a:spcBef>
        <a:spcAft>
          <a:spcPct val="0"/>
        </a:spcAft>
        <a:buChar char="•"/>
        <a:defRPr sz="3200">
          <a:solidFill>
            <a:schemeClr val="tx1"/>
          </a:solidFill>
          <a:latin typeface="+mn-lt"/>
          <a:ea typeface="+mn-ea"/>
          <a:cs typeface="+mn-cs"/>
        </a:defRPr>
      </a:lvl1pPr>
      <a:lvl2pPr marL="741375" indent="-285120" algn="l" rtl="0" eaLnBrk="0" fontAlgn="base" hangingPunct="0">
        <a:spcBef>
          <a:spcPct val="20000"/>
        </a:spcBef>
        <a:spcAft>
          <a:spcPct val="0"/>
        </a:spcAft>
        <a:buChar char="–"/>
        <a:defRPr sz="2800">
          <a:solidFill>
            <a:schemeClr val="tx1"/>
          </a:solidFill>
          <a:latin typeface="+mn-lt"/>
          <a:ea typeface="+mn-ea"/>
        </a:defRPr>
      </a:lvl2pPr>
      <a:lvl3pPr marL="1140637" indent="-228127" algn="l" rtl="0" eaLnBrk="0" fontAlgn="base" hangingPunct="0">
        <a:spcBef>
          <a:spcPct val="20000"/>
        </a:spcBef>
        <a:spcAft>
          <a:spcPct val="0"/>
        </a:spcAft>
        <a:buChar char="•"/>
        <a:defRPr sz="2400">
          <a:solidFill>
            <a:schemeClr val="tx1"/>
          </a:solidFill>
          <a:latin typeface="+mn-lt"/>
          <a:ea typeface="ヒラギノ角ゴ Pro W3" charset="-128"/>
          <a:cs typeface="ヒラギノ角ゴ Pro W3" charset="-128"/>
        </a:defRPr>
      </a:lvl3pPr>
      <a:lvl4pPr marL="1596840" indent="-228127"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128"/>
        </a:defRPr>
      </a:lvl4pPr>
      <a:lvl5pPr marL="2053110" indent="-228127"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128"/>
        </a:defRPr>
      </a:lvl5pPr>
      <a:lvl6pPr marL="2509350" indent="-228127" algn="l" rtl="0" fontAlgn="base">
        <a:spcBef>
          <a:spcPct val="20000"/>
        </a:spcBef>
        <a:spcAft>
          <a:spcPct val="0"/>
        </a:spcAft>
        <a:buChar char="»"/>
        <a:defRPr sz="2000">
          <a:solidFill>
            <a:schemeClr val="tx1"/>
          </a:solidFill>
          <a:latin typeface="+mn-lt"/>
          <a:ea typeface="+mn-ea"/>
        </a:defRPr>
      </a:lvl6pPr>
      <a:lvl7pPr marL="2965590" indent="-228127" algn="l" rtl="0" fontAlgn="base">
        <a:spcBef>
          <a:spcPct val="20000"/>
        </a:spcBef>
        <a:spcAft>
          <a:spcPct val="0"/>
        </a:spcAft>
        <a:buChar char="»"/>
        <a:defRPr sz="2000">
          <a:solidFill>
            <a:schemeClr val="tx1"/>
          </a:solidFill>
          <a:latin typeface="+mn-lt"/>
          <a:ea typeface="+mn-ea"/>
        </a:defRPr>
      </a:lvl7pPr>
      <a:lvl8pPr marL="3421818" indent="-228127" algn="l" rtl="0" fontAlgn="base">
        <a:spcBef>
          <a:spcPct val="20000"/>
        </a:spcBef>
        <a:spcAft>
          <a:spcPct val="0"/>
        </a:spcAft>
        <a:buChar char="»"/>
        <a:defRPr sz="2000">
          <a:solidFill>
            <a:schemeClr val="tx1"/>
          </a:solidFill>
          <a:latin typeface="+mn-lt"/>
          <a:ea typeface="+mn-ea"/>
        </a:defRPr>
      </a:lvl8pPr>
      <a:lvl9pPr marL="3878012" indent="-228127"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6255" rtl="0" eaLnBrk="1" latinLnBrk="0" hangingPunct="1">
        <a:defRPr sz="1800" kern="1200">
          <a:solidFill>
            <a:schemeClr val="tx1"/>
          </a:solidFill>
          <a:latin typeface="+mn-lt"/>
          <a:ea typeface="+mn-ea"/>
          <a:cs typeface="+mn-cs"/>
        </a:defRPr>
      </a:lvl1pPr>
      <a:lvl2pPr marL="456255" algn="l" defTabSz="456255" rtl="0" eaLnBrk="1" latinLnBrk="0" hangingPunct="1">
        <a:defRPr sz="1800" kern="1200">
          <a:solidFill>
            <a:schemeClr val="tx1"/>
          </a:solidFill>
          <a:latin typeface="+mn-lt"/>
          <a:ea typeface="+mn-ea"/>
          <a:cs typeface="+mn-cs"/>
        </a:defRPr>
      </a:lvl2pPr>
      <a:lvl3pPr marL="912510" algn="l" defTabSz="456255" rtl="0" eaLnBrk="1" latinLnBrk="0" hangingPunct="1">
        <a:defRPr sz="1800" kern="1200">
          <a:solidFill>
            <a:schemeClr val="tx1"/>
          </a:solidFill>
          <a:latin typeface="+mn-lt"/>
          <a:ea typeface="+mn-ea"/>
          <a:cs typeface="+mn-cs"/>
        </a:defRPr>
      </a:lvl3pPr>
      <a:lvl4pPr marL="1368765" algn="l" defTabSz="456255" rtl="0" eaLnBrk="1" latinLnBrk="0" hangingPunct="1">
        <a:defRPr sz="1800" kern="1200">
          <a:solidFill>
            <a:schemeClr val="tx1"/>
          </a:solidFill>
          <a:latin typeface="+mn-lt"/>
          <a:ea typeface="+mn-ea"/>
          <a:cs typeface="+mn-cs"/>
        </a:defRPr>
      </a:lvl4pPr>
      <a:lvl5pPr marL="1825020" algn="l" defTabSz="456255" rtl="0" eaLnBrk="1" latinLnBrk="0" hangingPunct="1">
        <a:defRPr sz="1800" kern="1200">
          <a:solidFill>
            <a:schemeClr val="tx1"/>
          </a:solidFill>
          <a:latin typeface="+mn-lt"/>
          <a:ea typeface="+mn-ea"/>
          <a:cs typeface="+mn-cs"/>
        </a:defRPr>
      </a:lvl5pPr>
      <a:lvl6pPr marL="2281275" algn="l" defTabSz="456255" rtl="0" eaLnBrk="1" latinLnBrk="0" hangingPunct="1">
        <a:defRPr sz="1800" kern="1200">
          <a:solidFill>
            <a:schemeClr val="tx1"/>
          </a:solidFill>
          <a:latin typeface="+mn-lt"/>
          <a:ea typeface="+mn-ea"/>
          <a:cs typeface="+mn-cs"/>
        </a:defRPr>
      </a:lvl6pPr>
      <a:lvl7pPr marL="2737530" algn="l" defTabSz="456255" rtl="0" eaLnBrk="1" latinLnBrk="0" hangingPunct="1">
        <a:defRPr sz="1800" kern="1200">
          <a:solidFill>
            <a:schemeClr val="tx1"/>
          </a:solidFill>
          <a:latin typeface="+mn-lt"/>
          <a:ea typeface="+mn-ea"/>
          <a:cs typeface="+mn-cs"/>
        </a:defRPr>
      </a:lvl7pPr>
      <a:lvl8pPr marL="3193700" algn="l" defTabSz="456255" rtl="0" eaLnBrk="1" latinLnBrk="0" hangingPunct="1">
        <a:defRPr sz="1800" kern="1200">
          <a:solidFill>
            <a:schemeClr val="tx1"/>
          </a:solidFill>
          <a:latin typeface="+mn-lt"/>
          <a:ea typeface="+mn-ea"/>
          <a:cs typeface="+mn-cs"/>
        </a:defRPr>
      </a:lvl8pPr>
      <a:lvl9pPr marL="3650036" algn="l" defTabSz="456255"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36" tIns="45716" rIns="91436" bIns="45716"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2" y="6248400"/>
            <a:ext cx="19050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defTabSz="912510" eaLnBrk="0" fontAlgn="base" hangingPunct="0">
              <a:spcBef>
                <a:spcPct val="0"/>
              </a:spcBef>
              <a:spcAft>
                <a:spcPct val="0"/>
              </a:spcAft>
              <a:defRPr sz="1400">
                <a:ea typeface="+mn-ea"/>
                <a:cs typeface="+mn-cs"/>
              </a:defRPr>
            </a:lvl1pPr>
          </a:lstStyle>
          <a:p>
            <a:pPr>
              <a:defRPr/>
            </a:pPr>
            <a:fld id="{91203E3C-1287-41ED-8A14-DE878EB3C5FA}" type="datetime1">
              <a:rPr lang="en-US" smtClean="0">
                <a:solidFill>
                  <a:srgbClr val="FFFFFF"/>
                </a:solidFill>
              </a:rPr>
              <a:pPr>
                <a:defRPr/>
              </a:pPr>
              <a:t>4/28/2011</a:t>
            </a:fld>
            <a:endParaRPr lang="en-US" dirty="0">
              <a:solidFill>
                <a:srgbClr val="FFFFFF"/>
              </a:solidFill>
            </a:endParaRPr>
          </a:p>
        </p:txBody>
      </p:sp>
      <p:sp>
        <p:nvSpPr>
          <p:cNvPr id="1029" name="Rectangle 5"/>
          <p:cNvSpPr>
            <a:spLocks noGrp="1" noChangeArrowheads="1"/>
          </p:cNvSpPr>
          <p:nvPr>
            <p:ph type="ftr" sz="quarter" idx="3"/>
          </p:nvPr>
        </p:nvSpPr>
        <p:spPr bwMode="auto">
          <a:xfrm>
            <a:off x="3124205" y="6248400"/>
            <a:ext cx="28956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algn="ctr" defTabSz="912510" eaLnBrk="0" fontAlgn="base" hangingPunct="0">
              <a:spcBef>
                <a:spcPct val="0"/>
              </a:spcBef>
              <a:spcAft>
                <a:spcPct val="0"/>
              </a:spcAft>
              <a:defRPr sz="1400">
                <a:ea typeface="+mn-ea"/>
                <a:cs typeface="+mn-cs"/>
              </a:defRPr>
            </a:lvl1pPr>
          </a:lstStyle>
          <a:p>
            <a:pPr>
              <a:defRPr/>
            </a:pPr>
            <a:endParaRPr lang="en-US" dirty="0">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algn="r" defTabSz="912510" eaLnBrk="0" fontAlgn="base" hangingPunct="0">
              <a:spcBef>
                <a:spcPct val="0"/>
              </a:spcBef>
              <a:spcAft>
                <a:spcPct val="0"/>
              </a:spcAft>
              <a:defRPr sz="1400"/>
            </a:lvl1pPr>
          </a:lstStyle>
          <a:p>
            <a:pPr>
              <a:defRPr/>
            </a:pPr>
            <a:fld id="{A9E64220-8084-4030-B848-47B41AB14A97}" type="slidenum">
              <a:rPr lang="en-US" smtClean="0">
                <a:solidFill>
                  <a:srgbClr val="FFFFFF"/>
                </a:solidFill>
              </a:rPr>
              <a:pPr>
                <a:defRPr/>
              </a:pPr>
              <a:t>‹#›</a:t>
            </a:fld>
            <a:endParaRPr lang="en-US" dirty="0">
              <a:solidFill>
                <a:srgbClr val="FFFFFF"/>
              </a:solidFill>
            </a:endParaRPr>
          </a:p>
        </p:txBody>
      </p:sp>
    </p:spTree>
  </p:cSld>
  <p:clrMap bg1="dk2" tx1="lt1" bg2="dk1" tx2="lt2" accent1="accent1" accent2="accent2" accent3="accent3" accent4="accent4" accent5="accent5" accent6="accent6" hlink="hlink" folHlink="folHlink"/>
  <p:sldLayoutIdLst>
    <p:sldLayoutId id="2147483679"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6255"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251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68765"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502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191" indent="-342191" algn="l" rtl="0" eaLnBrk="0" fontAlgn="base" hangingPunct="0">
        <a:spcBef>
          <a:spcPct val="20000"/>
        </a:spcBef>
        <a:spcAft>
          <a:spcPct val="0"/>
        </a:spcAft>
        <a:buChar char="•"/>
        <a:defRPr sz="3200">
          <a:solidFill>
            <a:schemeClr val="tx1"/>
          </a:solidFill>
          <a:latin typeface="+mn-lt"/>
          <a:ea typeface="+mn-ea"/>
          <a:cs typeface="+mn-cs"/>
        </a:defRPr>
      </a:lvl1pPr>
      <a:lvl2pPr marL="741375" indent="-285120" algn="l" rtl="0" eaLnBrk="0" fontAlgn="base" hangingPunct="0">
        <a:spcBef>
          <a:spcPct val="20000"/>
        </a:spcBef>
        <a:spcAft>
          <a:spcPct val="0"/>
        </a:spcAft>
        <a:buChar char="–"/>
        <a:defRPr sz="2800">
          <a:solidFill>
            <a:schemeClr val="tx1"/>
          </a:solidFill>
          <a:latin typeface="+mn-lt"/>
          <a:ea typeface="+mn-ea"/>
        </a:defRPr>
      </a:lvl2pPr>
      <a:lvl3pPr marL="1140637" indent="-228127" algn="l" rtl="0" eaLnBrk="0" fontAlgn="base" hangingPunct="0">
        <a:spcBef>
          <a:spcPct val="20000"/>
        </a:spcBef>
        <a:spcAft>
          <a:spcPct val="0"/>
        </a:spcAft>
        <a:buChar char="•"/>
        <a:defRPr sz="2400">
          <a:solidFill>
            <a:schemeClr val="tx1"/>
          </a:solidFill>
          <a:latin typeface="+mn-lt"/>
          <a:ea typeface="ヒラギノ角ゴ Pro W3" charset="-128"/>
          <a:cs typeface="ヒラギノ角ゴ Pro W3" charset="-128"/>
        </a:defRPr>
      </a:lvl3pPr>
      <a:lvl4pPr marL="1596840" indent="-228127"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0"/>
        </a:defRPr>
      </a:lvl4pPr>
      <a:lvl5pPr marL="2053110" indent="-228127"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128"/>
        </a:defRPr>
      </a:lvl5pPr>
      <a:lvl6pPr marL="2509350" indent="-228127" algn="l" rtl="0" fontAlgn="base">
        <a:spcBef>
          <a:spcPct val="20000"/>
        </a:spcBef>
        <a:spcAft>
          <a:spcPct val="0"/>
        </a:spcAft>
        <a:buChar char="»"/>
        <a:defRPr sz="2000">
          <a:solidFill>
            <a:schemeClr val="tx1"/>
          </a:solidFill>
          <a:latin typeface="+mn-lt"/>
          <a:ea typeface="+mn-ea"/>
        </a:defRPr>
      </a:lvl6pPr>
      <a:lvl7pPr marL="2965590" indent="-228127" algn="l" rtl="0" fontAlgn="base">
        <a:spcBef>
          <a:spcPct val="20000"/>
        </a:spcBef>
        <a:spcAft>
          <a:spcPct val="0"/>
        </a:spcAft>
        <a:buChar char="»"/>
        <a:defRPr sz="2000">
          <a:solidFill>
            <a:schemeClr val="tx1"/>
          </a:solidFill>
          <a:latin typeface="+mn-lt"/>
          <a:ea typeface="+mn-ea"/>
        </a:defRPr>
      </a:lvl7pPr>
      <a:lvl8pPr marL="3421818" indent="-228127" algn="l" rtl="0" fontAlgn="base">
        <a:spcBef>
          <a:spcPct val="20000"/>
        </a:spcBef>
        <a:spcAft>
          <a:spcPct val="0"/>
        </a:spcAft>
        <a:buChar char="»"/>
        <a:defRPr sz="2000">
          <a:solidFill>
            <a:schemeClr val="tx1"/>
          </a:solidFill>
          <a:latin typeface="+mn-lt"/>
          <a:ea typeface="+mn-ea"/>
        </a:defRPr>
      </a:lvl8pPr>
      <a:lvl9pPr marL="3878012" indent="-228127"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6255" rtl="0" eaLnBrk="1" latinLnBrk="0" hangingPunct="1">
        <a:defRPr sz="1800" kern="1200">
          <a:solidFill>
            <a:schemeClr val="tx1"/>
          </a:solidFill>
          <a:latin typeface="+mn-lt"/>
          <a:ea typeface="+mn-ea"/>
          <a:cs typeface="+mn-cs"/>
        </a:defRPr>
      </a:lvl1pPr>
      <a:lvl2pPr marL="456255" algn="l" defTabSz="456255" rtl="0" eaLnBrk="1" latinLnBrk="0" hangingPunct="1">
        <a:defRPr sz="1800" kern="1200">
          <a:solidFill>
            <a:schemeClr val="tx1"/>
          </a:solidFill>
          <a:latin typeface="+mn-lt"/>
          <a:ea typeface="+mn-ea"/>
          <a:cs typeface="+mn-cs"/>
        </a:defRPr>
      </a:lvl2pPr>
      <a:lvl3pPr marL="912510" algn="l" defTabSz="456255" rtl="0" eaLnBrk="1" latinLnBrk="0" hangingPunct="1">
        <a:defRPr sz="1800" kern="1200">
          <a:solidFill>
            <a:schemeClr val="tx1"/>
          </a:solidFill>
          <a:latin typeface="+mn-lt"/>
          <a:ea typeface="+mn-ea"/>
          <a:cs typeface="+mn-cs"/>
        </a:defRPr>
      </a:lvl3pPr>
      <a:lvl4pPr marL="1368765" algn="l" defTabSz="456255" rtl="0" eaLnBrk="1" latinLnBrk="0" hangingPunct="1">
        <a:defRPr sz="1800" kern="1200">
          <a:solidFill>
            <a:schemeClr val="tx1"/>
          </a:solidFill>
          <a:latin typeface="+mn-lt"/>
          <a:ea typeface="+mn-ea"/>
          <a:cs typeface="+mn-cs"/>
        </a:defRPr>
      </a:lvl4pPr>
      <a:lvl5pPr marL="1825020" algn="l" defTabSz="456255" rtl="0" eaLnBrk="1" latinLnBrk="0" hangingPunct="1">
        <a:defRPr sz="1800" kern="1200">
          <a:solidFill>
            <a:schemeClr val="tx1"/>
          </a:solidFill>
          <a:latin typeface="+mn-lt"/>
          <a:ea typeface="+mn-ea"/>
          <a:cs typeface="+mn-cs"/>
        </a:defRPr>
      </a:lvl5pPr>
      <a:lvl6pPr marL="2281275" algn="l" defTabSz="456255" rtl="0" eaLnBrk="1" latinLnBrk="0" hangingPunct="1">
        <a:defRPr sz="1800" kern="1200">
          <a:solidFill>
            <a:schemeClr val="tx1"/>
          </a:solidFill>
          <a:latin typeface="+mn-lt"/>
          <a:ea typeface="+mn-ea"/>
          <a:cs typeface="+mn-cs"/>
        </a:defRPr>
      </a:lvl6pPr>
      <a:lvl7pPr marL="2737530" algn="l" defTabSz="456255" rtl="0" eaLnBrk="1" latinLnBrk="0" hangingPunct="1">
        <a:defRPr sz="1800" kern="1200">
          <a:solidFill>
            <a:schemeClr val="tx1"/>
          </a:solidFill>
          <a:latin typeface="+mn-lt"/>
          <a:ea typeface="+mn-ea"/>
          <a:cs typeface="+mn-cs"/>
        </a:defRPr>
      </a:lvl7pPr>
      <a:lvl8pPr marL="3193700" algn="l" defTabSz="456255" rtl="0" eaLnBrk="1" latinLnBrk="0" hangingPunct="1">
        <a:defRPr sz="1800" kern="1200">
          <a:solidFill>
            <a:schemeClr val="tx1"/>
          </a:solidFill>
          <a:latin typeface="+mn-lt"/>
          <a:ea typeface="+mn-ea"/>
          <a:cs typeface="+mn-cs"/>
        </a:defRPr>
      </a:lvl8pPr>
      <a:lvl9pPr marL="3650036" algn="l" defTabSz="456255"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36" tIns="45716" rIns="91436" bIns="45716"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2" y="6248400"/>
            <a:ext cx="19050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defTabSz="912510" eaLnBrk="0" fontAlgn="base" hangingPunct="0">
              <a:spcBef>
                <a:spcPct val="0"/>
              </a:spcBef>
              <a:spcAft>
                <a:spcPct val="0"/>
              </a:spcAft>
              <a:defRPr sz="1400">
                <a:ea typeface="+mn-ea"/>
                <a:cs typeface="+mn-cs"/>
              </a:defRPr>
            </a:lvl1pPr>
          </a:lstStyle>
          <a:p>
            <a:pPr>
              <a:defRPr/>
            </a:pPr>
            <a:fld id="{DC41AD6B-3FA3-4034-B081-2BCC5C021CE1}" type="datetime1">
              <a:rPr lang="en-US" smtClean="0">
                <a:solidFill>
                  <a:srgbClr val="FFFFFF"/>
                </a:solidFill>
              </a:rPr>
              <a:pPr>
                <a:defRPr/>
              </a:pPr>
              <a:t>4/28/2011</a:t>
            </a:fld>
            <a:endParaRPr lang="en-US" dirty="0">
              <a:solidFill>
                <a:srgbClr val="FFFFFF"/>
              </a:solidFill>
            </a:endParaRPr>
          </a:p>
        </p:txBody>
      </p:sp>
      <p:sp>
        <p:nvSpPr>
          <p:cNvPr id="1029" name="Rectangle 5"/>
          <p:cNvSpPr>
            <a:spLocks noGrp="1" noChangeArrowheads="1"/>
          </p:cNvSpPr>
          <p:nvPr>
            <p:ph type="ftr" sz="quarter" idx="3"/>
          </p:nvPr>
        </p:nvSpPr>
        <p:spPr bwMode="auto">
          <a:xfrm>
            <a:off x="3124205" y="6248400"/>
            <a:ext cx="28956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algn="ctr" defTabSz="912510" eaLnBrk="0" fontAlgn="base" hangingPunct="0">
              <a:spcBef>
                <a:spcPct val="0"/>
              </a:spcBef>
              <a:spcAft>
                <a:spcPct val="0"/>
              </a:spcAft>
              <a:defRPr sz="1400">
                <a:ea typeface="+mn-ea"/>
                <a:cs typeface="+mn-cs"/>
              </a:defRPr>
            </a:lvl1pPr>
          </a:lstStyle>
          <a:p>
            <a:pPr>
              <a:defRPr/>
            </a:pPr>
            <a:endParaRPr lang="en-US" dirty="0">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algn="r" defTabSz="912510" eaLnBrk="0" fontAlgn="base" hangingPunct="0">
              <a:spcBef>
                <a:spcPct val="0"/>
              </a:spcBef>
              <a:spcAft>
                <a:spcPct val="0"/>
              </a:spcAft>
              <a:defRPr sz="1400"/>
            </a:lvl1pPr>
          </a:lstStyle>
          <a:p>
            <a:pPr>
              <a:defRPr/>
            </a:pPr>
            <a:fld id="{1465981D-14AF-4D18-80E8-167E2B530B7B}" type="slidenum">
              <a:rPr lang="en-US" smtClean="0">
                <a:solidFill>
                  <a:srgbClr val="FFFFFF"/>
                </a:solidFill>
              </a:rPr>
              <a:pPr>
                <a:defRPr/>
              </a:pPr>
              <a:t>‹#›</a:t>
            </a:fld>
            <a:endParaRPr lang="en-US" dirty="0">
              <a:solidFill>
                <a:srgbClr val="FFFFFF"/>
              </a:solidFill>
            </a:endParaRPr>
          </a:p>
        </p:txBody>
      </p:sp>
    </p:spTree>
  </p:cSld>
  <p:clrMap bg1="dk2" tx1="lt1" bg2="dk1" tx2="lt2" accent1="accent1" accent2="accent2" accent3="accent3" accent4="accent4" accent5="accent5" accent6="accent6" hlink="hlink" folHlink="folHlink"/>
  <p:sldLayoutIdLst>
    <p:sldLayoutId id="2147483681"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6255"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251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68765"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502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191" indent="-342191" algn="l" rtl="0" eaLnBrk="0" fontAlgn="base" hangingPunct="0">
        <a:spcBef>
          <a:spcPct val="20000"/>
        </a:spcBef>
        <a:spcAft>
          <a:spcPct val="0"/>
        </a:spcAft>
        <a:buChar char="•"/>
        <a:defRPr sz="3200">
          <a:solidFill>
            <a:schemeClr val="tx1"/>
          </a:solidFill>
          <a:latin typeface="+mn-lt"/>
          <a:ea typeface="+mn-ea"/>
          <a:cs typeface="+mn-cs"/>
        </a:defRPr>
      </a:lvl1pPr>
      <a:lvl2pPr marL="741375" indent="-285120" algn="l" rtl="0" eaLnBrk="0" fontAlgn="base" hangingPunct="0">
        <a:spcBef>
          <a:spcPct val="20000"/>
        </a:spcBef>
        <a:spcAft>
          <a:spcPct val="0"/>
        </a:spcAft>
        <a:buChar char="–"/>
        <a:defRPr sz="2800">
          <a:solidFill>
            <a:schemeClr val="tx1"/>
          </a:solidFill>
          <a:latin typeface="+mn-lt"/>
          <a:ea typeface="+mn-ea"/>
        </a:defRPr>
      </a:lvl2pPr>
      <a:lvl3pPr marL="1140637" indent="-228127" algn="l" rtl="0" eaLnBrk="0" fontAlgn="base" hangingPunct="0">
        <a:spcBef>
          <a:spcPct val="20000"/>
        </a:spcBef>
        <a:spcAft>
          <a:spcPct val="0"/>
        </a:spcAft>
        <a:buChar char="•"/>
        <a:defRPr sz="2400">
          <a:solidFill>
            <a:schemeClr val="tx1"/>
          </a:solidFill>
          <a:latin typeface="+mn-lt"/>
          <a:ea typeface="ヒラギノ角ゴ Pro W3" charset="-128"/>
          <a:cs typeface="ヒラギノ角ゴ Pro W3" charset="-128"/>
        </a:defRPr>
      </a:lvl3pPr>
      <a:lvl4pPr marL="1596840" indent="-228127"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128"/>
        </a:defRPr>
      </a:lvl4pPr>
      <a:lvl5pPr marL="2053110" indent="-228127"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128"/>
        </a:defRPr>
      </a:lvl5pPr>
      <a:lvl6pPr marL="2509350" indent="-228127" algn="l" rtl="0" fontAlgn="base">
        <a:spcBef>
          <a:spcPct val="20000"/>
        </a:spcBef>
        <a:spcAft>
          <a:spcPct val="0"/>
        </a:spcAft>
        <a:buChar char="»"/>
        <a:defRPr sz="2000">
          <a:solidFill>
            <a:schemeClr val="tx1"/>
          </a:solidFill>
          <a:latin typeface="+mn-lt"/>
          <a:ea typeface="+mn-ea"/>
        </a:defRPr>
      </a:lvl6pPr>
      <a:lvl7pPr marL="2965590" indent="-228127" algn="l" rtl="0" fontAlgn="base">
        <a:spcBef>
          <a:spcPct val="20000"/>
        </a:spcBef>
        <a:spcAft>
          <a:spcPct val="0"/>
        </a:spcAft>
        <a:buChar char="»"/>
        <a:defRPr sz="2000">
          <a:solidFill>
            <a:schemeClr val="tx1"/>
          </a:solidFill>
          <a:latin typeface="+mn-lt"/>
          <a:ea typeface="+mn-ea"/>
        </a:defRPr>
      </a:lvl7pPr>
      <a:lvl8pPr marL="3421818" indent="-228127" algn="l" rtl="0" fontAlgn="base">
        <a:spcBef>
          <a:spcPct val="20000"/>
        </a:spcBef>
        <a:spcAft>
          <a:spcPct val="0"/>
        </a:spcAft>
        <a:buChar char="»"/>
        <a:defRPr sz="2000">
          <a:solidFill>
            <a:schemeClr val="tx1"/>
          </a:solidFill>
          <a:latin typeface="+mn-lt"/>
          <a:ea typeface="+mn-ea"/>
        </a:defRPr>
      </a:lvl8pPr>
      <a:lvl9pPr marL="3878012" indent="-228127"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6255" rtl="0" eaLnBrk="1" latinLnBrk="0" hangingPunct="1">
        <a:defRPr sz="1800" kern="1200">
          <a:solidFill>
            <a:schemeClr val="tx1"/>
          </a:solidFill>
          <a:latin typeface="+mn-lt"/>
          <a:ea typeface="+mn-ea"/>
          <a:cs typeface="+mn-cs"/>
        </a:defRPr>
      </a:lvl1pPr>
      <a:lvl2pPr marL="456255" algn="l" defTabSz="456255" rtl="0" eaLnBrk="1" latinLnBrk="0" hangingPunct="1">
        <a:defRPr sz="1800" kern="1200">
          <a:solidFill>
            <a:schemeClr val="tx1"/>
          </a:solidFill>
          <a:latin typeface="+mn-lt"/>
          <a:ea typeface="+mn-ea"/>
          <a:cs typeface="+mn-cs"/>
        </a:defRPr>
      </a:lvl2pPr>
      <a:lvl3pPr marL="912510" algn="l" defTabSz="456255" rtl="0" eaLnBrk="1" latinLnBrk="0" hangingPunct="1">
        <a:defRPr sz="1800" kern="1200">
          <a:solidFill>
            <a:schemeClr val="tx1"/>
          </a:solidFill>
          <a:latin typeface="+mn-lt"/>
          <a:ea typeface="+mn-ea"/>
          <a:cs typeface="+mn-cs"/>
        </a:defRPr>
      </a:lvl3pPr>
      <a:lvl4pPr marL="1368765" algn="l" defTabSz="456255" rtl="0" eaLnBrk="1" latinLnBrk="0" hangingPunct="1">
        <a:defRPr sz="1800" kern="1200">
          <a:solidFill>
            <a:schemeClr val="tx1"/>
          </a:solidFill>
          <a:latin typeface="+mn-lt"/>
          <a:ea typeface="+mn-ea"/>
          <a:cs typeface="+mn-cs"/>
        </a:defRPr>
      </a:lvl4pPr>
      <a:lvl5pPr marL="1825020" algn="l" defTabSz="456255" rtl="0" eaLnBrk="1" latinLnBrk="0" hangingPunct="1">
        <a:defRPr sz="1800" kern="1200">
          <a:solidFill>
            <a:schemeClr val="tx1"/>
          </a:solidFill>
          <a:latin typeface="+mn-lt"/>
          <a:ea typeface="+mn-ea"/>
          <a:cs typeface="+mn-cs"/>
        </a:defRPr>
      </a:lvl5pPr>
      <a:lvl6pPr marL="2281275" algn="l" defTabSz="456255" rtl="0" eaLnBrk="1" latinLnBrk="0" hangingPunct="1">
        <a:defRPr sz="1800" kern="1200">
          <a:solidFill>
            <a:schemeClr val="tx1"/>
          </a:solidFill>
          <a:latin typeface="+mn-lt"/>
          <a:ea typeface="+mn-ea"/>
          <a:cs typeface="+mn-cs"/>
        </a:defRPr>
      </a:lvl6pPr>
      <a:lvl7pPr marL="2737530" algn="l" defTabSz="456255" rtl="0" eaLnBrk="1" latinLnBrk="0" hangingPunct="1">
        <a:defRPr sz="1800" kern="1200">
          <a:solidFill>
            <a:schemeClr val="tx1"/>
          </a:solidFill>
          <a:latin typeface="+mn-lt"/>
          <a:ea typeface="+mn-ea"/>
          <a:cs typeface="+mn-cs"/>
        </a:defRPr>
      </a:lvl7pPr>
      <a:lvl8pPr marL="3193700" algn="l" defTabSz="456255" rtl="0" eaLnBrk="1" latinLnBrk="0" hangingPunct="1">
        <a:defRPr sz="1800" kern="1200">
          <a:solidFill>
            <a:schemeClr val="tx1"/>
          </a:solidFill>
          <a:latin typeface="+mn-lt"/>
          <a:ea typeface="+mn-ea"/>
          <a:cs typeface="+mn-cs"/>
        </a:defRPr>
      </a:lvl8pPr>
      <a:lvl9pPr marL="3650036" algn="l" defTabSz="456255"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36" tIns="45716" rIns="91436" bIns="45716"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2" y="6248400"/>
            <a:ext cx="19050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defTabSz="912510" eaLnBrk="0" fontAlgn="base" hangingPunct="0">
              <a:spcBef>
                <a:spcPct val="0"/>
              </a:spcBef>
              <a:spcAft>
                <a:spcPct val="0"/>
              </a:spcAft>
              <a:defRPr sz="1400">
                <a:ea typeface="+mn-ea"/>
                <a:cs typeface="+mn-cs"/>
              </a:defRPr>
            </a:lvl1pPr>
          </a:lstStyle>
          <a:p>
            <a:pPr>
              <a:defRPr/>
            </a:pPr>
            <a:fld id="{452DFC89-7587-4226-8441-803CE53A30F5}" type="datetime1">
              <a:rPr lang="en-US" smtClean="0">
                <a:solidFill>
                  <a:srgbClr val="FFFFFF"/>
                </a:solidFill>
              </a:rPr>
              <a:pPr>
                <a:defRPr/>
              </a:pPr>
              <a:t>4/28/2011</a:t>
            </a:fld>
            <a:endParaRPr lang="en-US" dirty="0">
              <a:solidFill>
                <a:srgbClr val="FFFFFF"/>
              </a:solidFill>
            </a:endParaRPr>
          </a:p>
        </p:txBody>
      </p:sp>
      <p:sp>
        <p:nvSpPr>
          <p:cNvPr id="1029" name="Rectangle 5"/>
          <p:cNvSpPr>
            <a:spLocks noGrp="1" noChangeArrowheads="1"/>
          </p:cNvSpPr>
          <p:nvPr>
            <p:ph type="ftr" sz="quarter" idx="3"/>
          </p:nvPr>
        </p:nvSpPr>
        <p:spPr bwMode="auto">
          <a:xfrm>
            <a:off x="3124205" y="6248400"/>
            <a:ext cx="28956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algn="ctr" defTabSz="912510" eaLnBrk="0" fontAlgn="base" hangingPunct="0">
              <a:spcBef>
                <a:spcPct val="0"/>
              </a:spcBef>
              <a:spcAft>
                <a:spcPct val="0"/>
              </a:spcAft>
              <a:defRPr sz="1400">
                <a:ea typeface="+mn-ea"/>
                <a:cs typeface="+mn-cs"/>
              </a:defRPr>
            </a:lvl1pPr>
          </a:lstStyle>
          <a:p>
            <a:pPr>
              <a:defRPr/>
            </a:pPr>
            <a:endParaRPr lang="en-US" dirty="0">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36" tIns="45716" rIns="91436" bIns="45716" numCol="1" anchor="t" anchorCtr="0" compatLnSpc="1">
            <a:prstTxWarp prst="textNoShape">
              <a:avLst/>
            </a:prstTxWarp>
          </a:bodyPr>
          <a:lstStyle>
            <a:lvl1pPr algn="r" defTabSz="912510" eaLnBrk="0" fontAlgn="base" hangingPunct="0">
              <a:spcBef>
                <a:spcPct val="0"/>
              </a:spcBef>
              <a:spcAft>
                <a:spcPct val="0"/>
              </a:spcAft>
              <a:defRPr sz="1400"/>
            </a:lvl1pPr>
          </a:lstStyle>
          <a:p>
            <a:pPr>
              <a:defRPr/>
            </a:pPr>
            <a:fld id="{1465981D-14AF-4D18-80E8-167E2B530B7B}" type="slidenum">
              <a:rPr lang="en-US" smtClean="0">
                <a:solidFill>
                  <a:srgbClr val="FFFFFF"/>
                </a:solidFill>
              </a:rPr>
              <a:pPr>
                <a:defRPr/>
              </a:pPr>
              <a:t>‹#›</a:t>
            </a:fld>
            <a:endParaRPr lang="en-US" dirty="0">
              <a:solidFill>
                <a:srgbClr val="FFFFFF"/>
              </a:solidFill>
            </a:endParaRPr>
          </a:p>
        </p:txBody>
      </p:sp>
    </p:spTree>
  </p:cSld>
  <p:clrMap bg1="dk2" tx1="lt1" bg2="dk1" tx2="lt2" accent1="accent1" accent2="accent2" accent3="accent3" accent4="accent4" accent5="accent5" accent6="accent6" hlink="hlink" folHlink="folHlink"/>
  <p:sldLayoutIdLst>
    <p:sldLayoutId id="2147483683"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6255"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251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68765"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502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191" indent="-342191" algn="l" rtl="0" eaLnBrk="0" fontAlgn="base" hangingPunct="0">
        <a:spcBef>
          <a:spcPct val="20000"/>
        </a:spcBef>
        <a:spcAft>
          <a:spcPct val="0"/>
        </a:spcAft>
        <a:buChar char="•"/>
        <a:defRPr sz="3200">
          <a:solidFill>
            <a:schemeClr val="tx1"/>
          </a:solidFill>
          <a:latin typeface="+mn-lt"/>
          <a:ea typeface="+mn-ea"/>
          <a:cs typeface="+mn-cs"/>
        </a:defRPr>
      </a:lvl1pPr>
      <a:lvl2pPr marL="741375" indent="-285120" algn="l" rtl="0" eaLnBrk="0" fontAlgn="base" hangingPunct="0">
        <a:spcBef>
          <a:spcPct val="20000"/>
        </a:spcBef>
        <a:spcAft>
          <a:spcPct val="0"/>
        </a:spcAft>
        <a:buChar char="–"/>
        <a:defRPr sz="2800">
          <a:solidFill>
            <a:schemeClr val="tx1"/>
          </a:solidFill>
          <a:latin typeface="+mn-lt"/>
          <a:ea typeface="+mn-ea"/>
        </a:defRPr>
      </a:lvl2pPr>
      <a:lvl3pPr marL="1140637" indent="-228127" algn="l" rtl="0" eaLnBrk="0" fontAlgn="base" hangingPunct="0">
        <a:spcBef>
          <a:spcPct val="20000"/>
        </a:spcBef>
        <a:spcAft>
          <a:spcPct val="0"/>
        </a:spcAft>
        <a:buChar char="•"/>
        <a:defRPr sz="2400">
          <a:solidFill>
            <a:schemeClr val="tx1"/>
          </a:solidFill>
          <a:latin typeface="+mn-lt"/>
          <a:ea typeface="ヒラギノ角ゴ Pro W3" charset="-128"/>
          <a:cs typeface="ヒラギノ角ゴ Pro W3" charset="-128"/>
        </a:defRPr>
      </a:lvl3pPr>
      <a:lvl4pPr marL="1596840" indent="-228127"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128"/>
        </a:defRPr>
      </a:lvl4pPr>
      <a:lvl5pPr marL="2053110" indent="-228127"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128"/>
        </a:defRPr>
      </a:lvl5pPr>
      <a:lvl6pPr marL="2509350" indent="-228127" algn="l" rtl="0" fontAlgn="base">
        <a:spcBef>
          <a:spcPct val="20000"/>
        </a:spcBef>
        <a:spcAft>
          <a:spcPct val="0"/>
        </a:spcAft>
        <a:buChar char="»"/>
        <a:defRPr sz="2000">
          <a:solidFill>
            <a:schemeClr val="tx1"/>
          </a:solidFill>
          <a:latin typeface="+mn-lt"/>
          <a:ea typeface="+mn-ea"/>
        </a:defRPr>
      </a:lvl6pPr>
      <a:lvl7pPr marL="2965590" indent="-228127" algn="l" rtl="0" fontAlgn="base">
        <a:spcBef>
          <a:spcPct val="20000"/>
        </a:spcBef>
        <a:spcAft>
          <a:spcPct val="0"/>
        </a:spcAft>
        <a:buChar char="»"/>
        <a:defRPr sz="2000">
          <a:solidFill>
            <a:schemeClr val="tx1"/>
          </a:solidFill>
          <a:latin typeface="+mn-lt"/>
          <a:ea typeface="+mn-ea"/>
        </a:defRPr>
      </a:lvl7pPr>
      <a:lvl8pPr marL="3421818" indent="-228127" algn="l" rtl="0" fontAlgn="base">
        <a:spcBef>
          <a:spcPct val="20000"/>
        </a:spcBef>
        <a:spcAft>
          <a:spcPct val="0"/>
        </a:spcAft>
        <a:buChar char="»"/>
        <a:defRPr sz="2000">
          <a:solidFill>
            <a:schemeClr val="tx1"/>
          </a:solidFill>
          <a:latin typeface="+mn-lt"/>
          <a:ea typeface="+mn-ea"/>
        </a:defRPr>
      </a:lvl8pPr>
      <a:lvl9pPr marL="3878012" indent="-228127"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6255" rtl="0" eaLnBrk="1" latinLnBrk="0" hangingPunct="1">
        <a:defRPr sz="1800" kern="1200">
          <a:solidFill>
            <a:schemeClr val="tx1"/>
          </a:solidFill>
          <a:latin typeface="+mn-lt"/>
          <a:ea typeface="+mn-ea"/>
          <a:cs typeface="+mn-cs"/>
        </a:defRPr>
      </a:lvl1pPr>
      <a:lvl2pPr marL="456255" algn="l" defTabSz="456255" rtl="0" eaLnBrk="1" latinLnBrk="0" hangingPunct="1">
        <a:defRPr sz="1800" kern="1200">
          <a:solidFill>
            <a:schemeClr val="tx1"/>
          </a:solidFill>
          <a:latin typeface="+mn-lt"/>
          <a:ea typeface="+mn-ea"/>
          <a:cs typeface="+mn-cs"/>
        </a:defRPr>
      </a:lvl2pPr>
      <a:lvl3pPr marL="912510" algn="l" defTabSz="456255" rtl="0" eaLnBrk="1" latinLnBrk="0" hangingPunct="1">
        <a:defRPr sz="1800" kern="1200">
          <a:solidFill>
            <a:schemeClr val="tx1"/>
          </a:solidFill>
          <a:latin typeface="+mn-lt"/>
          <a:ea typeface="+mn-ea"/>
          <a:cs typeface="+mn-cs"/>
        </a:defRPr>
      </a:lvl3pPr>
      <a:lvl4pPr marL="1368765" algn="l" defTabSz="456255" rtl="0" eaLnBrk="1" latinLnBrk="0" hangingPunct="1">
        <a:defRPr sz="1800" kern="1200">
          <a:solidFill>
            <a:schemeClr val="tx1"/>
          </a:solidFill>
          <a:latin typeface="+mn-lt"/>
          <a:ea typeface="+mn-ea"/>
          <a:cs typeface="+mn-cs"/>
        </a:defRPr>
      </a:lvl4pPr>
      <a:lvl5pPr marL="1825020" algn="l" defTabSz="456255" rtl="0" eaLnBrk="1" latinLnBrk="0" hangingPunct="1">
        <a:defRPr sz="1800" kern="1200">
          <a:solidFill>
            <a:schemeClr val="tx1"/>
          </a:solidFill>
          <a:latin typeface="+mn-lt"/>
          <a:ea typeface="+mn-ea"/>
          <a:cs typeface="+mn-cs"/>
        </a:defRPr>
      </a:lvl5pPr>
      <a:lvl6pPr marL="2281275" algn="l" defTabSz="456255" rtl="0" eaLnBrk="1" latinLnBrk="0" hangingPunct="1">
        <a:defRPr sz="1800" kern="1200">
          <a:solidFill>
            <a:schemeClr val="tx1"/>
          </a:solidFill>
          <a:latin typeface="+mn-lt"/>
          <a:ea typeface="+mn-ea"/>
          <a:cs typeface="+mn-cs"/>
        </a:defRPr>
      </a:lvl6pPr>
      <a:lvl7pPr marL="2737530" algn="l" defTabSz="456255" rtl="0" eaLnBrk="1" latinLnBrk="0" hangingPunct="1">
        <a:defRPr sz="1800" kern="1200">
          <a:solidFill>
            <a:schemeClr val="tx1"/>
          </a:solidFill>
          <a:latin typeface="+mn-lt"/>
          <a:ea typeface="+mn-ea"/>
          <a:cs typeface="+mn-cs"/>
        </a:defRPr>
      </a:lvl7pPr>
      <a:lvl8pPr marL="3193700" algn="l" defTabSz="456255" rtl="0" eaLnBrk="1" latinLnBrk="0" hangingPunct="1">
        <a:defRPr sz="1800" kern="1200">
          <a:solidFill>
            <a:schemeClr val="tx1"/>
          </a:solidFill>
          <a:latin typeface="+mn-lt"/>
          <a:ea typeface="+mn-ea"/>
          <a:cs typeface="+mn-cs"/>
        </a:defRPr>
      </a:lvl8pPr>
      <a:lvl9pPr marL="3650036" algn="l" defTabSz="456255"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8649"/>
            <a:ext cx="7772400" cy="1144429"/>
          </a:xfrm>
          <a:prstGeom prst="rect">
            <a:avLst/>
          </a:prstGeom>
          <a:noFill/>
          <a:ln w="9525">
            <a:noFill/>
            <a:miter lim="800000"/>
            <a:headEnd/>
            <a:tailEnd/>
          </a:ln>
        </p:spPr>
        <p:txBody>
          <a:bodyPr vert="horz" wrap="square" lIns="82292" tIns="41148" rIns="82292" bIns="41148"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685800" y="1980249"/>
            <a:ext cx="7772400" cy="4116229"/>
          </a:xfrm>
          <a:prstGeom prst="rect">
            <a:avLst/>
          </a:prstGeom>
          <a:noFill/>
          <a:ln w="9525">
            <a:noFill/>
            <a:miter lim="800000"/>
            <a:headEnd/>
            <a:tailEnd/>
          </a:ln>
        </p:spPr>
        <p:txBody>
          <a:bodyPr vert="horz" wrap="square" lIns="82292" tIns="41148" rIns="82292"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7928"/>
            <a:ext cx="1905953"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defTabSz="912510" fontAlgn="base">
              <a:spcBef>
                <a:spcPct val="0"/>
              </a:spcBef>
              <a:spcAft>
                <a:spcPct val="0"/>
              </a:spcAft>
              <a:defRPr sz="1300">
                <a:latin typeface="Times New Roman" charset="0"/>
                <a:ea typeface="ＭＳ Ｐゴシック" charset="0"/>
              </a:defRPr>
            </a:lvl1pPr>
          </a:lstStyle>
          <a:p>
            <a:pPr>
              <a:defRPr/>
            </a:pPr>
            <a:fld id="{8FC3E8C7-A306-406B-9251-2CB0B05E39C4}" type="datetime1">
              <a:rPr lang="en-US" smtClean="0">
                <a:solidFill>
                  <a:srgbClr val="000000"/>
                </a:solidFill>
              </a:rPr>
              <a:pPr>
                <a:defRPr/>
              </a:pPr>
              <a:t>4/28/2011</a:t>
            </a:fld>
            <a:endParaRPr lang="en-US" dirty="0">
              <a:solidFill>
                <a:srgbClr val="000000"/>
              </a:solidFill>
            </a:endParaRPr>
          </a:p>
        </p:txBody>
      </p:sp>
      <p:sp>
        <p:nvSpPr>
          <p:cNvPr id="1029" name="Rectangle 5"/>
          <p:cNvSpPr>
            <a:spLocks noGrp="1" noChangeArrowheads="1"/>
          </p:cNvSpPr>
          <p:nvPr>
            <p:ph type="ftr" sz="quarter" idx="3"/>
          </p:nvPr>
        </p:nvSpPr>
        <p:spPr bwMode="auto">
          <a:xfrm>
            <a:off x="3123248" y="6247928"/>
            <a:ext cx="2897505"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ctr" defTabSz="912510" fontAlgn="base">
              <a:spcBef>
                <a:spcPct val="0"/>
              </a:spcBef>
              <a:spcAft>
                <a:spcPct val="0"/>
              </a:spcAft>
              <a:defRPr sz="1300">
                <a:latin typeface="Times New Roman" charset="0"/>
                <a:ea typeface="ＭＳ Ｐゴシック"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2251" y="6247928"/>
            <a:ext cx="1907382"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r" defTabSz="912510" fontAlgn="base">
              <a:spcBef>
                <a:spcPct val="0"/>
              </a:spcBef>
              <a:spcAft>
                <a:spcPct val="0"/>
              </a:spcAft>
              <a:defRPr sz="1300">
                <a:latin typeface="Times New Roman" charset="0"/>
                <a:ea typeface="ＭＳ Ｐゴシック" charset="0"/>
              </a:defRPr>
            </a:lvl1pPr>
          </a:lstStyle>
          <a:p>
            <a:pPr>
              <a:defRPr/>
            </a:pPr>
            <a:fld id="{7D23B599-B6CD-4D5F-8EBB-B411C96AB493}" type="slidenum">
              <a:rPr lang="en-US" smtClean="0">
                <a:solidFill>
                  <a:srgbClr val="000000"/>
                </a:solidFill>
              </a:rPr>
              <a:pPr>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89" r:id="rId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charset="0"/>
          <a:ea typeface="ＭＳ Ｐゴシック" charset="0"/>
        </a:defRPr>
      </a:lvl2pPr>
      <a:lvl3pPr algn="ctr" rtl="0" eaLnBrk="0" fontAlgn="base" hangingPunct="0">
        <a:spcBef>
          <a:spcPct val="0"/>
        </a:spcBef>
        <a:spcAft>
          <a:spcPct val="0"/>
        </a:spcAft>
        <a:defRPr sz="4000">
          <a:solidFill>
            <a:schemeClr val="tx2"/>
          </a:solidFill>
          <a:latin typeface="Times New Roman" charset="0"/>
          <a:ea typeface="ＭＳ Ｐゴシック" charset="0"/>
        </a:defRPr>
      </a:lvl3pPr>
      <a:lvl4pPr algn="ctr" rtl="0" eaLnBrk="0" fontAlgn="base" hangingPunct="0">
        <a:spcBef>
          <a:spcPct val="0"/>
        </a:spcBef>
        <a:spcAft>
          <a:spcPct val="0"/>
        </a:spcAft>
        <a:defRPr sz="4000">
          <a:solidFill>
            <a:schemeClr val="tx2"/>
          </a:solidFill>
          <a:latin typeface="Times New Roman" charset="0"/>
          <a:ea typeface="ＭＳ Ｐゴシック" charset="0"/>
        </a:defRPr>
      </a:lvl4pPr>
      <a:lvl5pPr algn="ctr" rtl="0" eaLnBrk="0" fontAlgn="base" hangingPunct="0">
        <a:spcBef>
          <a:spcPct val="0"/>
        </a:spcBef>
        <a:spcAft>
          <a:spcPct val="0"/>
        </a:spcAft>
        <a:defRPr sz="4000">
          <a:solidFill>
            <a:schemeClr val="tx2"/>
          </a:solidFill>
          <a:latin typeface="Times New Roman" charset="0"/>
          <a:ea typeface="ＭＳ Ｐゴシック" charset="0"/>
        </a:defRPr>
      </a:lvl5pPr>
      <a:lvl6pPr marL="410640" algn="ctr" rtl="0" fontAlgn="base">
        <a:spcBef>
          <a:spcPct val="0"/>
        </a:spcBef>
        <a:spcAft>
          <a:spcPct val="0"/>
        </a:spcAft>
        <a:defRPr sz="4000">
          <a:solidFill>
            <a:schemeClr val="tx2"/>
          </a:solidFill>
          <a:latin typeface="Times New Roman" charset="0"/>
          <a:ea typeface="ＭＳ Ｐゴシック" charset="0"/>
        </a:defRPr>
      </a:lvl6pPr>
      <a:lvl7pPr marL="821075" algn="ctr" rtl="0" fontAlgn="base">
        <a:spcBef>
          <a:spcPct val="0"/>
        </a:spcBef>
        <a:spcAft>
          <a:spcPct val="0"/>
        </a:spcAft>
        <a:defRPr sz="4000">
          <a:solidFill>
            <a:schemeClr val="tx2"/>
          </a:solidFill>
          <a:latin typeface="Times New Roman" charset="0"/>
          <a:ea typeface="ＭＳ Ｐゴシック" charset="0"/>
        </a:defRPr>
      </a:lvl7pPr>
      <a:lvl8pPr marL="1231919" algn="ctr" rtl="0" fontAlgn="base">
        <a:spcBef>
          <a:spcPct val="0"/>
        </a:spcBef>
        <a:spcAft>
          <a:spcPct val="0"/>
        </a:spcAft>
        <a:defRPr sz="4000">
          <a:solidFill>
            <a:schemeClr val="tx2"/>
          </a:solidFill>
          <a:latin typeface="Times New Roman" charset="0"/>
          <a:ea typeface="ＭＳ Ｐゴシック" charset="0"/>
        </a:defRPr>
      </a:lvl8pPr>
      <a:lvl9pPr marL="1642455" algn="ctr" rtl="0" fontAlgn="base">
        <a:spcBef>
          <a:spcPct val="0"/>
        </a:spcBef>
        <a:spcAft>
          <a:spcPct val="0"/>
        </a:spcAft>
        <a:defRPr sz="4000">
          <a:solidFill>
            <a:schemeClr val="tx2"/>
          </a:solidFill>
          <a:latin typeface="Times New Roman" charset="0"/>
          <a:ea typeface="ＭＳ Ｐゴシック" charset="0"/>
        </a:defRPr>
      </a:lvl9pPr>
    </p:titleStyle>
    <p:bodyStyle>
      <a:lvl1pPr marL="307980" indent="-307980" algn="l" rtl="0" eaLnBrk="0" fontAlgn="base" hangingPunct="0">
        <a:spcBef>
          <a:spcPct val="20000"/>
        </a:spcBef>
        <a:spcAft>
          <a:spcPct val="0"/>
        </a:spcAft>
        <a:buChar char="•"/>
        <a:defRPr sz="2900">
          <a:solidFill>
            <a:schemeClr val="tx1"/>
          </a:solidFill>
          <a:latin typeface="+mn-lt"/>
          <a:ea typeface="+mn-ea"/>
          <a:cs typeface="+mn-cs"/>
        </a:defRPr>
      </a:lvl1pPr>
      <a:lvl2pPr marL="667238" indent="-256635" algn="l" rtl="0" eaLnBrk="0" fontAlgn="base" hangingPunct="0">
        <a:spcBef>
          <a:spcPct val="20000"/>
        </a:spcBef>
        <a:spcAft>
          <a:spcPct val="0"/>
        </a:spcAft>
        <a:buChar char="–"/>
        <a:defRPr sz="2500">
          <a:solidFill>
            <a:schemeClr val="tx1"/>
          </a:solidFill>
          <a:latin typeface="+mn-lt"/>
          <a:ea typeface="+mn-ea"/>
        </a:defRPr>
      </a:lvl2pPr>
      <a:lvl3pPr marL="1026573" indent="-205320" algn="l" rtl="0" eaLnBrk="0" fontAlgn="base" hangingPunct="0">
        <a:spcBef>
          <a:spcPct val="20000"/>
        </a:spcBef>
        <a:spcAft>
          <a:spcPct val="0"/>
        </a:spcAft>
        <a:buChar char="•"/>
        <a:defRPr sz="2200">
          <a:solidFill>
            <a:schemeClr val="tx1"/>
          </a:solidFill>
          <a:latin typeface="+mn-lt"/>
          <a:ea typeface="+mn-ea"/>
        </a:defRPr>
      </a:lvl3pPr>
      <a:lvl4pPr marL="1437156" indent="-205320" algn="l" rtl="0" eaLnBrk="0" fontAlgn="base" hangingPunct="0">
        <a:spcBef>
          <a:spcPct val="20000"/>
        </a:spcBef>
        <a:spcAft>
          <a:spcPct val="0"/>
        </a:spcAft>
        <a:buChar char="–"/>
        <a:defRPr sz="1800">
          <a:solidFill>
            <a:schemeClr val="tx1"/>
          </a:solidFill>
          <a:latin typeface="+mn-lt"/>
          <a:ea typeface="+mn-ea"/>
        </a:defRPr>
      </a:lvl4pPr>
      <a:lvl5pPr marL="1847876" indent="-205320" algn="l" rtl="0" eaLnBrk="0" fontAlgn="base" hangingPunct="0">
        <a:spcBef>
          <a:spcPct val="20000"/>
        </a:spcBef>
        <a:spcAft>
          <a:spcPct val="0"/>
        </a:spcAft>
        <a:buChar char="»"/>
        <a:defRPr sz="1800">
          <a:solidFill>
            <a:schemeClr val="tx1"/>
          </a:solidFill>
          <a:latin typeface="+mn-lt"/>
          <a:ea typeface="+mn-ea"/>
        </a:defRPr>
      </a:lvl5pPr>
      <a:lvl6pPr marL="2258415" indent="-205320" algn="l" rtl="0" fontAlgn="base">
        <a:spcBef>
          <a:spcPct val="20000"/>
        </a:spcBef>
        <a:spcAft>
          <a:spcPct val="0"/>
        </a:spcAft>
        <a:buChar char="»"/>
        <a:defRPr sz="1800">
          <a:solidFill>
            <a:schemeClr val="tx1"/>
          </a:solidFill>
          <a:latin typeface="+mn-lt"/>
          <a:ea typeface="+mn-ea"/>
        </a:defRPr>
      </a:lvl6pPr>
      <a:lvl7pPr marL="2668950" indent="-205320" algn="l" rtl="0" fontAlgn="base">
        <a:spcBef>
          <a:spcPct val="20000"/>
        </a:spcBef>
        <a:spcAft>
          <a:spcPct val="0"/>
        </a:spcAft>
        <a:buChar char="»"/>
        <a:defRPr sz="1800">
          <a:solidFill>
            <a:schemeClr val="tx1"/>
          </a:solidFill>
          <a:latin typeface="+mn-lt"/>
          <a:ea typeface="+mn-ea"/>
        </a:defRPr>
      </a:lvl7pPr>
      <a:lvl8pPr marL="3079620" indent="-205320" algn="l" rtl="0" fontAlgn="base">
        <a:spcBef>
          <a:spcPct val="20000"/>
        </a:spcBef>
        <a:spcAft>
          <a:spcPct val="0"/>
        </a:spcAft>
        <a:buChar char="»"/>
        <a:defRPr sz="1800">
          <a:solidFill>
            <a:schemeClr val="tx1"/>
          </a:solidFill>
          <a:latin typeface="+mn-lt"/>
          <a:ea typeface="+mn-ea"/>
        </a:defRPr>
      </a:lvl8pPr>
      <a:lvl9pPr marL="3490247" indent="-205320"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410640" rtl="0" eaLnBrk="1" latinLnBrk="0" hangingPunct="1">
        <a:defRPr sz="1600" kern="1200">
          <a:solidFill>
            <a:schemeClr val="tx1"/>
          </a:solidFill>
          <a:latin typeface="+mn-lt"/>
          <a:ea typeface="+mn-ea"/>
          <a:cs typeface="+mn-cs"/>
        </a:defRPr>
      </a:lvl1pPr>
      <a:lvl2pPr marL="410640" algn="l" defTabSz="410640" rtl="0" eaLnBrk="1" latinLnBrk="0" hangingPunct="1">
        <a:defRPr sz="1600" kern="1200">
          <a:solidFill>
            <a:schemeClr val="tx1"/>
          </a:solidFill>
          <a:latin typeface="+mn-lt"/>
          <a:ea typeface="+mn-ea"/>
          <a:cs typeface="+mn-cs"/>
        </a:defRPr>
      </a:lvl2pPr>
      <a:lvl3pPr marL="821075" algn="l" defTabSz="410640" rtl="0" eaLnBrk="1" latinLnBrk="0" hangingPunct="1">
        <a:defRPr sz="1600" kern="1200">
          <a:solidFill>
            <a:schemeClr val="tx1"/>
          </a:solidFill>
          <a:latin typeface="+mn-lt"/>
          <a:ea typeface="+mn-ea"/>
          <a:cs typeface="+mn-cs"/>
        </a:defRPr>
      </a:lvl3pPr>
      <a:lvl4pPr marL="1231919" algn="l" defTabSz="410640" rtl="0" eaLnBrk="1" latinLnBrk="0" hangingPunct="1">
        <a:defRPr sz="1600" kern="1200">
          <a:solidFill>
            <a:schemeClr val="tx1"/>
          </a:solidFill>
          <a:latin typeface="+mn-lt"/>
          <a:ea typeface="+mn-ea"/>
          <a:cs typeface="+mn-cs"/>
        </a:defRPr>
      </a:lvl4pPr>
      <a:lvl5pPr marL="1642455" algn="l" defTabSz="410640" rtl="0" eaLnBrk="1" latinLnBrk="0" hangingPunct="1">
        <a:defRPr sz="1600" kern="1200">
          <a:solidFill>
            <a:schemeClr val="tx1"/>
          </a:solidFill>
          <a:latin typeface="+mn-lt"/>
          <a:ea typeface="+mn-ea"/>
          <a:cs typeface="+mn-cs"/>
        </a:defRPr>
      </a:lvl5pPr>
      <a:lvl6pPr marL="2053110" algn="l" defTabSz="410640" rtl="0" eaLnBrk="1" latinLnBrk="0" hangingPunct="1">
        <a:defRPr sz="1600" kern="1200">
          <a:solidFill>
            <a:schemeClr val="tx1"/>
          </a:solidFill>
          <a:latin typeface="+mn-lt"/>
          <a:ea typeface="+mn-ea"/>
          <a:cs typeface="+mn-cs"/>
        </a:defRPr>
      </a:lvl6pPr>
      <a:lvl7pPr marL="2463683" algn="l" defTabSz="410640" rtl="0" eaLnBrk="1" latinLnBrk="0" hangingPunct="1">
        <a:defRPr sz="1600" kern="1200">
          <a:solidFill>
            <a:schemeClr val="tx1"/>
          </a:solidFill>
          <a:latin typeface="+mn-lt"/>
          <a:ea typeface="+mn-ea"/>
          <a:cs typeface="+mn-cs"/>
        </a:defRPr>
      </a:lvl7pPr>
      <a:lvl8pPr marL="2874318" algn="l" defTabSz="410640" rtl="0" eaLnBrk="1" latinLnBrk="0" hangingPunct="1">
        <a:defRPr sz="1600" kern="1200">
          <a:solidFill>
            <a:schemeClr val="tx1"/>
          </a:solidFill>
          <a:latin typeface="+mn-lt"/>
          <a:ea typeface="+mn-ea"/>
          <a:cs typeface="+mn-cs"/>
        </a:defRPr>
      </a:lvl8pPr>
      <a:lvl9pPr marL="3284910" algn="l" defTabSz="410640" rtl="0" eaLnBrk="1" latinLnBrk="0" hangingPunct="1">
        <a:defRPr sz="16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8649"/>
            <a:ext cx="7772400" cy="1144429"/>
          </a:xfrm>
          <a:prstGeom prst="rect">
            <a:avLst/>
          </a:prstGeom>
          <a:noFill/>
          <a:ln w="9525">
            <a:noFill/>
            <a:miter lim="800000"/>
            <a:headEnd/>
            <a:tailEnd/>
          </a:ln>
        </p:spPr>
        <p:txBody>
          <a:bodyPr vert="horz" wrap="square" lIns="82292" tIns="41148" rIns="82292" bIns="41148"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685800" y="1980249"/>
            <a:ext cx="7772400" cy="4116229"/>
          </a:xfrm>
          <a:prstGeom prst="rect">
            <a:avLst/>
          </a:prstGeom>
          <a:noFill/>
          <a:ln w="9525">
            <a:noFill/>
            <a:miter lim="800000"/>
            <a:headEnd/>
            <a:tailEnd/>
          </a:ln>
        </p:spPr>
        <p:txBody>
          <a:bodyPr vert="horz" wrap="square" lIns="82292" tIns="41148" rIns="82292" bIns="411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7928"/>
            <a:ext cx="1905953"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defTabSz="912519" fontAlgn="base">
              <a:spcBef>
                <a:spcPct val="0"/>
              </a:spcBef>
              <a:spcAft>
                <a:spcPct val="0"/>
              </a:spcAft>
              <a:defRPr sz="1300">
                <a:latin typeface="Times New Roman" charset="0"/>
                <a:ea typeface="ＭＳ Ｐゴシック" charset="0"/>
              </a:defRPr>
            </a:lvl1pPr>
          </a:lstStyle>
          <a:p>
            <a:pPr>
              <a:defRPr/>
            </a:pPr>
            <a:fld id="{3A9857D4-67C2-435E-9A5F-A10CB1C34A37}" type="datetime1">
              <a:rPr lang="en-US" smtClean="0">
                <a:solidFill>
                  <a:srgbClr val="000000"/>
                </a:solidFill>
              </a:rPr>
              <a:pPr>
                <a:defRPr/>
              </a:pPr>
              <a:t>4/28/2011</a:t>
            </a:fld>
            <a:endParaRPr lang="en-US" dirty="0">
              <a:solidFill>
                <a:srgbClr val="000000"/>
              </a:solidFill>
            </a:endParaRPr>
          </a:p>
        </p:txBody>
      </p:sp>
      <p:sp>
        <p:nvSpPr>
          <p:cNvPr id="1029" name="Rectangle 5"/>
          <p:cNvSpPr>
            <a:spLocks noGrp="1" noChangeArrowheads="1"/>
          </p:cNvSpPr>
          <p:nvPr>
            <p:ph type="ftr" sz="quarter" idx="3"/>
          </p:nvPr>
        </p:nvSpPr>
        <p:spPr bwMode="auto">
          <a:xfrm>
            <a:off x="3123248" y="6247928"/>
            <a:ext cx="2897505"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ctr" defTabSz="912519" fontAlgn="base">
              <a:spcBef>
                <a:spcPct val="0"/>
              </a:spcBef>
              <a:spcAft>
                <a:spcPct val="0"/>
              </a:spcAft>
              <a:defRPr sz="1300">
                <a:latin typeface="Times New Roman" charset="0"/>
                <a:ea typeface="ＭＳ Ｐゴシック"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2251" y="6247928"/>
            <a:ext cx="1907382" cy="45862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82292" tIns="41148" rIns="82292" bIns="41148" numCol="1" anchor="t" anchorCtr="0" compatLnSpc="1">
            <a:prstTxWarp prst="textNoShape">
              <a:avLst/>
            </a:prstTxWarp>
          </a:bodyPr>
          <a:lstStyle>
            <a:lvl1pPr algn="r" defTabSz="912519" fontAlgn="base">
              <a:spcBef>
                <a:spcPct val="0"/>
              </a:spcBef>
              <a:spcAft>
                <a:spcPct val="0"/>
              </a:spcAft>
              <a:defRPr sz="1300">
                <a:latin typeface="Times New Roman" charset="0"/>
                <a:ea typeface="ＭＳ Ｐゴシック" charset="0"/>
              </a:defRPr>
            </a:lvl1pPr>
          </a:lstStyle>
          <a:p>
            <a:pPr>
              <a:defRPr/>
            </a:pPr>
            <a:fld id="{7D23B599-B6CD-4D5F-8EBB-B411C96AB493}" type="slidenum">
              <a:rPr lang="en-US" smtClean="0">
                <a:solidFill>
                  <a:srgbClr val="000000"/>
                </a:solidFill>
              </a:rPr>
              <a:pPr>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91" r:id="rId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charset="0"/>
          <a:ea typeface="ＭＳ Ｐゴシック" charset="0"/>
        </a:defRPr>
      </a:lvl2pPr>
      <a:lvl3pPr algn="ctr" rtl="0" eaLnBrk="0" fontAlgn="base" hangingPunct="0">
        <a:spcBef>
          <a:spcPct val="0"/>
        </a:spcBef>
        <a:spcAft>
          <a:spcPct val="0"/>
        </a:spcAft>
        <a:defRPr sz="4000">
          <a:solidFill>
            <a:schemeClr val="tx2"/>
          </a:solidFill>
          <a:latin typeface="Times New Roman" charset="0"/>
          <a:ea typeface="ＭＳ Ｐゴシック" charset="0"/>
        </a:defRPr>
      </a:lvl3pPr>
      <a:lvl4pPr algn="ctr" rtl="0" eaLnBrk="0" fontAlgn="base" hangingPunct="0">
        <a:spcBef>
          <a:spcPct val="0"/>
        </a:spcBef>
        <a:spcAft>
          <a:spcPct val="0"/>
        </a:spcAft>
        <a:defRPr sz="4000">
          <a:solidFill>
            <a:schemeClr val="tx2"/>
          </a:solidFill>
          <a:latin typeface="Times New Roman" charset="0"/>
          <a:ea typeface="ＭＳ Ｐゴシック" charset="0"/>
        </a:defRPr>
      </a:lvl4pPr>
      <a:lvl5pPr algn="ctr" rtl="0" eaLnBrk="0" fontAlgn="base" hangingPunct="0">
        <a:spcBef>
          <a:spcPct val="0"/>
        </a:spcBef>
        <a:spcAft>
          <a:spcPct val="0"/>
        </a:spcAft>
        <a:defRPr sz="4000">
          <a:solidFill>
            <a:schemeClr val="tx2"/>
          </a:solidFill>
          <a:latin typeface="Times New Roman" charset="0"/>
          <a:ea typeface="ＭＳ Ｐゴシック" charset="0"/>
        </a:defRPr>
      </a:lvl5pPr>
      <a:lvl6pPr marL="410640" algn="ctr" rtl="0" fontAlgn="base">
        <a:spcBef>
          <a:spcPct val="0"/>
        </a:spcBef>
        <a:spcAft>
          <a:spcPct val="0"/>
        </a:spcAft>
        <a:defRPr sz="4000">
          <a:solidFill>
            <a:schemeClr val="tx2"/>
          </a:solidFill>
          <a:latin typeface="Times New Roman" charset="0"/>
          <a:ea typeface="ＭＳ Ｐゴシック" charset="0"/>
        </a:defRPr>
      </a:lvl6pPr>
      <a:lvl7pPr marL="821075" algn="ctr" rtl="0" fontAlgn="base">
        <a:spcBef>
          <a:spcPct val="0"/>
        </a:spcBef>
        <a:spcAft>
          <a:spcPct val="0"/>
        </a:spcAft>
        <a:defRPr sz="4000">
          <a:solidFill>
            <a:schemeClr val="tx2"/>
          </a:solidFill>
          <a:latin typeface="Times New Roman" charset="0"/>
          <a:ea typeface="ＭＳ Ｐゴシック" charset="0"/>
        </a:defRPr>
      </a:lvl7pPr>
      <a:lvl8pPr marL="1231919" algn="ctr" rtl="0" fontAlgn="base">
        <a:spcBef>
          <a:spcPct val="0"/>
        </a:spcBef>
        <a:spcAft>
          <a:spcPct val="0"/>
        </a:spcAft>
        <a:defRPr sz="4000">
          <a:solidFill>
            <a:schemeClr val="tx2"/>
          </a:solidFill>
          <a:latin typeface="Times New Roman" charset="0"/>
          <a:ea typeface="ＭＳ Ｐゴシック" charset="0"/>
        </a:defRPr>
      </a:lvl8pPr>
      <a:lvl9pPr marL="1642455" algn="ctr" rtl="0" fontAlgn="base">
        <a:spcBef>
          <a:spcPct val="0"/>
        </a:spcBef>
        <a:spcAft>
          <a:spcPct val="0"/>
        </a:spcAft>
        <a:defRPr sz="4000">
          <a:solidFill>
            <a:schemeClr val="tx2"/>
          </a:solidFill>
          <a:latin typeface="Times New Roman" charset="0"/>
          <a:ea typeface="ＭＳ Ｐゴシック" charset="0"/>
        </a:defRPr>
      </a:lvl9pPr>
    </p:titleStyle>
    <p:bodyStyle>
      <a:lvl1pPr marL="307980" indent="-307980" algn="l" rtl="0" eaLnBrk="0" fontAlgn="base" hangingPunct="0">
        <a:spcBef>
          <a:spcPct val="20000"/>
        </a:spcBef>
        <a:spcAft>
          <a:spcPct val="0"/>
        </a:spcAft>
        <a:buChar char="•"/>
        <a:defRPr sz="2900">
          <a:solidFill>
            <a:schemeClr val="tx1"/>
          </a:solidFill>
          <a:latin typeface="+mn-lt"/>
          <a:ea typeface="+mn-ea"/>
          <a:cs typeface="+mn-cs"/>
        </a:defRPr>
      </a:lvl1pPr>
      <a:lvl2pPr marL="667238" indent="-256635" algn="l" rtl="0" eaLnBrk="0" fontAlgn="base" hangingPunct="0">
        <a:spcBef>
          <a:spcPct val="20000"/>
        </a:spcBef>
        <a:spcAft>
          <a:spcPct val="0"/>
        </a:spcAft>
        <a:buChar char="–"/>
        <a:defRPr sz="2500">
          <a:solidFill>
            <a:schemeClr val="tx1"/>
          </a:solidFill>
          <a:latin typeface="+mn-lt"/>
          <a:ea typeface="+mn-ea"/>
        </a:defRPr>
      </a:lvl2pPr>
      <a:lvl3pPr marL="1026573" indent="-205320" algn="l" rtl="0" eaLnBrk="0" fontAlgn="base" hangingPunct="0">
        <a:spcBef>
          <a:spcPct val="20000"/>
        </a:spcBef>
        <a:spcAft>
          <a:spcPct val="0"/>
        </a:spcAft>
        <a:buChar char="•"/>
        <a:defRPr sz="2200">
          <a:solidFill>
            <a:schemeClr val="tx1"/>
          </a:solidFill>
          <a:latin typeface="+mn-lt"/>
          <a:ea typeface="+mn-ea"/>
        </a:defRPr>
      </a:lvl3pPr>
      <a:lvl4pPr marL="1437156" indent="-205320" algn="l" rtl="0" eaLnBrk="0" fontAlgn="base" hangingPunct="0">
        <a:spcBef>
          <a:spcPct val="20000"/>
        </a:spcBef>
        <a:spcAft>
          <a:spcPct val="0"/>
        </a:spcAft>
        <a:buChar char="–"/>
        <a:defRPr sz="1800">
          <a:solidFill>
            <a:schemeClr val="tx1"/>
          </a:solidFill>
          <a:latin typeface="+mn-lt"/>
          <a:ea typeface="+mn-ea"/>
        </a:defRPr>
      </a:lvl4pPr>
      <a:lvl5pPr marL="1847876" indent="-205320" algn="l" rtl="0" eaLnBrk="0" fontAlgn="base" hangingPunct="0">
        <a:spcBef>
          <a:spcPct val="20000"/>
        </a:spcBef>
        <a:spcAft>
          <a:spcPct val="0"/>
        </a:spcAft>
        <a:buChar char="»"/>
        <a:defRPr sz="1800">
          <a:solidFill>
            <a:schemeClr val="tx1"/>
          </a:solidFill>
          <a:latin typeface="+mn-lt"/>
          <a:ea typeface="+mn-ea"/>
        </a:defRPr>
      </a:lvl5pPr>
      <a:lvl6pPr marL="2258415" indent="-205320" algn="l" rtl="0" fontAlgn="base">
        <a:spcBef>
          <a:spcPct val="20000"/>
        </a:spcBef>
        <a:spcAft>
          <a:spcPct val="0"/>
        </a:spcAft>
        <a:buChar char="»"/>
        <a:defRPr sz="1800">
          <a:solidFill>
            <a:schemeClr val="tx1"/>
          </a:solidFill>
          <a:latin typeface="+mn-lt"/>
          <a:ea typeface="+mn-ea"/>
        </a:defRPr>
      </a:lvl6pPr>
      <a:lvl7pPr marL="2668950" indent="-205320" algn="l" rtl="0" fontAlgn="base">
        <a:spcBef>
          <a:spcPct val="20000"/>
        </a:spcBef>
        <a:spcAft>
          <a:spcPct val="0"/>
        </a:spcAft>
        <a:buChar char="»"/>
        <a:defRPr sz="1800">
          <a:solidFill>
            <a:schemeClr val="tx1"/>
          </a:solidFill>
          <a:latin typeface="+mn-lt"/>
          <a:ea typeface="+mn-ea"/>
        </a:defRPr>
      </a:lvl7pPr>
      <a:lvl8pPr marL="3079620" indent="-205320" algn="l" rtl="0" fontAlgn="base">
        <a:spcBef>
          <a:spcPct val="20000"/>
        </a:spcBef>
        <a:spcAft>
          <a:spcPct val="0"/>
        </a:spcAft>
        <a:buChar char="»"/>
        <a:defRPr sz="1800">
          <a:solidFill>
            <a:schemeClr val="tx1"/>
          </a:solidFill>
          <a:latin typeface="+mn-lt"/>
          <a:ea typeface="+mn-ea"/>
        </a:defRPr>
      </a:lvl8pPr>
      <a:lvl9pPr marL="3490247" indent="-205320"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410640" rtl="0" eaLnBrk="1" latinLnBrk="0" hangingPunct="1">
        <a:defRPr sz="1600" kern="1200">
          <a:solidFill>
            <a:schemeClr val="tx1"/>
          </a:solidFill>
          <a:latin typeface="+mn-lt"/>
          <a:ea typeface="+mn-ea"/>
          <a:cs typeface="+mn-cs"/>
        </a:defRPr>
      </a:lvl1pPr>
      <a:lvl2pPr marL="410640" algn="l" defTabSz="410640" rtl="0" eaLnBrk="1" latinLnBrk="0" hangingPunct="1">
        <a:defRPr sz="1600" kern="1200">
          <a:solidFill>
            <a:schemeClr val="tx1"/>
          </a:solidFill>
          <a:latin typeface="+mn-lt"/>
          <a:ea typeface="+mn-ea"/>
          <a:cs typeface="+mn-cs"/>
        </a:defRPr>
      </a:lvl2pPr>
      <a:lvl3pPr marL="821075" algn="l" defTabSz="410640" rtl="0" eaLnBrk="1" latinLnBrk="0" hangingPunct="1">
        <a:defRPr sz="1600" kern="1200">
          <a:solidFill>
            <a:schemeClr val="tx1"/>
          </a:solidFill>
          <a:latin typeface="+mn-lt"/>
          <a:ea typeface="+mn-ea"/>
          <a:cs typeface="+mn-cs"/>
        </a:defRPr>
      </a:lvl3pPr>
      <a:lvl4pPr marL="1231919" algn="l" defTabSz="410640" rtl="0" eaLnBrk="1" latinLnBrk="0" hangingPunct="1">
        <a:defRPr sz="1600" kern="1200">
          <a:solidFill>
            <a:schemeClr val="tx1"/>
          </a:solidFill>
          <a:latin typeface="+mn-lt"/>
          <a:ea typeface="+mn-ea"/>
          <a:cs typeface="+mn-cs"/>
        </a:defRPr>
      </a:lvl4pPr>
      <a:lvl5pPr marL="1642455" algn="l" defTabSz="410640" rtl="0" eaLnBrk="1" latinLnBrk="0" hangingPunct="1">
        <a:defRPr sz="1600" kern="1200">
          <a:solidFill>
            <a:schemeClr val="tx1"/>
          </a:solidFill>
          <a:latin typeface="+mn-lt"/>
          <a:ea typeface="+mn-ea"/>
          <a:cs typeface="+mn-cs"/>
        </a:defRPr>
      </a:lvl5pPr>
      <a:lvl6pPr marL="2053110" algn="l" defTabSz="410640" rtl="0" eaLnBrk="1" latinLnBrk="0" hangingPunct="1">
        <a:defRPr sz="1600" kern="1200">
          <a:solidFill>
            <a:schemeClr val="tx1"/>
          </a:solidFill>
          <a:latin typeface="+mn-lt"/>
          <a:ea typeface="+mn-ea"/>
          <a:cs typeface="+mn-cs"/>
        </a:defRPr>
      </a:lvl6pPr>
      <a:lvl7pPr marL="2463683" algn="l" defTabSz="410640" rtl="0" eaLnBrk="1" latinLnBrk="0" hangingPunct="1">
        <a:defRPr sz="1600" kern="1200">
          <a:solidFill>
            <a:schemeClr val="tx1"/>
          </a:solidFill>
          <a:latin typeface="+mn-lt"/>
          <a:ea typeface="+mn-ea"/>
          <a:cs typeface="+mn-cs"/>
        </a:defRPr>
      </a:lvl7pPr>
      <a:lvl8pPr marL="2874318" algn="l" defTabSz="410640" rtl="0" eaLnBrk="1" latinLnBrk="0" hangingPunct="1">
        <a:defRPr sz="1600" kern="1200">
          <a:solidFill>
            <a:schemeClr val="tx1"/>
          </a:solidFill>
          <a:latin typeface="+mn-lt"/>
          <a:ea typeface="+mn-ea"/>
          <a:cs typeface="+mn-cs"/>
        </a:defRPr>
      </a:lvl8pPr>
      <a:lvl9pPr marL="3284910" algn="l" defTabSz="41064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3" Type="http://schemas.openxmlformats.org/officeDocument/2006/relationships/hyperlink" Target="http://www.ada.gov/" TargetMode="External"/><Relationship Id="rId2" Type="http://schemas.openxmlformats.org/officeDocument/2006/relationships/notesSlide" Target="../notesSlides/notesSlide38.xml"/><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7.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5.xml"/><Relationship Id="rId1" Type="http://schemas.openxmlformats.org/officeDocument/2006/relationships/slideLayout" Target="../slideLayouts/slideLayout28.xml"/></Relationships>
</file>

<file path=ppt/slides/_rels/slide46.xml.rels><?xml version="1.0" encoding="UTF-8" standalone="yes"?>
<Relationships xmlns="http://schemas.openxmlformats.org/package/2006/relationships"><Relationship Id="rId3" Type="http://schemas.openxmlformats.org/officeDocument/2006/relationships/hyperlink" Target="mailto:providerservices@scfhp.com" TargetMode="External"/><Relationship Id="rId2" Type="http://schemas.openxmlformats.org/officeDocument/2006/relationships/notesSlide" Target="../notesSlides/notesSlide46.xml"/><Relationship Id="rId1" Type="http://schemas.openxmlformats.org/officeDocument/2006/relationships/slideLayout" Target="../slideLayouts/slideLayout2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026212" y="2667417"/>
            <a:ext cx="6635078" cy="954099"/>
          </a:xfrm>
          <a:prstGeom prst="rect">
            <a:avLst/>
          </a:prstGeom>
          <a:noFill/>
        </p:spPr>
        <p:txBody>
          <a:bodyPr wrap="none" lIns="91436" tIns="45716" rIns="91436" bIns="45716" rtlCol="0">
            <a:spAutoFit/>
          </a:bodyPr>
          <a:lstStyle/>
          <a:p>
            <a:pPr algn="ctr"/>
            <a:r>
              <a:rPr lang="en-US" sz="2800" dirty="0" smtClean="0">
                <a:solidFill>
                  <a:schemeClr val="bg1"/>
                </a:solidFill>
              </a:rPr>
              <a:t>To hear the presenters, call: 1-866-308-0254</a:t>
            </a:r>
            <a:br>
              <a:rPr lang="en-US" sz="2800" dirty="0" smtClean="0">
                <a:solidFill>
                  <a:schemeClr val="bg1"/>
                </a:solidFill>
              </a:rPr>
            </a:br>
            <a:r>
              <a:rPr lang="en-US" sz="2800" dirty="0" smtClean="0">
                <a:solidFill>
                  <a:schemeClr val="bg1"/>
                </a:solidFill>
              </a:rPr>
              <a:t>Pass code: 805 384 7928</a:t>
            </a:r>
            <a:endParaRPr lang="en-US" sz="2800" dirty="0">
              <a:solidFill>
                <a:schemeClr val="bg1"/>
              </a:solidFill>
            </a:endParaRPr>
          </a:p>
        </p:txBody>
      </p:sp>
      <p:sp>
        <p:nvSpPr>
          <p:cNvPr id="5" name="TextBox 4"/>
          <p:cNvSpPr txBox="1"/>
          <p:nvPr/>
        </p:nvSpPr>
        <p:spPr>
          <a:xfrm>
            <a:off x="838199" y="4190997"/>
            <a:ext cx="7391401" cy="2031317"/>
          </a:xfrm>
          <a:prstGeom prst="rect">
            <a:avLst/>
          </a:prstGeom>
          <a:noFill/>
        </p:spPr>
        <p:txBody>
          <a:bodyPr wrap="square" lIns="91436" tIns="45716" rIns="91436" bIns="45716" rtlCol="0">
            <a:spAutoFit/>
          </a:bodyPr>
          <a:lstStyle/>
          <a:p>
            <a:r>
              <a:rPr lang="en-US" dirty="0" smtClean="0">
                <a:solidFill>
                  <a:schemeClr val="bg1"/>
                </a:solidFill>
              </a:rPr>
              <a:t>Please remember to mute your telephones during the presentation. Use the feature on your phone or punch *6 to mute the teleconference line. To un-mute your teleconference line so you can speak, punch #6.</a:t>
            </a:r>
          </a:p>
          <a:p>
            <a:endParaRPr lang="en-US" dirty="0" smtClean="0">
              <a:solidFill>
                <a:schemeClr val="bg1"/>
              </a:solidFill>
            </a:endParaRPr>
          </a:p>
          <a:p>
            <a:r>
              <a:rPr lang="en-US" dirty="0" smtClean="0">
                <a:solidFill>
                  <a:schemeClr val="bg1"/>
                </a:solidFill>
              </a:rPr>
              <a:t>Please </a:t>
            </a:r>
            <a:r>
              <a:rPr lang="en-US" b="1" dirty="0" smtClean="0">
                <a:solidFill>
                  <a:schemeClr val="bg1"/>
                </a:solidFill>
              </a:rPr>
              <a:t>do not </a:t>
            </a:r>
            <a:r>
              <a:rPr lang="en-US" dirty="0" smtClean="0">
                <a:solidFill>
                  <a:schemeClr val="bg1"/>
                </a:solidFill>
              </a:rPr>
              <a:t>put your teleconference line on hold.</a:t>
            </a:r>
          </a:p>
          <a:p>
            <a:endParaRPr lang="en-US" dirty="0" smtClean="0">
              <a:solidFill>
                <a:schemeClr val="bg1"/>
              </a:solidFill>
            </a:endParaRPr>
          </a:p>
          <a:p>
            <a:r>
              <a:rPr lang="en-US" dirty="0" smtClean="0">
                <a:solidFill>
                  <a:schemeClr val="bg1"/>
                </a:solidFill>
              </a:rPr>
              <a:t>Please hold your questions until the end of the presentation.</a:t>
            </a:r>
            <a:endParaRPr lang="en-US" dirty="0">
              <a:solidFill>
                <a:schemeClr val="bg1"/>
              </a:solidFill>
            </a:endParaRPr>
          </a:p>
        </p:txBody>
      </p:sp>
      <p:sp>
        <p:nvSpPr>
          <p:cNvPr id="6" name="TextBox 5"/>
          <p:cNvSpPr txBox="1"/>
          <p:nvPr/>
        </p:nvSpPr>
        <p:spPr>
          <a:xfrm>
            <a:off x="3402360" y="457200"/>
            <a:ext cx="2375514" cy="769433"/>
          </a:xfrm>
          <a:prstGeom prst="rect">
            <a:avLst/>
          </a:prstGeom>
          <a:noFill/>
        </p:spPr>
        <p:txBody>
          <a:bodyPr wrap="none" lIns="91436" tIns="45716" rIns="91436" bIns="45716" rtlCol="0">
            <a:spAutoFit/>
          </a:bodyPr>
          <a:lstStyle/>
          <a:p>
            <a:r>
              <a:rPr lang="en-US" sz="4400" b="1" dirty="0" smtClean="0">
                <a:solidFill>
                  <a:srgbClr val="FFEC0D"/>
                </a:solidFill>
              </a:rPr>
              <a:t>Welcome</a:t>
            </a:r>
            <a:endParaRPr lang="en-US" sz="4400" b="1" dirty="0">
              <a:solidFill>
                <a:srgbClr val="FFEC0D"/>
              </a:solidFill>
            </a:endParaRPr>
          </a:p>
        </p:txBody>
      </p:sp>
      <p:sp>
        <p:nvSpPr>
          <p:cNvPr id="7" name="TextBox 6"/>
          <p:cNvSpPr txBox="1"/>
          <p:nvPr/>
        </p:nvSpPr>
        <p:spPr>
          <a:xfrm>
            <a:off x="1310338" y="1752601"/>
            <a:ext cx="6523324" cy="646331"/>
          </a:xfrm>
          <a:prstGeom prst="rect">
            <a:avLst/>
          </a:prstGeom>
          <a:noFill/>
        </p:spPr>
        <p:txBody>
          <a:bodyPr wrap="none" lIns="91436" tIns="45716" rIns="91436" bIns="45716" rtlCol="0">
            <a:spAutoFit/>
          </a:bodyPr>
          <a:lstStyle/>
          <a:p>
            <a:r>
              <a:rPr lang="en-US" dirty="0" smtClean="0">
                <a:solidFill>
                  <a:schemeClr val="bg1"/>
                </a:solidFill>
              </a:rPr>
              <a:t>The presentation about seniors and persons with disabilities</a:t>
            </a:r>
          </a:p>
          <a:p>
            <a:r>
              <a:rPr lang="en-US" dirty="0" smtClean="0">
                <a:solidFill>
                  <a:schemeClr val="bg1"/>
                </a:solidFill>
              </a:rPr>
              <a:t>transitioning to Medi-Cal Managed Care will start in a few minutes.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EC0D"/>
                </a:solidFill>
              </a:rPr>
              <a:t>Benefits and Covered Services</a:t>
            </a:r>
            <a:br>
              <a:rPr lang="en-US" dirty="0" smtClean="0">
                <a:solidFill>
                  <a:srgbClr val="FFEC0D"/>
                </a:solidFill>
              </a:rPr>
            </a:br>
            <a:r>
              <a:rPr lang="en-US" sz="2000" i="1" dirty="0" smtClean="0">
                <a:solidFill>
                  <a:srgbClr val="FFEC0D"/>
                </a:solidFill>
              </a:rPr>
              <a:t>(continued)</a:t>
            </a:r>
            <a:endParaRPr lang="en-US" sz="2000" i="1" dirty="0">
              <a:solidFill>
                <a:srgbClr val="FFEC0D"/>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solidFill>
              </a:rPr>
              <a:t>Medi-Cal phone numbers for each health plan remain the same</a:t>
            </a:r>
          </a:p>
          <a:p>
            <a:r>
              <a:rPr lang="en-US" dirty="0" smtClean="0">
                <a:solidFill>
                  <a:schemeClr val="bg1"/>
                </a:solidFill>
              </a:rPr>
              <a:t>Beneficiaries may need more time on the phone </a:t>
            </a:r>
          </a:p>
          <a:p>
            <a:r>
              <a:rPr lang="en-US" dirty="0" smtClean="0">
                <a:solidFill>
                  <a:schemeClr val="bg1"/>
                </a:solidFill>
              </a:rPr>
              <a:t>Beneficiaries may need extra assistance to find providers with the appropriate accessibility; plans may be calling providers to confirm accessibility</a:t>
            </a:r>
          </a:p>
          <a:p>
            <a:r>
              <a:rPr lang="en-US" dirty="0" smtClean="0">
                <a:solidFill>
                  <a:schemeClr val="bg1"/>
                </a:solidFill>
              </a:rPr>
              <a:t>Beneficiaries may need help scheduling appointments</a:t>
            </a:r>
          </a:p>
          <a:p>
            <a:r>
              <a:rPr lang="en-US" dirty="0" smtClean="0">
                <a:solidFill>
                  <a:schemeClr val="bg1"/>
                </a:solidFill>
              </a:rPr>
              <a:t>Beneficiaries may need help arranging medically-related transportation</a:t>
            </a:r>
          </a:p>
          <a:p>
            <a:pPr lvl="1"/>
            <a:endParaRPr lang="en-US" dirty="0" smtClean="0">
              <a:solidFill>
                <a:schemeClr val="bg1"/>
              </a:solidFill>
            </a:endParaRPr>
          </a:p>
          <a:p>
            <a:pPr>
              <a:buNone/>
            </a:pPr>
            <a:endParaRPr lang="en-US" dirty="0">
              <a:solidFill>
                <a:schemeClr val="bg1"/>
              </a:solidFill>
            </a:endParaRPr>
          </a:p>
          <a:p>
            <a:pPr>
              <a:buNone/>
            </a:pPr>
            <a:endParaRPr lang="en-US" dirty="0">
              <a:solidFill>
                <a:schemeClr val="bg1"/>
              </a:solidFill>
            </a:endParaRPr>
          </a:p>
        </p:txBody>
      </p:sp>
      <p:sp>
        <p:nvSpPr>
          <p:cNvPr id="6" name="Slide Number Placeholder 5"/>
          <p:cNvSpPr>
            <a:spLocks noGrp="1"/>
          </p:cNvSpPr>
          <p:nvPr>
            <p:ph type="sldNum" sz="quarter" idx="12"/>
          </p:nvPr>
        </p:nvSpPr>
        <p:spPr/>
        <p:txBody>
          <a:bodyPr/>
          <a:lstStyle/>
          <a:p>
            <a:fld id="{2CE6ACC1-B00B-457C-B1C4-1E52017CD65E}" type="slidenum">
              <a:rPr lang="en-US" smtClean="0"/>
              <a:pPr/>
              <a:t>10</a:t>
            </a:fld>
            <a:endParaRPr lang="en-US" dirty="0"/>
          </a:p>
        </p:txBody>
      </p:sp>
      <p:sp>
        <p:nvSpPr>
          <p:cNvPr id="7" name="TextBox 6"/>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EC0D"/>
                </a:solidFill>
              </a:rPr>
              <a:t>New SPD-Specific Requirements</a:t>
            </a:r>
            <a:endParaRPr lang="en-US" dirty="0">
              <a:solidFill>
                <a:srgbClr val="FFEC0D"/>
              </a:solidFill>
            </a:endParaRPr>
          </a:p>
        </p:txBody>
      </p:sp>
      <p:sp>
        <p:nvSpPr>
          <p:cNvPr id="3" name="Content Placeholder 2"/>
          <p:cNvSpPr>
            <a:spLocks noGrp="1"/>
          </p:cNvSpPr>
          <p:nvPr>
            <p:ph idx="1"/>
          </p:nvPr>
        </p:nvSpPr>
        <p:spPr>
          <a:xfrm>
            <a:off x="457200" y="1219200"/>
            <a:ext cx="8229600" cy="5029200"/>
          </a:xfrm>
        </p:spPr>
        <p:txBody>
          <a:bodyPr>
            <a:normAutofit/>
          </a:bodyPr>
          <a:lstStyle/>
          <a:p>
            <a:pPr>
              <a:lnSpc>
                <a:spcPct val="90000"/>
              </a:lnSpc>
            </a:pPr>
            <a:endParaRPr lang="en-US" sz="2200" dirty="0" smtClean="0">
              <a:solidFill>
                <a:schemeClr val="bg1"/>
              </a:solidFill>
            </a:endParaRPr>
          </a:p>
          <a:p>
            <a:pPr marL="341482" lvl="1" indent="-341482">
              <a:lnSpc>
                <a:spcPct val="90000"/>
              </a:lnSpc>
              <a:buFont typeface="Arial" pitchFamily="34" charset="0"/>
              <a:buChar char="•"/>
            </a:pPr>
            <a:r>
              <a:rPr lang="en-US" sz="3200" dirty="0" smtClean="0">
                <a:solidFill>
                  <a:schemeClr val="bg1"/>
                </a:solidFill>
              </a:rPr>
              <a:t>Five new specific requirements:</a:t>
            </a:r>
          </a:p>
          <a:p>
            <a:pPr marL="739800" lvl="2" indent="-341482">
              <a:lnSpc>
                <a:spcPct val="90000"/>
              </a:lnSpc>
              <a:buFont typeface="Calibri" pitchFamily="34" charset="0"/>
              <a:buChar char="-"/>
            </a:pPr>
            <a:r>
              <a:rPr lang="en-US" sz="2800" dirty="0" smtClean="0">
                <a:solidFill>
                  <a:schemeClr val="bg1"/>
                </a:solidFill>
              </a:rPr>
              <a:t>Health Risk Assessment (HRA)</a:t>
            </a:r>
          </a:p>
          <a:p>
            <a:pPr marL="739800" lvl="2" indent="-341482">
              <a:lnSpc>
                <a:spcPct val="90000"/>
              </a:lnSpc>
              <a:buFont typeface="Calibri" pitchFamily="34" charset="0"/>
              <a:buChar char="-"/>
            </a:pPr>
            <a:r>
              <a:rPr lang="en-US" sz="2800" dirty="0" smtClean="0">
                <a:solidFill>
                  <a:schemeClr val="bg1"/>
                </a:solidFill>
              </a:rPr>
              <a:t>Expanded Facility Site Review (FSR)</a:t>
            </a:r>
          </a:p>
          <a:p>
            <a:pPr marL="739800" lvl="2" indent="-341482">
              <a:lnSpc>
                <a:spcPct val="90000"/>
              </a:lnSpc>
              <a:buFont typeface="Calibri" pitchFamily="34" charset="0"/>
              <a:buChar char="-"/>
            </a:pPr>
            <a:r>
              <a:rPr lang="en-US" sz="2800" dirty="0" smtClean="0">
                <a:solidFill>
                  <a:schemeClr val="bg1"/>
                </a:solidFill>
              </a:rPr>
              <a:t>Sensitivity Training</a:t>
            </a:r>
          </a:p>
          <a:p>
            <a:pPr marL="739800" lvl="2" indent="-341482">
              <a:lnSpc>
                <a:spcPct val="90000"/>
              </a:lnSpc>
              <a:buFont typeface="Calibri" pitchFamily="34" charset="0"/>
              <a:buChar char="-"/>
            </a:pPr>
            <a:r>
              <a:rPr lang="en-US" sz="2800" dirty="0" smtClean="0">
                <a:solidFill>
                  <a:schemeClr val="bg1"/>
                </a:solidFill>
              </a:rPr>
              <a:t>Network Adequacy</a:t>
            </a:r>
          </a:p>
          <a:p>
            <a:pPr marL="739800" lvl="2" indent="-341482">
              <a:lnSpc>
                <a:spcPct val="90000"/>
              </a:lnSpc>
              <a:buFont typeface="Calibri" pitchFamily="34" charset="0"/>
              <a:buChar char="-"/>
            </a:pPr>
            <a:r>
              <a:rPr lang="en-US" sz="2800" dirty="0" smtClean="0">
                <a:solidFill>
                  <a:schemeClr val="bg1"/>
                </a:solidFill>
              </a:rPr>
              <a:t>Dedicated Liaison</a:t>
            </a:r>
            <a:endParaRPr lang="en-US" sz="2800" dirty="0">
              <a:solidFill>
                <a:schemeClr val="bg1"/>
              </a:solidFill>
            </a:endParaRPr>
          </a:p>
        </p:txBody>
      </p:sp>
      <p:sp>
        <p:nvSpPr>
          <p:cNvPr id="6" name="Slide Number Placeholder 5"/>
          <p:cNvSpPr>
            <a:spLocks noGrp="1"/>
          </p:cNvSpPr>
          <p:nvPr>
            <p:ph type="sldNum" sz="quarter" idx="12"/>
          </p:nvPr>
        </p:nvSpPr>
        <p:spPr/>
        <p:txBody>
          <a:bodyPr/>
          <a:lstStyle/>
          <a:p>
            <a:fld id="{2CE6ACC1-B00B-457C-B1C4-1E52017CD65E}" type="slidenum">
              <a:rPr lang="en-US" smtClean="0"/>
              <a:pPr/>
              <a:t>11</a:t>
            </a:fld>
            <a:endParaRPr lang="en-US" dirty="0"/>
          </a:p>
        </p:txBody>
      </p:sp>
      <p:sp>
        <p:nvSpPr>
          <p:cNvPr id="7" name="TextBox 6"/>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1"/>
            <a:ext cx="8229600" cy="4495800"/>
          </a:xfrm>
        </p:spPr>
        <p:txBody>
          <a:bodyPr>
            <a:normAutofit/>
          </a:bodyPr>
          <a:lstStyle/>
          <a:p>
            <a:pPr>
              <a:lnSpc>
                <a:spcPct val="90000"/>
              </a:lnSpc>
            </a:pPr>
            <a:endParaRPr lang="en-US" sz="2200" dirty="0" smtClean="0">
              <a:solidFill>
                <a:schemeClr val="bg1"/>
              </a:solidFill>
            </a:endParaRPr>
          </a:p>
          <a:p>
            <a:pPr marL="341482" lvl="1" indent="-341482">
              <a:lnSpc>
                <a:spcPct val="90000"/>
              </a:lnSpc>
              <a:buFont typeface="Arial" pitchFamily="34" charset="0"/>
              <a:buChar char="•"/>
            </a:pPr>
            <a:r>
              <a:rPr lang="en-US" sz="3200" dirty="0" smtClean="0">
                <a:solidFill>
                  <a:schemeClr val="bg1"/>
                </a:solidFill>
              </a:rPr>
              <a:t>Health Risk Assessment (HRA)</a:t>
            </a:r>
          </a:p>
          <a:p>
            <a:pPr marL="739878" lvl="2" indent="-341482">
              <a:lnSpc>
                <a:spcPct val="90000"/>
              </a:lnSpc>
              <a:buFont typeface="Calibri" pitchFamily="34" charset="0"/>
              <a:buChar char="-"/>
            </a:pPr>
            <a:r>
              <a:rPr lang="en-US" sz="2800" dirty="0" smtClean="0">
                <a:solidFill>
                  <a:schemeClr val="bg1"/>
                </a:solidFill>
              </a:rPr>
              <a:t>Health Information Form (HIF)</a:t>
            </a:r>
          </a:p>
          <a:p>
            <a:pPr marL="739878" lvl="2" indent="-341482">
              <a:lnSpc>
                <a:spcPct val="90000"/>
              </a:lnSpc>
              <a:buFont typeface="Calibri" pitchFamily="34" charset="0"/>
              <a:buChar char="-"/>
            </a:pPr>
            <a:r>
              <a:rPr lang="en-US" sz="2800" dirty="0" smtClean="0">
                <a:solidFill>
                  <a:schemeClr val="bg1"/>
                </a:solidFill>
              </a:rPr>
              <a:t>12 months of fee-for-service claims data provided by DHCS</a:t>
            </a:r>
          </a:p>
          <a:p>
            <a:pPr marL="739878" lvl="2" indent="-341482">
              <a:lnSpc>
                <a:spcPct val="90000"/>
              </a:lnSpc>
              <a:buFont typeface="Calibri" pitchFamily="34" charset="0"/>
              <a:buChar char="-"/>
            </a:pPr>
            <a:r>
              <a:rPr lang="en-US" sz="2800" dirty="0" smtClean="0">
                <a:solidFill>
                  <a:schemeClr val="bg1"/>
                </a:solidFill>
              </a:rPr>
              <a:t>Two initial HRA categories – high risk or low risk</a:t>
            </a:r>
          </a:p>
          <a:p>
            <a:pPr marL="739878" lvl="2" indent="-341482">
              <a:lnSpc>
                <a:spcPct val="90000"/>
              </a:lnSpc>
              <a:buFont typeface="Calibri" pitchFamily="34" charset="0"/>
              <a:buChar char="-"/>
            </a:pPr>
            <a:r>
              <a:rPr lang="en-US" sz="2800" dirty="0" smtClean="0">
                <a:solidFill>
                  <a:schemeClr val="bg1"/>
                </a:solidFill>
              </a:rPr>
              <a:t>Health plans stratify the data as either complex or basic</a:t>
            </a:r>
          </a:p>
        </p:txBody>
      </p:sp>
      <p:sp>
        <p:nvSpPr>
          <p:cNvPr id="5" name="Title 1"/>
          <p:cNvSpPr>
            <a:spLocks noGrp="1"/>
          </p:cNvSpPr>
          <p:nvPr>
            <p:ph type="title"/>
          </p:nvPr>
        </p:nvSpPr>
        <p:spPr>
          <a:xfrm>
            <a:off x="457200" y="274638"/>
            <a:ext cx="8229600" cy="1143000"/>
          </a:xfrm>
        </p:spPr>
        <p:txBody>
          <a:bodyPr>
            <a:normAutofit/>
          </a:bodyPr>
          <a:lstStyle/>
          <a:p>
            <a:r>
              <a:rPr lang="en-US" dirty="0" smtClean="0">
                <a:solidFill>
                  <a:srgbClr val="FFEC0D"/>
                </a:solidFill>
              </a:rPr>
              <a:t>New SPD-Specific Requirements</a:t>
            </a:r>
            <a:br>
              <a:rPr lang="en-US" dirty="0" smtClean="0">
                <a:solidFill>
                  <a:srgbClr val="FFEC0D"/>
                </a:solidFill>
              </a:rPr>
            </a:br>
            <a:r>
              <a:rPr lang="en-US" sz="2000" i="1" dirty="0" smtClean="0">
                <a:solidFill>
                  <a:srgbClr val="FFEC0D"/>
                </a:solidFill>
              </a:rPr>
              <a:t>(continued)</a:t>
            </a:r>
            <a:endParaRPr lang="en-US" sz="2000" i="1" dirty="0">
              <a:solidFill>
                <a:srgbClr val="FFEC0D"/>
              </a:solidFill>
            </a:endParaRPr>
          </a:p>
        </p:txBody>
      </p:sp>
      <p:sp>
        <p:nvSpPr>
          <p:cNvPr id="7" name="Slide Number Placeholder 6"/>
          <p:cNvSpPr>
            <a:spLocks noGrp="1"/>
          </p:cNvSpPr>
          <p:nvPr>
            <p:ph type="sldNum" sz="quarter" idx="12"/>
          </p:nvPr>
        </p:nvSpPr>
        <p:spPr/>
        <p:txBody>
          <a:bodyPr/>
          <a:lstStyle/>
          <a:p>
            <a:fld id="{2CE6ACC1-B00B-457C-B1C4-1E52017CD65E}" type="slidenum">
              <a:rPr lang="en-US" smtClean="0"/>
              <a:pPr/>
              <a:t>12</a:t>
            </a:fld>
            <a:endParaRPr lang="en-US" dirty="0"/>
          </a:p>
        </p:txBody>
      </p:sp>
      <p:sp>
        <p:nvSpPr>
          <p:cNvPr id="8" name="TextBox 7"/>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1"/>
            <a:ext cx="8229600" cy="4495800"/>
          </a:xfrm>
        </p:spPr>
        <p:txBody>
          <a:bodyPr>
            <a:normAutofit fontScale="92500" lnSpcReduction="10000"/>
          </a:bodyPr>
          <a:lstStyle/>
          <a:p>
            <a:pPr>
              <a:lnSpc>
                <a:spcPct val="90000"/>
              </a:lnSpc>
            </a:pPr>
            <a:endParaRPr lang="en-US" sz="2200" dirty="0" smtClean="0">
              <a:solidFill>
                <a:schemeClr val="bg1"/>
              </a:solidFill>
            </a:endParaRPr>
          </a:p>
          <a:p>
            <a:pPr>
              <a:lnSpc>
                <a:spcPct val="90000"/>
              </a:lnSpc>
            </a:pPr>
            <a:r>
              <a:rPr lang="en-US" sz="2600" dirty="0" smtClean="0">
                <a:solidFill>
                  <a:schemeClr val="bg1"/>
                </a:solidFill>
              </a:rPr>
              <a:t>HRA continues after beneficiary chooses a health plan:</a:t>
            </a:r>
          </a:p>
          <a:p>
            <a:pPr lvl="2">
              <a:lnSpc>
                <a:spcPct val="90000"/>
              </a:lnSpc>
            </a:pPr>
            <a:r>
              <a:rPr lang="en-US" sz="2000" dirty="0" smtClean="0">
                <a:solidFill>
                  <a:schemeClr val="bg1"/>
                </a:solidFill>
              </a:rPr>
              <a:t>45 days for beneficiaries identified as high risk, and </a:t>
            </a:r>
          </a:p>
          <a:p>
            <a:pPr lvl="2">
              <a:lnSpc>
                <a:spcPct val="90000"/>
              </a:lnSpc>
            </a:pPr>
            <a:r>
              <a:rPr lang="en-US" sz="2000" dirty="0" smtClean="0">
                <a:solidFill>
                  <a:schemeClr val="bg1"/>
                </a:solidFill>
              </a:rPr>
              <a:t>105 days for beneficiaries identified as low risk</a:t>
            </a:r>
          </a:p>
          <a:p>
            <a:pPr>
              <a:lnSpc>
                <a:spcPct val="90000"/>
              </a:lnSpc>
            </a:pPr>
            <a:r>
              <a:rPr lang="en-US" sz="2600" dirty="0" smtClean="0">
                <a:solidFill>
                  <a:schemeClr val="bg1"/>
                </a:solidFill>
              </a:rPr>
              <a:t>All SPD beneficiaries stratified as complex will require a care plan</a:t>
            </a:r>
          </a:p>
          <a:p>
            <a:pPr>
              <a:lnSpc>
                <a:spcPct val="90000"/>
              </a:lnSpc>
            </a:pPr>
            <a:r>
              <a:rPr lang="en-US" sz="2600" dirty="0" smtClean="0">
                <a:solidFill>
                  <a:schemeClr val="bg1"/>
                </a:solidFill>
              </a:rPr>
              <a:t>beneficiaries stratified as basic have the option of creating a care plan</a:t>
            </a:r>
          </a:p>
          <a:p>
            <a:pPr>
              <a:lnSpc>
                <a:spcPct val="90000"/>
              </a:lnSpc>
            </a:pPr>
            <a:r>
              <a:rPr lang="en-US" sz="2600" dirty="0" smtClean="0">
                <a:solidFill>
                  <a:schemeClr val="bg1"/>
                </a:solidFill>
              </a:rPr>
              <a:t>Health plans are responsible for sharing patients’ risk score with providers</a:t>
            </a:r>
          </a:p>
          <a:p>
            <a:pPr>
              <a:lnSpc>
                <a:spcPct val="90000"/>
              </a:lnSpc>
            </a:pPr>
            <a:r>
              <a:rPr lang="en-US" sz="2600" dirty="0" smtClean="0">
                <a:solidFill>
                  <a:schemeClr val="bg1"/>
                </a:solidFill>
              </a:rPr>
              <a:t>Providers are still responsible for performing a Well Visit Assessment (Initial Health Assessment [IHA]) following Medi-Cal standards</a:t>
            </a:r>
            <a:endParaRPr lang="en-US" sz="2600" dirty="0">
              <a:solidFill>
                <a:schemeClr val="bg1"/>
              </a:solidFill>
            </a:endParaRPr>
          </a:p>
        </p:txBody>
      </p:sp>
      <p:sp>
        <p:nvSpPr>
          <p:cNvPr id="5" name="Title 1"/>
          <p:cNvSpPr>
            <a:spLocks noGrp="1"/>
          </p:cNvSpPr>
          <p:nvPr>
            <p:ph type="title"/>
          </p:nvPr>
        </p:nvSpPr>
        <p:spPr>
          <a:xfrm>
            <a:off x="457200" y="274638"/>
            <a:ext cx="8229600" cy="1143000"/>
          </a:xfrm>
        </p:spPr>
        <p:txBody>
          <a:bodyPr>
            <a:normAutofit/>
          </a:bodyPr>
          <a:lstStyle/>
          <a:p>
            <a:r>
              <a:rPr lang="en-US" dirty="0" smtClean="0">
                <a:solidFill>
                  <a:srgbClr val="FFEC0D"/>
                </a:solidFill>
              </a:rPr>
              <a:t>New SPD-Specific Requirements</a:t>
            </a:r>
            <a:br>
              <a:rPr lang="en-US" dirty="0" smtClean="0">
                <a:solidFill>
                  <a:srgbClr val="FFEC0D"/>
                </a:solidFill>
              </a:rPr>
            </a:br>
            <a:r>
              <a:rPr lang="en-US" sz="2000" i="1" dirty="0" smtClean="0">
                <a:solidFill>
                  <a:srgbClr val="FFEC0D"/>
                </a:solidFill>
              </a:rPr>
              <a:t>(continued)</a:t>
            </a:r>
            <a:endParaRPr lang="en-US" sz="2000" i="1" dirty="0">
              <a:solidFill>
                <a:srgbClr val="FFEC0D"/>
              </a:solidFill>
            </a:endParaRPr>
          </a:p>
        </p:txBody>
      </p:sp>
      <p:sp>
        <p:nvSpPr>
          <p:cNvPr id="7" name="Slide Number Placeholder 6"/>
          <p:cNvSpPr>
            <a:spLocks noGrp="1"/>
          </p:cNvSpPr>
          <p:nvPr>
            <p:ph type="sldNum" sz="quarter" idx="12"/>
          </p:nvPr>
        </p:nvSpPr>
        <p:spPr/>
        <p:txBody>
          <a:bodyPr/>
          <a:lstStyle/>
          <a:p>
            <a:fld id="{2CE6ACC1-B00B-457C-B1C4-1E52017CD65E}" type="slidenum">
              <a:rPr lang="en-US" smtClean="0"/>
              <a:pPr/>
              <a:t>13</a:t>
            </a:fld>
            <a:endParaRPr lang="en-US" dirty="0"/>
          </a:p>
        </p:txBody>
      </p:sp>
      <p:sp>
        <p:nvSpPr>
          <p:cNvPr id="8" name="TextBox 7"/>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EC0D"/>
                </a:solidFill>
              </a:rPr>
              <a:t>New SPD-Specific Requirements</a:t>
            </a:r>
            <a:br>
              <a:rPr lang="en-US" dirty="0" smtClean="0">
                <a:solidFill>
                  <a:srgbClr val="FFEC0D"/>
                </a:solidFill>
              </a:rPr>
            </a:br>
            <a:r>
              <a:rPr lang="en-US" sz="2000" dirty="0" smtClean="0">
                <a:solidFill>
                  <a:srgbClr val="FFEC0D"/>
                </a:solidFill>
              </a:rPr>
              <a:t>(continued)</a:t>
            </a:r>
            <a:endParaRPr lang="en-US" sz="2000" dirty="0">
              <a:solidFill>
                <a:srgbClr val="FFEC0D"/>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1"/>
                </a:solidFill>
              </a:rPr>
              <a:t>Expanded Facility Site Review </a:t>
            </a:r>
          </a:p>
          <a:p>
            <a:pPr lvl="1"/>
            <a:r>
              <a:rPr lang="en-US" dirty="0" smtClean="0">
                <a:solidFill>
                  <a:schemeClr val="bg1"/>
                </a:solidFill>
              </a:rPr>
              <a:t>DHCS released a new facility site review (FSR) tool to look at accessibility for SPD beneficiaries</a:t>
            </a:r>
          </a:p>
          <a:p>
            <a:pPr lvl="1"/>
            <a:r>
              <a:rPr lang="en-US" dirty="0" smtClean="0">
                <a:solidFill>
                  <a:schemeClr val="bg1"/>
                </a:solidFill>
              </a:rPr>
              <a:t>New tool required for all PCP locations and high volume specialty and ancillary providers</a:t>
            </a:r>
          </a:p>
          <a:p>
            <a:pPr lvl="1"/>
            <a:r>
              <a:rPr lang="en-US" dirty="0" smtClean="0">
                <a:solidFill>
                  <a:schemeClr val="bg1"/>
                </a:solidFill>
              </a:rPr>
              <a:t>Tool will focus on physical accessibility of building exterior and interior</a:t>
            </a:r>
          </a:p>
          <a:p>
            <a:pPr lvl="1"/>
            <a:r>
              <a:rPr lang="en-US" dirty="0" smtClean="0">
                <a:solidFill>
                  <a:schemeClr val="bg1"/>
                </a:solidFill>
              </a:rPr>
              <a:t>Results of FSRs will be reflected in online provider search tools and provider directories</a:t>
            </a:r>
          </a:p>
          <a:p>
            <a:pPr lvl="1"/>
            <a:r>
              <a:rPr lang="en-US" dirty="0" smtClean="0">
                <a:solidFill>
                  <a:schemeClr val="bg1"/>
                </a:solidFill>
              </a:rPr>
              <a:t>No mandatory corrective action plan on the new facility site review tool (Attachment C)</a:t>
            </a:r>
          </a:p>
        </p:txBody>
      </p:sp>
      <p:sp>
        <p:nvSpPr>
          <p:cNvPr id="6" name="Slide Number Placeholder 5"/>
          <p:cNvSpPr>
            <a:spLocks noGrp="1"/>
          </p:cNvSpPr>
          <p:nvPr>
            <p:ph type="sldNum" sz="quarter" idx="12"/>
          </p:nvPr>
        </p:nvSpPr>
        <p:spPr/>
        <p:txBody>
          <a:bodyPr/>
          <a:lstStyle/>
          <a:p>
            <a:fld id="{2CE6ACC1-B00B-457C-B1C4-1E52017CD65E}" type="slidenum">
              <a:rPr lang="en-US" smtClean="0"/>
              <a:pPr/>
              <a:t>14</a:t>
            </a:fld>
            <a:endParaRPr lang="en-US" dirty="0"/>
          </a:p>
        </p:txBody>
      </p:sp>
      <p:sp>
        <p:nvSpPr>
          <p:cNvPr id="7" name="TextBox 6"/>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EC0D"/>
                </a:solidFill>
              </a:rPr>
              <a:t>New SPD-Specific Requirements</a:t>
            </a:r>
            <a:br>
              <a:rPr lang="en-US" dirty="0" smtClean="0">
                <a:solidFill>
                  <a:srgbClr val="FFEC0D"/>
                </a:solidFill>
              </a:rPr>
            </a:br>
            <a:r>
              <a:rPr lang="en-US" sz="2000" dirty="0" smtClean="0">
                <a:solidFill>
                  <a:srgbClr val="FFEC0D"/>
                </a:solidFill>
              </a:rPr>
              <a:t>(continued)</a:t>
            </a:r>
            <a:endParaRPr lang="en-US" dirty="0">
              <a:solidFill>
                <a:srgbClr val="FFEC0D"/>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solidFill>
              </a:rPr>
              <a:t>Sensitivity training for health plans and providers</a:t>
            </a:r>
          </a:p>
          <a:p>
            <a:pPr lvl="1"/>
            <a:r>
              <a:rPr lang="en-US" dirty="0" smtClean="0">
                <a:solidFill>
                  <a:schemeClr val="bg1"/>
                </a:solidFill>
              </a:rPr>
              <a:t>Provided later in this presentation</a:t>
            </a:r>
          </a:p>
          <a:p>
            <a:r>
              <a:rPr lang="en-US" dirty="0" smtClean="0">
                <a:solidFill>
                  <a:schemeClr val="bg1"/>
                </a:solidFill>
              </a:rPr>
              <a:t>Network adequacy requirements for health plans</a:t>
            </a:r>
          </a:p>
          <a:p>
            <a:pPr lvl="1"/>
            <a:r>
              <a:rPr lang="en-US" dirty="0" smtClean="0">
                <a:solidFill>
                  <a:schemeClr val="bg1"/>
                </a:solidFill>
              </a:rPr>
              <a:t>DHCS will review network quarterly to ensure access and capacity</a:t>
            </a:r>
          </a:p>
          <a:p>
            <a:pPr lvl="1"/>
            <a:r>
              <a:rPr lang="en-US" dirty="0" smtClean="0">
                <a:solidFill>
                  <a:schemeClr val="bg1"/>
                </a:solidFill>
              </a:rPr>
              <a:t>Plans required to meet time and distance standards and required number of providers by specialty</a:t>
            </a:r>
          </a:p>
          <a:p>
            <a:pPr lvl="1"/>
            <a:r>
              <a:rPr lang="en-US" dirty="0" smtClean="0">
                <a:solidFill>
                  <a:schemeClr val="bg1"/>
                </a:solidFill>
              </a:rPr>
              <a:t>Deficiencies will result in enrollment freezes until deficiency is resolved</a:t>
            </a:r>
          </a:p>
          <a:p>
            <a:r>
              <a:rPr lang="en-US" dirty="0" smtClean="0">
                <a:solidFill>
                  <a:schemeClr val="bg1"/>
                </a:solidFill>
              </a:rPr>
              <a:t>Dedicated liaison requirement for health plans</a:t>
            </a:r>
          </a:p>
          <a:p>
            <a:pPr lvl="1"/>
            <a:r>
              <a:rPr lang="en-US" dirty="0" smtClean="0">
                <a:solidFill>
                  <a:schemeClr val="bg1"/>
                </a:solidFill>
              </a:rPr>
              <a:t>A dedicated liaison will be assigned the responsibility of coordinating services with each of the Department of Developmental Service Regional Centers</a:t>
            </a:r>
            <a:endParaRPr lang="en-US" dirty="0">
              <a:solidFill>
                <a:schemeClr val="bg1"/>
              </a:solidFill>
            </a:endParaRPr>
          </a:p>
        </p:txBody>
      </p:sp>
      <p:sp>
        <p:nvSpPr>
          <p:cNvPr id="6" name="Slide Number Placeholder 5"/>
          <p:cNvSpPr>
            <a:spLocks noGrp="1"/>
          </p:cNvSpPr>
          <p:nvPr>
            <p:ph type="sldNum" sz="quarter" idx="12"/>
          </p:nvPr>
        </p:nvSpPr>
        <p:spPr/>
        <p:txBody>
          <a:bodyPr/>
          <a:lstStyle/>
          <a:p>
            <a:fld id="{2CE6ACC1-B00B-457C-B1C4-1E52017CD65E}" type="slidenum">
              <a:rPr lang="en-US" smtClean="0"/>
              <a:pPr/>
              <a:t>15</a:t>
            </a:fld>
            <a:endParaRPr lang="en-US" dirty="0"/>
          </a:p>
        </p:txBody>
      </p:sp>
      <p:sp>
        <p:nvSpPr>
          <p:cNvPr id="7" name="TextBox 6"/>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12" name="Rectangle 11"/>
          <p:cNvSpPr/>
          <p:nvPr/>
        </p:nvSpPr>
        <p:spPr>
          <a:xfrm>
            <a:off x="838200" y="5334002"/>
            <a:ext cx="6477000" cy="10668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6" rIns="91436" bIns="45716" rtlCol="0" anchor="ctr"/>
          <a:lstStyle/>
          <a:p>
            <a:pPr algn="ctr"/>
            <a:endParaRPr lang="en-US" dirty="0"/>
          </a:p>
        </p:txBody>
      </p:sp>
      <p:sp>
        <p:nvSpPr>
          <p:cNvPr id="2" name="Title 1"/>
          <p:cNvSpPr>
            <a:spLocks noGrp="1"/>
          </p:cNvSpPr>
          <p:nvPr>
            <p:ph type="title"/>
          </p:nvPr>
        </p:nvSpPr>
        <p:spPr/>
        <p:txBody>
          <a:bodyPr/>
          <a:lstStyle/>
          <a:p>
            <a:r>
              <a:rPr lang="en-US" dirty="0" smtClean="0">
                <a:solidFill>
                  <a:srgbClr val="FFEC0D"/>
                </a:solidFill>
              </a:rPr>
              <a:t>New Indicators</a:t>
            </a:r>
            <a:endParaRPr lang="en-US" dirty="0">
              <a:solidFill>
                <a:srgbClr val="FFEC0D"/>
              </a:solidFill>
            </a:endParaRPr>
          </a:p>
        </p:txBody>
      </p:sp>
      <p:sp>
        <p:nvSpPr>
          <p:cNvPr id="3" name="Content Placeholder 2"/>
          <p:cNvSpPr>
            <a:spLocks noGrp="1"/>
          </p:cNvSpPr>
          <p:nvPr>
            <p:ph idx="1"/>
          </p:nvPr>
        </p:nvSpPr>
        <p:spPr>
          <a:xfrm>
            <a:off x="457200" y="1371600"/>
            <a:ext cx="5638800" cy="3810000"/>
          </a:xfrm>
        </p:spPr>
        <p:txBody>
          <a:bodyPr>
            <a:noAutofit/>
          </a:bodyPr>
          <a:lstStyle/>
          <a:p>
            <a:r>
              <a:rPr lang="en-US" sz="1800" dirty="0" smtClean="0">
                <a:solidFill>
                  <a:schemeClr val="bg1"/>
                </a:solidFill>
              </a:rPr>
              <a:t>Provider directories and online provider search tools will have new indicators to reflect accessibility</a:t>
            </a:r>
          </a:p>
          <a:p>
            <a:r>
              <a:rPr lang="en-US" sz="1800" dirty="0" smtClean="0">
                <a:solidFill>
                  <a:schemeClr val="bg1"/>
                </a:solidFill>
              </a:rPr>
              <a:t>Accessibility will be confirmed during facility site reviews (FSRs)</a:t>
            </a:r>
          </a:p>
          <a:p>
            <a:r>
              <a:rPr lang="en-US" sz="1800" dirty="0" smtClean="0">
                <a:solidFill>
                  <a:schemeClr val="bg1"/>
                </a:solidFill>
              </a:rPr>
              <a:t>Online search tools and provider directories will be updated as we go through facility site reviews (required once every three years)</a:t>
            </a:r>
          </a:p>
          <a:p>
            <a:r>
              <a:rPr lang="en-US" sz="1800" dirty="0" smtClean="0">
                <a:solidFill>
                  <a:schemeClr val="bg1"/>
                </a:solidFill>
              </a:rPr>
              <a:t>Members may need your assistance with finding out what’s available at the provider’s location (you may receive calls from beneficiaries and/or health plans regarding your exterior and interior accessibility features)</a:t>
            </a:r>
          </a:p>
          <a:p>
            <a:r>
              <a:rPr lang="en-US" sz="1800" dirty="0" smtClean="0">
                <a:solidFill>
                  <a:schemeClr val="bg1"/>
                </a:solidFill>
              </a:rPr>
              <a:t>Example of correct provider directory format:</a:t>
            </a:r>
            <a:endParaRPr lang="en-US" sz="1800" dirty="0">
              <a:solidFill>
                <a:schemeClr val="bg1"/>
              </a:solidFill>
            </a:endParaRPr>
          </a:p>
        </p:txBody>
      </p:sp>
      <p:sp>
        <p:nvSpPr>
          <p:cNvPr id="5" name="TextBox 4"/>
          <p:cNvSpPr txBox="1"/>
          <p:nvPr/>
        </p:nvSpPr>
        <p:spPr>
          <a:xfrm>
            <a:off x="5943601" y="1550076"/>
            <a:ext cx="2806160" cy="2031317"/>
          </a:xfrm>
          <a:prstGeom prst="rect">
            <a:avLst/>
          </a:prstGeom>
          <a:solidFill>
            <a:schemeClr val="accent5">
              <a:lumMod val="75000"/>
            </a:schemeClr>
          </a:solidFill>
        </p:spPr>
        <p:txBody>
          <a:bodyPr wrap="square" lIns="91436" tIns="45716" rIns="91436" bIns="45716" rtlCol="0">
            <a:spAutoFit/>
          </a:bodyPr>
          <a:lstStyle/>
          <a:p>
            <a:pPr algn="ctr"/>
            <a:r>
              <a:rPr lang="en-US" u="sng" dirty="0" smtClean="0">
                <a:solidFill>
                  <a:schemeClr val="bg1"/>
                </a:solidFill>
              </a:rPr>
              <a:t>Accessibility Indicators</a:t>
            </a:r>
          </a:p>
          <a:p>
            <a:r>
              <a:rPr lang="en-US" dirty="0" smtClean="0">
                <a:solidFill>
                  <a:schemeClr val="bg1"/>
                </a:solidFill>
              </a:rPr>
              <a:t>P = Parking</a:t>
            </a:r>
          </a:p>
          <a:p>
            <a:r>
              <a:rPr lang="en-US" dirty="0" err="1" smtClean="0">
                <a:solidFill>
                  <a:schemeClr val="bg1"/>
                </a:solidFill>
              </a:rPr>
              <a:t>EB</a:t>
            </a:r>
            <a:r>
              <a:rPr lang="en-US" dirty="0" smtClean="0">
                <a:solidFill>
                  <a:schemeClr val="bg1"/>
                </a:solidFill>
              </a:rPr>
              <a:t> = Exterior Building</a:t>
            </a:r>
          </a:p>
          <a:p>
            <a:r>
              <a:rPr lang="en-US" dirty="0" err="1" smtClean="0">
                <a:solidFill>
                  <a:schemeClr val="bg1"/>
                </a:solidFill>
              </a:rPr>
              <a:t>IB</a:t>
            </a:r>
            <a:r>
              <a:rPr lang="en-US" dirty="0" smtClean="0">
                <a:solidFill>
                  <a:schemeClr val="bg1"/>
                </a:solidFill>
              </a:rPr>
              <a:t> = Interior Building</a:t>
            </a:r>
          </a:p>
          <a:p>
            <a:r>
              <a:rPr lang="en-US" dirty="0" smtClean="0">
                <a:solidFill>
                  <a:schemeClr val="bg1"/>
                </a:solidFill>
              </a:rPr>
              <a:t>R = Restroom</a:t>
            </a:r>
          </a:p>
          <a:p>
            <a:r>
              <a:rPr lang="en-US" dirty="0" smtClean="0">
                <a:solidFill>
                  <a:schemeClr val="bg1"/>
                </a:solidFill>
              </a:rPr>
              <a:t>E = </a:t>
            </a:r>
            <a:r>
              <a:rPr lang="en-US" dirty="0" smtClean="0">
                <a:solidFill>
                  <a:schemeClr val="bg1"/>
                </a:solidFill>
              </a:rPr>
              <a:t>Exam </a:t>
            </a:r>
            <a:r>
              <a:rPr lang="en-US" dirty="0" smtClean="0">
                <a:solidFill>
                  <a:schemeClr val="bg1"/>
                </a:solidFill>
              </a:rPr>
              <a:t>Room</a:t>
            </a:r>
          </a:p>
          <a:p>
            <a:r>
              <a:rPr lang="en-US" dirty="0" smtClean="0">
                <a:solidFill>
                  <a:schemeClr val="bg1"/>
                </a:solidFill>
              </a:rPr>
              <a:t>T = </a:t>
            </a:r>
            <a:r>
              <a:rPr lang="en-US" dirty="0" smtClean="0">
                <a:solidFill>
                  <a:schemeClr val="bg1"/>
                </a:solidFill>
              </a:rPr>
              <a:t>Exam </a:t>
            </a:r>
            <a:r>
              <a:rPr lang="en-US" dirty="0" smtClean="0">
                <a:solidFill>
                  <a:schemeClr val="bg1"/>
                </a:solidFill>
              </a:rPr>
              <a:t>Table/Scale</a:t>
            </a:r>
            <a:endParaRPr lang="en-US" dirty="0">
              <a:solidFill>
                <a:schemeClr val="bg1"/>
              </a:solidFill>
            </a:endParaRPr>
          </a:p>
        </p:txBody>
      </p:sp>
      <p:sp>
        <p:nvSpPr>
          <p:cNvPr id="14" name="TextBox 13"/>
          <p:cNvSpPr txBox="1"/>
          <p:nvPr/>
        </p:nvSpPr>
        <p:spPr>
          <a:xfrm>
            <a:off x="2026266" y="5486610"/>
            <a:ext cx="5136534" cy="646323"/>
          </a:xfrm>
          <a:prstGeom prst="rect">
            <a:avLst/>
          </a:prstGeom>
          <a:noFill/>
        </p:spPr>
        <p:txBody>
          <a:bodyPr wrap="square" lIns="91436" tIns="45716" rIns="91436" bIns="45716" rtlCol="0">
            <a:spAutoFit/>
          </a:bodyPr>
          <a:lstStyle/>
          <a:p>
            <a:r>
              <a:rPr lang="en-US" sz="3600" dirty="0" smtClean="0"/>
              <a:t>Accessibility: P, IB, E</a:t>
            </a:r>
            <a:endParaRPr lang="en-US" sz="3600" dirty="0"/>
          </a:p>
        </p:txBody>
      </p:sp>
      <p:pic>
        <p:nvPicPr>
          <p:cNvPr id="15" name="Picture 8" descr="C:\Documents and Settings\aa37164\Desktop\istockphoto_148832-disable-symbol-vector.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156784" y="5486610"/>
            <a:ext cx="675974" cy="753285"/>
          </a:xfrm>
          <a:prstGeom prst="rect">
            <a:avLst/>
          </a:prstGeom>
          <a:noFill/>
        </p:spPr>
      </p:pic>
      <p:sp>
        <p:nvSpPr>
          <p:cNvPr id="10" name="Slide Number Placeholder 9"/>
          <p:cNvSpPr>
            <a:spLocks noGrp="1"/>
          </p:cNvSpPr>
          <p:nvPr>
            <p:ph type="sldNum" sz="quarter" idx="12"/>
          </p:nvPr>
        </p:nvSpPr>
        <p:spPr/>
        <p:txBody>
          <a:bodyPr/>
          <a:lstStyle/>
          <a:p>
            <a:fld id="{2CE6ACC1-B00B-457C-B1C4-1E52017CD65E}" type="slidenum">
              <a:rPr lang="en-US" smtClean="0"/>
              <a:pPr/>
              <a:t>16</a:t>
            </a:fld>
            <a:endParaRPr lang="en-US" dirty="0"/>
          </a:p>
        </p:txBody>
      </p:sp>
      <p:sp>
        <p:nvSpPr>
          <p:cNvPr id="11" name="TextBox 10"/>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EC0D"/>
                </a:solidFill>
              </a:rPr>
              <a:t>Continuity of Care</a:t>
            </a:r>
            <a:endParaRPr lang="en-US" dirty="0">
              <a:solidFill>
                <a:srgbClr val="FFEC0D"/>
              </a:solidFill>
            </a:endParaRPr>
          </a:p>
        </p:txBody>
      </p:sp>
      <p:sp>
        <p:nvSpPr>
          <p:cNvPr id="3" name="Content Placeholder 2"/>
          <p:cNvSpPr>
            <a:spLocks noGrp="1"/>
          </p:cNvSpPr>
          <p:nvPr>
            <p:ph idx="1"/>
          </p:nvPr>
        </p:nvSpPr>
        <p:spPr>
          <a:xfrm>
            <a:off x="457200" y="1371600"/>
            <a:ext cx="8229600" cy="4525963"/>
          </a:xfrm>
        </p:spPr>
        <p:txBody>
          <a:bodyPr>
            <a:normAutofit fontScale="85000" lnSpcReduction="20000"/>
          </a:bodyPr>
          <a:lstStyle/>
          <a:p>
            <a:r>
              <a:rPr lang="en-US" dirty="0" smtClean="0">
                <a:solidFill>
                  <a:schemeClr val="bg1"/>
                </a:solidFill>
              </a:rPr>
              <a:t>We will practice standard continuity of care, members can keep seeing their provider, even if he/she is not in the network</a:t>
            </a:r>
          </a:p>
          <a:p>
            <a:r>
              <a:rPr lang="en-US" dirty="0" smtClean="0">
                <a:solidFill>
                  <a:schemeClr val="bg1"/>
                </a:solidFill>
              </a:rPr>
              <a:t>We will honor prior authorizations that are in place (TARS)</a:t>
            </a:r>
          </a:p>
          <a:p>
            <a:r>
              <a:rPr lang="en-US" dirty="0" smtClean="0">
                <a:solidFill>
                  <a:schemeClr val="bg1"/>
                </a:solidFill>
              </a:rPr>
              <a:t>Members must request to stay with their existing non-contracted provider for 12 months</a:t>
            </a:r>
          </a:p>
          <a:p>
            <a:r>
              <a:rPr lang="en-US" dirty="0" smtClean="0">
                <a:solidFill>
                  <a:schemeClr val="bg1"/>
                </a:solidFill>
              </a:rPr>
              <a:t>Provider must be willing to accept Medi-Cal fee-for-service rates or the contracted rate, whichever is greater</a:t>
            </a:r>
          </a:p>
          <a:p>
            <a:r>
              <a:rPr lang="en-US" dirty="0" smtClean="0">
                <a:solidFill>
                  <a:schemeClr val="bg1"/>
                </a:solidFill>
              </a:rPr>
              <a:t>Medical and non-medical exemptions to managed care transition</a:t>
            </a:r>
          </a:p>
        </p:txBody>
      </p:sp>
      <p:sp>
        <p:nvSpPr>
          <p:cNvPr id="6" name="Slide Number Placeholder 5"/>
          <p:cNvSpPr>
            <a:spLocks noGrp="1"/>
          </p:cNvSpPr>
          <p:nvPr>
            <p:ph type="sldNum" sz="quarter" idx="12"/>
          </p:nvPr>
        </p:nvSpPr>
        <p:spPr/>
        <p:txBody>
          <a:bodyPr/>
          <a:lstStyle/>
          <a:p>
            <a:fld id="{2CE6ACC1-B00B-457C-B1C4-1E52017CD65E}" type="slidenum">
              <a:rPr lang="en-US" smtClean="0"/>
              <a:pPr/>
              <a:t>17</a:t>
            </a:fld>
            <a:endParaRPr lang="en-US" dirty="0"/>
          </a:p>
        </p:txBody>
      </p:sp>
      <p:sp>
        <p:nvSpPr>
          <p:cNvPr id="7" name="TextBox 6"/>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EC0D"/>
                </a:solidFill>
              </a:rPr>
              <a:t>Complex Case Management </a:t>
            </a:r>
            <a:endParaRPr lang="en-US" sz="2000" i="1" dirty="0">
              <a:solidFill>
                <a:srgbClr val="FFEC0D"/>
              </a:solidFill>
            </a:endParaRPr>
          </a:p>
        </p:txBody>
      </p:sp>
      <p:sp>
        <p:nvSpPr>
          <p:cNvPr id="3" name="Content Placeholder 2"/>
          <p:cNvSpPr>
            <a:spLocks noGrp="1"/>
          </p:cNvSpPr>
          <p:nvPr>
            <p:ph idx="1"/>
          </p:nvPr>
        </p:nvSpPr>
        <p:spPr>
          <a:xfrm>
            <a:off x="457200" y="1447800"/>
            <a:ext cx="8229600" cy="837779"/>
          </a:xfrm>
        </p:spPr>
        <p:txBody>
          <a:bodyPr>
            <a:noAutofit/>
          </a:bodyPr>
          <a:lstStyle/>
          <a:p>
            <a:r>
              <a:rPr lang="en-US" sz="2000" dirty="0" smtClean="0">
                <a:solidFill>
                  <a:schemeClr val="bg1"/>
                </a:solidFill>
              </a:rPr>
              <a:t>As beneficiaries enter managed care over the next year, you will see more case management in the areas of:</a:t>
            </a:r>
          </a:p>
        </p:txBody>
      </p:sp>
      <p:sp>
        <p:nvSpPr>
          <p:cNvPr id="6" name="Slide Number Placeholder 5"/>
          <p:cNvSpPr>
            <a:spLocks noGrp="1"/>
          </p:cNvSpPr>
          <p:nvPr>
            <p:ph type="sldNum" sz="quarter" idx="12"/>
          </p:nvPr>
        </p:nvSpPr>
        <p:spPr/>
        <p:txBody>
          <a:bodyPr/>
          <a:lstStyle/>
          <a:p>
            <a:fld id="{2CE6ACC1-B00B-457C-B1C4-1E52017CD65E}" type="slidenum">
              <a:rPr lang="en-US" smtClean="0"/>
              <a:pPr/>
              <a:t>18</a:t>
            </a:fld>
            <a:endParaRPr lang="en-US" dirty="0"/>
          </a:p>
        </p:txBody>
      </p:sp>
      <p:sp>
        <p:nvSpPr>
          <p:cNvPr id="7" name="TextBox 6"/>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
        <p:nvSpPr>
          <p:cNvPr id="8" name="Content Placeholder 2"/>
          <p:cNvSpPr txBox="1">
            <a:spLocks/>
          </p:cNvSpPr>
          <p:nvPr/>
        </p:nvSpPr>
        <p:spPr>
          <a:xfrm>
            <a:off x="381000" y="2286000"/>
            <a:ext cx="4495800" cy="3123779"/>
          </a:xfrm>
          <a:prstGeom prst="rect">
            <a:avLst/>
          </a:prstGeom>
        </p:spPr>
        <p:txBody>
          <a:bodyPr vert="horz" lIns="91436" tIns="45716" rIns="91436" bIns="45716" rtlCol="0">
            <a:noAutofit/>
          </a:bodyPr>
          <a:lstStyle/>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Behavioral health</a:t>
            </a:r>
          </a:p>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Substance abuse</a:t>
            </a:r>
          </a:p>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Intellectual and developmental disabilities</a:t>
            </a:r>
          </a:p>
          <a:p>
            <a:pPr marL="1138275" marR="0" lvl="2" indent="-227655"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Cognitive disabilities (e.g., autism spectrum disorder)</a:t>
            </a:r>
          </a:p>
          <a:p>
            <a:pPr marL="1138275" marR="0" lvl="2" indent="-227655" algn="l" defTabSz="910620" rtl="0" eaLnBrk="1" fontAlgn="auto" latinLnBrk="0" hangingPunct="1">
              <a:lnSpc>
                <a:spcPct val="100000"/>
              </a:lnSpc>
              <a:spcBef>
                <a:spcPct val="20000"/>
              </a:spcBef>
              <a:spcAft>
                <a:spcPts val="0"/>
              </a:spcAft>
              <a:buClrTx/>
              <a:buSzTx/>
              <a:buFont typeface="Arial" pitchFamily="34" charset="0"/>
              <a:buChar char="•"/>
              <a:tabLst/>
              <a:defRPr/>
            </a:pPr>
            <a:r>
              <a:rPr lang="en-US" sz="2000" dirty="0" smtClean="0">
                <a:solidFill>
                  <a:schemeClr val="bg1"/>
                </a:solidFill>
              </a:rPr>
              <a:t>C</a:t>
            </a:r>
            <a:r>
              <a:rPr kumimoji="0" lang="en-US" sz="2000" b="0" i="0" u="none" strike="noStrike" kern="1200" cap="none" spc="0" normalizeH="0" baseline="0" noProof="0" dirty="0" err="1" smtClean="0">
                <a:ln>
                  <a:noFill/>
                </a:ln>
                <a:solidFill>
                  <a:schemeClr val="bg1"/>
                </a:solidFill>
                <a:effectLst/>
                <a:uLnTx/>
                <a:uFillTx/>
                <a:latin typeface="+mn-lt"/>
                <a:ea typeface="+mn-ea"/>
                <a:cs typeface="+mn-cs"/>
              </a:rPr>
              <a:t>hromosomal</a:t>
            </a:r>
            <a:r>
              <a:rPr kumimoji="0" lang="en-US" sz="2000" b="0" i="0" u="none" strike="noStrike" kern="1200" cap="none" spc="0" normalizeH="0" baseline="0" noProof="0" dirty="0" smtClean="0">
                <a:ln>
                  <a:noFill/>
                </a:ln>
                <a:solidFill>
                  <a:schemeClr val="bg1"/>
                </a:solidFill>
                <a:effectLst/>
                <a:uLnTx/>
                <a:uFillTx/>
                <a:latin typeface="+mn-lt"/>
                <a:ea typeface="+mn-ea"/>
                <a:cs typeface="+mn-cs"/>
              </a:rPr>
              <a:t> disorders (e.g., Downs syndrome)</a:t>
            </a:r>
          </a:p>
          <a:p>
            <a:pPr marL="1138275" marR="0" lvl="2" indent="-227655"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Physical development or neuromuscular disabilities (e.g., Cerebral palsy)</a:t>
            </a:r>
          </a:p>
        </p:txBody>
      </p:sp>
      <p:sp>
        <p:nvSpPr>
          <p:cNvPr id="9" name="Content Placeholder 2"/>
          <p:cNvSpPr txBox="1">
            <a:spLocks/>
          </p:cNvSpPr>
          <p:nvPr/>
        </p:nvSpPr>
        <p:spPr>
          <a:xfrm>
            <a:off x="4876800" y="2286000"/>
            <a:ext cx="3810000" cy="2971379"/>
          </a:xfrm>
          <a:prstGeom prst="rect">
            <a:avLst/>
          </a:prstGeom>
        </p:spPr>
        <p:txBody>
          <a:bodyPr vert="horz" lIns="91436" tIns="45716" rIns="91436" bIns="45716" rtlCol="0">
            <a:noAutofit/>
          </a:bodyPr>
          <a:lstStyle/>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Chronic medical conditions (may be multiple chronic conditions)</a:t>
            </a:r>
          </a:p>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Pregnancy with an identified disability </a:t>
            </a:r>
          </a:p>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End stage renal disease</a:t>
            </a:r>
          </a:p>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Recent organ transplant</a:t>
            </a:r>
          </a:p>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Cancer and current treatment</a:t>
            </a:r>
          </a:p>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bg1"/>
                </a:solidFill>
                <a:effectLst/>
                <a:uLnTx/>
                <a:uFillTx/>
                <a:latin typeface="+mn-lt"/>
                <a:ea typeface="+mn-ea"/>
                <a:cs typeface="+mn-cs"/>
              </a:rPr>
              <a:t>Antipsychotic medications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EC0D"/>
                </a:solidFill>
              </a:rPr>
              <a:t>Associate Training</a:t>
            </a:r>
            <a:endParaRPr lang="en-US" dirty="0">
              <a:solidFill>
                <a:srgbClr val="FFEC0D"/>
              </a:solidFill>
            </a:endParaRPr>
          </a:p>
        </p:txBody>
      </p:sp>
      <p:sp>
        <p:nvSpPr>
          <p:cNvPr id="3" name="Content Placeholder 2"/>
          <p:cNvSpPr>
            <a:spLocks noGrp="1"/>
          </p:cNvSpPr>
          <p:nvPr>
            <p:ph idx="1"/>
          </p:nvPr>
        </p:nvSpPr>
        <p:spPr/>
        <p:txBody>
          <a:bodyPr>
            <a:normAutofit/>
          </a:bodyPr>
          <a:lstStyle/>
          <a:p>
            <a:r>
              <a:rPr lang="en-US" dirty="0" smtClean="0">
                <a:solidFill>
                  <a:schemeClr val="bg1"/>
                </a:solidFill>
              </a:rPr>
              <a:t>Health plan staff are receiving SPD-specific training</a:t>
            </a:r>
          </a:p>
          <a:p>
            <a:r>
              <a:rPr lang="en-US" dirty="0" smtClean="0">
                <a:solidFill>
                  <a:schemeClr val="bg1"/>
                </a:solidFill>
              </a:rPr>
              <a:t>Training started in March and continues through May 2011</a:t>
            </a:r>
          </a:p>
        </p:txBody>
      </p:sp>
      <p:sp>
        <p:nvSpPr>
          <p:cNvPr id="4" name="TextBox 3"/>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
        <p:nvSpPr>
          <p:cNvPr id="6" name="Slide Number Placeholder 5"/>
          <p:cNvSpPr>
            <a:spLocks noGrp="1"/>
          </p:cNvSpPr>
          <p:nvPr>
            <p:ph type="sldNum" sz="quarter" idx="12"/>
          </p:nvPr>
        </p:nvSpPr>
        <p:spPr/>
        <p:txBody>
          <a:bodyPr/>
          <a:lstStyle/>
          <a:p>
            <a:fld id="{2CE6ACC1-B00B-457C-B1C4-1E52017CD65E}"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lstStyle/>
          <a:p>
            <a:r>
              <a:rPr lang="en-US" dirty="0" smtClean="0">
                <a:solidFill>
                  <a:srgbClr val="FFEC0D"/>
                </a:solidFill>
              </a:rPr>
              <a:t>Medi-Cal Managed Care</a:t>
            </a:r>
            <a:endParaRPr lang="en-US" dirty="0">
              <a:solidFill>
                <a:srgbClr val="FFEC0D"/>
              </a:solidFill>
            </a:endParaRPr>
          </a:p>
        </p:txBody>
      </p:sp>
      <p:sp>
        <p:nvSpPr>
          <p:cNvPr id="3" name="Subtitle 2"/>
          <p:cNvSpPr>
            <a:spLocks noGrp="1"/>
          </p:cNvSpPr>
          <p:nvPr>
            <p:ph type="subTitle" idx="1"/>
          </p:nvPr>
        </p:nvSpPr>
        <p:spPr>
          <a:xfrm>
            <a:off x="1371600" y="3279355"/>
            <a:ext cx="6400800" cy="1752600"/>
          </a:xfrm>
        </p:spPr>
        <p:txBody>
          <a:bodyPr/>
          <a:lstStyle/>
          <a:p>
            <a:r>
              <a:rPr lang="en-US" dirty="0" smtClean="0">
                <a:solidFill>
                  <a:schemeClr val="bg1"/>
                </a:solidFill>
              </a:rPr>
              <a:t>Incorporating the seniors and persons with disabilities (SPD) population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E6ACC1-B00B-457C-B1C4-1E52017CD65E}" type="slidenum">
              <a:rPr lang="en-US" smtClean="0">
                <a:solidFill>
                  <a:schemeClr val="bg1"/>
                </a:solidFill>
              </a:rPr>
              <a:pPr/>
              <a:t>20</a:t>
            </a:fld>
            <a:endParaRPr lang="en-US" dirty="0">
              <a:solidFill>
                <a:schemeClr val="bg1"/>
              </a:solidFill>
            </a:endParaRPr>
          </a:p>
        </p:txBody>
      </p:sp>
      <p:sp>
        <p:nvSpPr>
          <p:cNvPr id="4" name="Title 1"/>
          <p:cNvSpPr txBox="1">
            <a:spLocks/>
          </p:cNvSpPr>
          <p:nvPr/>
        </p:nvSpPr>
        <p:spPr>
          <a:xfrm>
            <a:off x="685800" y="228600"/>
            <a:ext cx="7772400" cy="1143000"/>
          </a:xfrm>
          <a:prstGeom prst="rect">
            <a:avLst/>
          </a:prstGeom>
        </p:spPr>
        <p:txBody>
          <a:bodyPr/>
          <a:lstStyle/>
          <a:p>
            <a:pPr marL="0" marR="0" lvl="0" indent="0" algn="ctr" defTabSz="910620" rtl="0" eaLnBrk="1" fontAlgn="auto" latinLnBrk="0" hangingPunct="1">
              <a:lnSpc>
                <a:spcPct val="100000"/>
              </a:lnSpc>
              <a:spcBef>
                <a:spcPct val="0"/>
              </a:spcBef>
              <a:spcAft>
                <a:spcPts val="1200"/>
              </a:spcAft>
              <a:buClrTx/>
              <a:buSzTx/>
              <a:buFontTx/>
              <a:buNone/>
              <a:tabLst/>
              <a:defRPr/>
            </a:pPr>
            <a:r>
              <a:rPr kumimoji="0" lang="en-US" sz="4400" i="0" u="none" strike="noStrike" kern="1200" cap="none" spc="0" normalizeH="0" baseline="0" noProof="0" dirty="0" smtClean="0">
                <a:ln>
                  <a:noFill/>
                </a:ln>
                <a:solidFill>
                  <a:srgbClr val="FFEC0D"/>
                </a:solidFill>
                <a:effectLst/>
                <a:uLnTx/>
                <a:uFillTx/>
                <a:latin typeface="+mj-lt"/>
                <a:ea typeface="+mj-ea"/>
                <a:cs typeface="+mj-cs"/>
              </a:rPr>
              <a:t>Things to Remember…</a:t>
            </a:r>
          </a:p>
        </p:txBody>
      </p:sp>
      <p:sp>
        <p:nvSpPr>
          <p:cNvPr id="5" name="Content Placeholder 2"/>
          <p:cNvSpPr txBox="1">
            <a:spLocks/>
          </p:cNvSpPr>
          <p:nvPr/>
        </p:nvSpPr>
        <p:spPr>
          <a:xfrm>
            <a:off x="685800" y="2209800"/>
            <a:ext cx="7772400" cy="4114800"/>
          </a:xfrm>
          <a:prstGeom prst="rect">
            <a:avLst/>
          </a:prstGeom>
        </p:spPr>
        <p:txBody>
          <a:bodyPr/>
          <a:lstStyle/>
          <a:p>
            <a:pPr marL="341482" marR="0" lvl="0" indent="-341482" algn="ctr" defTabSz="910620" rtl="0" eaLnBrk="1" fontAlgn="auto" latinLnBrk="0" hangingPunct="1">
              <a:lnSpc>
                <a:spcPct val="100000"/>
              </a:lnSpc>
              <a:spcBef>
                <a:spcPct val="20000"/>
              </a:spcBef>
              <a:spcAft>
                <a:spcPts val="0"/>
              </a:spcAft>
              <a:buClrTx/>
              <a:buSzTx/>
              <a:buFontTx/>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Serving seniors and persons with disabilities </a:t>
            </a:r>
          </a:p>
          <a:p>
            <a:pPr marL="341482" marR="0" lvl="0" indent="-341482" algn="ctr" defTabSz="910620" rtl="0" eaLnBrk="1" fontAlgn="auto" latinLnBrk="0" hangingPunct="1">
              <a:lnSpc>
                <a:spcPct val="100000"/>
              </a:lnSpc>
              <a:spcBef>
                <a:spcPct val="20000"/>
              </a:spcBef>
              <a:spcAft>
                <a:spcPts val="0"/>
              </a:spcAft>
              <a:buClrTx/>
              <a:buSzTx/>
              <a:buFontTx/>
              <a:buNone/>
              <a:tabLst/>
              <a:defRPr/>
            </a:pPr>
            <a:r>
              <a:rPr lang="en-US" sz="2000" b="1" dirty="0" smtClean="0">
                <a:solidFill>
                  <a:schemeClr val="bg1"/>
                </a:solidFill>
              </a:rPr>
              <a:t>Information provided by The</a:t>
            </a:r>
            <a:r>
              <a:rPr kumimoji="0" lang="en-US" sz="2000" b="1" i="0" u="none" strike="noStrike" kern="1200" cap="none" spc="0" normalizeH="0" baseline="0" noProof="0" dirty="0" smtClean="0">
                <a:ln>
                  <a:noFill/>
                </a:ln>
                <a:solidFill>
                  <a:schemeClr val="bg1"/>
                </a:solidFill>
                <a:effectLst/>
                <a:uLnTx/>
                <a:uFillTx/>
                <a:latin typeface="+mn-lt"/>
                <a:ea typeface="+mn-ea"/>
                <a:cs typeface="+mn-cs"/>
              </a:rPr>
              <a:t> Harris Family Center for Disability and Health Policy</a:t>
            </a:r>
          </a:p>
          <a:p>
            <a:pPr marL="341482" marR="0" lvl="0" indent="-341482" algn="ctr" defTabSz="910620"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mn-lt"/>
                <a:ea typeface="+mn-ea"/>
                <a:cs typeface="+mn-cs"/>
              </a:rPr>
              <a:t>Western University of Health Sciences</a:t>
            </a:r>
          </a:p>
          <a:p>
            <a:pPr marL="341482" marR="0" lvl="0" indent="-341482" algn="ctr" defTabSz="910620"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mn-lt"/>
                <a:ea typeface="+mn-ea"/>
                <a:cs typeface="+mn-cs"/>
              </a:rPr>
              <a:t>Pomona, California</a:t>
            </a:r>
            <a:endParaRPr kumimoji="0" lang="en-US" sz="3600" b="1"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6" name="TextBox 5"/>
          <p:cNvSpPr txBox="1"/>
          <p:nvPr/>
        </p:nvSpPr>
        <p:spPr>
          <a:xfrm>
            <a:off x="381000" y="6400800"/>
            <a:ext cx="1317412" cy="369332"/>
          </a:xfrm>
          <a:prstGeom prst="rect">
            <a:avLst/>
          </a:prstGeom>
          <a:noFill/>
        </p:spPr>
        <p:txBody>
          <a:bodyPr wrap="none" rtlCol="0">
            <a:spAutoFit/>
          </a:bodyPr>
          <a:lstStyle/>
          <a:p>
            <a:r>
              <a:rPr lang="en-US" dirty="0" smtClean="0">
                <a:solidFill>
                  <a:srgbClr val="000000"/>
                </a:solidFill>
              </a:rPr>
              <a:t>Section Two</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0" y="228600"/>
            <a:ext cx="9144000" cy="1371600"/>
          </a:xfrm>
          <a:prstGeom prst="rect">
            <a:avLst/>
          </a:prstGeom>
        </p:spPr>
        <p:txBody>
          <a:bodyPr>
            <a:noAutofit/>
          </a:bodyPr>
          <a:lstStyle/>
          <a:p>
            <a:pPr marL="0" marR="0" lvl="0" indent="0" algn="ctr" defTabSz="91062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rgbClr val="FFEC0D"/>
                </a:solidFill>
                <a:effectLst/>
                <a:uLnTx/>
                <a:uFillTx/>
                <a:latin typeface="+mj-lt"/>
                <a:ea typeface="+mj-ea"/>
                <a:cs typeface="+mj-cs"/>
              </a:rPr>
              <a:t>Things to Remember about People Who Have Disabilities or Activity Limitations</a:t>
            </a:r>
          </a:p>
        </p:txBody>
      </p:sp>
      <p:sp>
        <p:nvSpPr>
          <p:cNvPr id="4" name="Content Placeholder 2"/>
          <p:cNvSpPr txBox="1">
            <a:spLocks/>
          </p:cNvSpPr>
          <p:nvPr/>
        </p:nvSpPr>
        <p:spPr>
          <a:xfrm>
            <a:off x="533400" y="1676400"/>
            <a:ext cx="7848600" cy="4495800"/>
          </a:xfrm>
          <a:prstGeom prst="rect">
            <a:avLst/>
          </a:prstGeom>
        </p:spPr>
        <p:txBody>
          <a:bodyPr/>
          <a:lstStyle/>
          <a:p>
            <a:pPr marL="341482" marR="0" lvl="0" indent="-341482" algn="l" defTabSz="910620" rtl="0" eaLnBrk="1" fontAlgn="auto" latinLnBrk="0" hangingPunct="1">
              <a:lnSpc>
                <a:spcPct val="100000"/>
              </a:lnSpc>
              <a:spcBef>
                <a:spcPct val="20000"/>
              </a:spcBef>
              <a:spcAft>
                <a:spcPts val="180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rPr>
              <a:t>Not all people who are labeled as having  a disability or activity limitation, at any age, need coordinated care</a:t>
            </a:r>
          </a:p>
          <a:p>
            <a:pPr marL="341482" marR="0" lvl="0" indent="-34148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rPr>
              <a:t>Some will need coordination of services only during health status changes, such as surgeries, infections, or acute health situations, which may or may not be related to the identified disability</a:t>
            </a:r>
          </a:p>
          <a:p>
            <a:pPr marL="341482" marR="0" lvl="0" indent="-341482" algn="l" defTabSz="91062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5" name="TextBox 4"/>
          <p:cNvSpPr txBox="1"/>
          <p:nvPr/>
        </p:nvSpPr>
        <p:spPr>
          <a:xfrm>
            <a:off x="381000" y="6400800"/>
            <a:ext cx="1317412" cy="369332"/>
          </a:xfrm>
          <a:prstGeom prst="rect">
            <a:avLst/>
          </a:prstGeom>
          <a:noFill/>
        </p:spPr>
        <p:txBody>
          <a:bodyPr wrap="none" rtlCol="0">
            <a:spAutoFit/>
          </a:bodyPr>
          <a:lstStyle/>
          <a:p>
            <a:r>
              <a:rPr lang="en-US" dirty="0" smtClean="0">
                <a:solidFill>
                  <a:srgbClr val="000000"/>
                </a:solidFill>
              </a:rPr>
              <a:t>Section Two</a:t>
            </a:r>
            <a:endParaRPr lang="en-US" dirty="0">
              <a:solidFill>
                <a:srgbClr val="000000"/>
              </a:solidFill>
            </a:endParaRPr>
          </a:p>
        </p:txBody>
      </p:sp>
      <p:sp>
        <p:nvSpPr>
          <p:cNvPr id="7" name="Slide Number Placeholder 5"/>
          <p:cNvSpPr>
            <a:spLocks noGrp="1"/>
          </p:cNvSpPr>
          <p:nvPr>
            <p:ph type="sldNum" sz="quarter" idx="12"/>
          </p:nvPr>
        </p:nvSpPr>
        <p:spPr>
          <a:xfrm>
            <a:off x="6553200" y="6356352"/>
            <a:ext cx="2133600" cy="365125"/>
          </a:xfrm>
        </p:spPr>
        <p:txBody>
          <a:bodyPr/>
          <a:lstStyle/>
          <a:p>
            <a:fld id="{2CE6ACC1-B00B-457C-B1C4-1E52017CD65E}" type="slidenum">
              <a:rPr lang="en-US" smtClean="0">
                <a:solidFill>
                  <a:schemeClr val="bg1"/>
                </a:solidFill>
              </a:rPr>
              <a:pPr/>
              <a:t>21</a:t>
            </a:fld>
            <a:endParaRPr lang="en-US"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3" name="Content Placeholder 2"/>
          <p:cNvSpPr txBox="1">
            <a:spLocks/>
          </p:cNvSpPr>
          <p:nvPr/>
        </p:nvSpPr>
        <p:spPr>
          <a:xfrm>
            <a:off x="685800" y="1600200"/>
            <a:ext cx="7848600" cy="4191000"/>
          </a:xfrm>
          <a:prstGeom prst="rect">
            <a:avLst/>
          </a:prstGeom>
        </p:spPr>
        <p:txBody>
          <a:bodyPr/>
          <a:lstStyle/>
          <a:p>
            <a:pPr marL="341482" marR="0" lvl="0" indent="-34148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rPr>
              <a:t>Some with cognitive processing or memory limitations may need preventive care reminders by care coordinator</a:t>
            </a:r>
          </a:p>
          <a:p>
            <a:pPr marL="341482" marR="0" lvl="0" indent="-34148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rPr>
              <a:t>Others may only need support services such as transportation, printed information in alternative formats, interpreter services, including sign language</a:t>
            </a:r>
          </a:p>
        </p:txBody>
      </p:sp>
      <p:sp>
        <p:nvSpPr>
          <p:cNvPr id="6" name="Slide Number Placeholder 5"/>
          <p:cNvSpPr>
            <a:spLocks noGrp="1"/>
          </p:cNvSpPr>
          <p:nvPr>
            <p:ph type="sldNum" sz="quarter" idx="12"/>
          </p:nvPr>
        </p:nvSpPr>
        <p:spPr/>
        <p:txBody>
          <a:bodyPr/>
          <a:lstStyle/>
          <a:p>
            <a:fld id="{2CE6ACC1-B00B-457C-B1C4-1E52017CD65E}" type="slidenum">
              <a:rPr lang="en-US" smtClean="0">
                <a:solidFill>
                  <a:schemeClr val="bg1"/>
                </a:solidFill>
              </a:rPr>
              <a:pPr/>
              <a:t>22</a:t>
            </a:fld>
            <a:endParaRPr lang="en-US" dirty="0">
              <a:solidFill>
                <a:schemeClr val="bg1"/>
              </a:solidFill>
            </a:endParaRPr>
          </a:p>
        </p:txBody>
      </p:sp>
      <p:sp>
        <p:nvSpPr>
          <p:cNvPr id="7" name="Title 1"/>
          <p:cNvSpPr txBox="1">
            <a:spLocks/>
          </p:cNvSpPr>
          <p:nvPr/>
        </p:nvSpPr>
        <p:spPr>
          <a:xfrm>
            <a:off x="0" y="228600"/>
            <a:ext cx="9144000" cy="1371600"/>
          </a:xfrm>
          <a:prstGeom prst="rect">
            <a:avLst/>
          </a:prstGeom>
        </p:spPr>
        <p:txBody>
          <a:bodyPr>
            <a:noAutofit/>
          </a:bodyPr>
          <a:lstStyle/>
          <a:p>
            <a:pPr marL="0" marR="0" lvl="0" indent="0" algn="ctr" defTabSz="91062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rgbClr val="FFEC0D"/>
                </a:solidFill>
                <a:effectLst/>
                <a:uLnTx/>
                <a:uFillTx/>
                <a:latin typeface="+mj-lt"/>
                <a:ea typeface="+mj-ea"/>
                <a:cs typeface="+mj-cs"/>
              </a:rPr>
              <a:t>Things to Remember about People Who Have Disabilities or Activity Limitations</a:t>
            </a:r>
          </a:p>
        </p:txBody>
      </p:sp>
      <p:sp>
        <p:nvSpPr>
          <p:cNvPr id="8" name="TextBox 7"/>
          <p:cNvSpPr txBox="1"/>
          <p:nvPr/>
        </p:nvSpPr>
        <p:spPr>
          <a:xfrm>
            <a:off x="381000" y="6400800"/>
            <a:ext cx="1317412" cy="369332"/>
          </a:xfrm>
          <a:prstGeom prst="rect">
            <a:avLst/>
          </a:prstGeom>
          <a:noFill/>
        </p:spPr>
        <p:txBody>
          <a:bodyPr wrap="none" rtlCol="0">
            <a:spAutoFit/>
          </a:bodyPr>
          <a:lstStyle/>
          <a:p>
            <a:r>
              <a:rPr lang="en-US" dirty="0" smtClean="0">
                <a:solidFill>
                  <a:srgbClr val="000000"/>
                </a:solidFill>
              </a:rPr>
              <a:t>Section Two</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3" name="Content Placeholder 2"/>
          <p:cNvSpPr txBox="1">
            <a:spLocks/>
          </p:cNvSpPr>
          <p:nvPr/>
        </p:nvSpPr>
        <p:spPr>
          <a:xfrm>
            <a:off x="685800" y="1981200"/>
            <a:ext cx="7848600" cy="3962400"/>
          </a:xfrm>
          <a:prstGeom prst="rect">
            <a:avLst/>
          </a:prstGeom>
        </p:spPr>
        <p:txBody>
          <a:bodyPr/>
          <a:lstStyle/>
          <a:p>
            <a:pPr marL="341482" marR="0" lvl="0" indent="-341482" algn="l" defTabSz="910620" rtl="0" eaLnBrk="1" fontAlgn="auto" latinLnBrk="0" hangingPunct="1">
              <a:lnSpc>
                <a:spcPct val="100000"/>
              </a:lnSpc>
              <a:spcBef>
                <a:spcPct val="20000"/>
              </a:spcBef>
              <a:spcAft>
                <a:spcPts val="1200"/>
              </a:spcAft>
              <a:buClrTx/>
              <a:buSzTx/>
              <a:buFont typeface="Arial" pitchFamily="34" charset="0"/>
              <a:buChar char="•"/>
              <a:tabLst/>
              <a:defRPr/>
            </a:pPr>
            <a:r>
              <a:rPr kumimoji="0" lang="en-US" sz="4000" b="0" i="0" u="none" strike="noStrike" kern="1200" cap="none" spc="0" normalizeH="0" baseline="0" noProof="0" dirty="0" smtClean="0">
                <a:ln>
                  <a:noFill/>
                </a:ln>
                <a:solidFill>
                  <a:schemeClr val="bg1"/>
                </a:solidFill>
                <a:effectLst/>
                <a:uLnTx/>
                <a:uFillTx/>
                <a:latin typeface="+mn-lt"/>
                <a:ea typeface="+mn-ea"/>
                <a:cs typeface="+mn-cs"/>
              </a:rPr>
              <a:t>Some will want to be in charge of all decision making with care team to advise them</a:t>
            </a:r>
          </a:p>
          <a:p>
            <a:pPr marL="341482" marR="0" lvl="0" indent="-34148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bg1"/>
                </a:solidFill>
                <a:effectLst/>
                <a:uLnTx/>
                <a:uFillTx/>
                <a:latin typeface="+mn-lt"/>
                <a:ea typeface="+mn-ea"/>
                <a:cs typeface="+mn-cs"/>
              </a:rPr>
              <a:t> Most will want to be involved in  decision making process</a:t>
            </a:r>
          </a:p>
          <a:p>
            <a:pPr marL="341482" marR="0" lvl="0" indent="-341482" algn="l" defTabSz="91062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2CE6ACC1-B00B-457C-B1C4-1E52017CD65E}" type="slidenum">
              <a:rPr lang="en-US" smtClean="0">
                <a:solidFill>
                  <a:schemeClr val="bg1"/>
                </a:solidFill>
              </a:rPr>
              <a:pPr/>
              <a:t>23</a:t>
            </a:fld>
            <a:endParaRPr lang="en-US" dirty="0">
              <a:solidFill>
                <a:schemeClr val="bg1"/>
              </a:solidFill>
            </a:endParaRPr>
          </a:p>
        </p:txBody>
      </p:sp>
      <p:sp>
        <p:nvSpPr>
          <p:cNvPr id="7" name="Title 1"/>
          <p:cNvSpPr txBox="1">
            <a:spLocks/>
          </p:cNvSpPr>
          <p:nvPr/>
        </p:nvSpPr>
        <p:spPr>
          <a:xfrm>
            <a:off x="0" y="228600"/>
            <a:ext cx="9144000" cy="1371600"/>
          </a:xfrm>
          <a:prstGeom prst="rect">
            <a:avLst/>
          </a:prstGeom>
        </p:spPr>
        <p:txBody>
          <a:bodyPr>
            <a:noAutofit/>
          </a:bodyPr>
          <a:lstStyle/>
          <a:p>
            <a:pPr marL="0" marR="0" lvl="0" indent="0" algn="ctr" defTabSz="91062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rgbClr val="FFEC0D"/>
                </a:solidFill>
                <a:effectLst/>
                <a:uLnTx/>
                <a:uFillTx/>
                <a:latin typeface="+mj-lt"/>
                <a:ea typeface="+mj-ea"/>
                <a:cs typeface="+mj-cs"/>
              </a:rPr>
              <a:t>Things to Remember about People Who Have Disabilities or Activity Limitations</a:t>
            </a:r>
          </a:p>
        </p:txBody>
      </p:sp>
      <p:sp>
        <p:nvSpPr>
          <p:cNvPr id="9" name="TextBox 8"/>
          <p:cNvSpPr txBox="1"/>
          <p:nvPr/>
        </p:nvSpPr>
        <p:spPr>
          <a:xfrm>
            <a:off x="381000" y="6400800"/>
            <a:ext cx="1317412" cy="369332"/>
          </a:xfrm>
          <a:prstGeom prst="rect">
            <a:avLst/>
          </a:prstGeom>
          <a:noFill/>
        </p:spPr>
        <p:txBody>
          <a:bodyPr wrap="none" rtlCol="0">
            <a:spAutoFit/>
          </a:bodyPr>
          <a:lstStyle/>
          <a:p>
            <a:r>
              <a:rPr lang="en-US" dirty="0" smtClean="0">
                <a:solidFill>
                  <a:srgbClr val="000000"/>
                </a:solidFill>
              </a:rPr>
              <a:t>Section Two</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457200" y="152401"/>
            <a:ext cx="7772400" cy="914400"/>
          </a:xfrm>
          <a:prstGeom prst="rect">
            <a:avLst/>
          </a:prstGeom>
        </p:spPr>
        <p:txBody>
          <a:bodyPr/>
          <a:lstStyle/>
          <a:p>
            <a:pPr marL="0" marR="0" lvl="0" indent="0" algn="ctr" defTabSz="91062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EC0D"/>
                </a:solidFill>
                <a:effectLst/>
                <a:uLnTx/>
                <a:uFillTx/>
                <a:latin typeface="+mj-lt"/>
                <a:ea typeface="+mj-ea"/>
                <a:cs typeface="+mj-cs"/>
              </a:rPr>
              <a:t>Communication Tips</a:t>
            </a:r>
            <a:endParaRPr kumimoji="0" lang="en-US" sz="4400" b="0" i="0" u="none" strike="noStrike" kern="1200" cap="none" spc="0" normalizeH="0" baseline="0" noProof="0" dirty="0">
              <a:ln>
                <a:noFill/>
              </a:ln>
              <a:solidFill>
                <a:srgbClr val="FFEC0D"/>
              </a:solidFill>
              <a:effectLst/>
              <a:uLnTx/>
              <a:uFillTx/>
              <a:latin typeface="+mj-lt"/>
              <a:ea typeface="+mj-ea"/>
              <a:cs typeface="+mj-cs"/>
            </a:endParaRPr>
          </a:p>
        </p:txBody>
      </p:sp>
      <p:sp>
        <p:nvSpPr>
          <p:cNvPr id="4" name="Content Placeholder 2"/>
          <p:cNvSpPr txBox="1">
            <a:spLocks/>
          </p:cNvSpPr>
          <p:nvPr/>
        </p:nvSpPr>
        <p:spPr>
          <a:xfrm>
            <a:off x="609600" y="1143000"/>
            <a:ext cx="7848600" cy="4343400"/>
          </a:xfrm>
          <a:prstGeom prst="rect">
            <a:avLst/>
          </a:prstGeom>
        </p:spPr>
        <p:txBody>
          <a:bodyPr/>
          <a:lstStyle/>
          <a:p>
            <a:pPr marL="341482" marR="0" lvl="0" indent="-34148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Treat people with respect – </a:t>
            </a:r>
            <a:r>
              <a:rPr kumimoji="0" lang="en-US" sz="2800" b="1"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be patient </a:t>
            </a: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and listen attentively</a:t>
            </a:r>
          </a:p>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Patients may be afraid (think about how your mother, father, sister, or brother may feel)</a:t>
            </a:r>
          </a:p>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Allow patients more time to speak if they need it </a:t>
            </a:r>
          </a:p>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Be prepared to explain something more than once </a:t>
            </a:r>
          </a:p>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Speak with patients using your normal volume and pace, </a:t>
            </a:r>
            <a:r>
              <a:rPr kumimoji="0" lang="en-US" sz="2400" b="1"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unless</a:t>
            </a:r>
            <a:r>
              <a:rPr kumimoji="0" lang="en-US" sz="24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 they ask you to speak louder or slower  </a:t>
            </a:r>
          </a:p>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Don't attempt to speak, or finish a sentence for the person you are speaking to</a:t>
            </a:r>
            <a:endParaRPr kumimoji="0" lang="en-US" sz="2400" b="0" i="0" u="none" strike="noStrike" kern="1200" cap="none" spc="0" normalizeH="0" baseline="0" noProof="0" dirty="0">
              <a:ln>
                <a:noFill/>
              </a:ln>
              <a:solidFill>
                <a:schemeClr val="bg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2CE6ACC1-B00B-457C-B1C4-1E52017CD65E}" type="slidenum">
              <a:rPr lang="en-US" smtClean="0">
                <a:solidFill>
                  <a:schemeClr val="bg1"/>
                </a:solidFill>
              </a:rPr>
              <a:pPr/>
              <a:t>24</a:t>
            </a:fld>
            <a:endParaRPr lang="en-US" dirty="0">
              <a:solidFill>
                <a:schemeClr val="bg1"/>
              </a:solidFill>
            </a:endParaRPr>
          </a:p>
        </p:txBody>
      </p:sp>
      <p:sp>
        <p:nvSpPr>
          <p:cNvPr id="7" name="TextBox 6"/>
          <p:cNvSpPr txBox="1"/>
          <p:nvPr/>
        </p:nvSpPr>
        <p:spPr>
          <a:xfrm>
            <a:off x="381000" y="6400800"/>
            <a:ext cx="1317412" cy="369332"/>
          </a:xfrm>
          <a:prstGeom prst="rect">
            <a:avLst/>
          </a:prstGeom>
          <a:noFill/>
        </p:spPr>
        <p:txBody>
          <a:bodyPr wrap="none" rtlCol="0">
            <a:spAutoFit/>
          </a:bodyPr>
          <a:lstStyle/>
          <a:p>
            <a:r>
              <a:rPr lang="en-US" dirty="0" smtClean="0">
                <a:solidFill>
                  <a:srgbClr val="000000"/>
                </a:solidFill>
              </a:rPr>
              <a:t>Section Two</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457200" y="152401"/>
            <a:ext cx="8229600" cy="990600"/>
          </a:xfrm>
          <a:prstGeom prst="rect">
            <a:avLst/>
          </a:prstGeom>
        </p:spPr>
        <p:txBody>
          <a:bodyPr/>
          <a:lstStyle/>
          <a:p>
            <a:pPr marL="0" marR="0" lvl="0" indent="0" algn="ctr" defTabSz="91062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EC0D"/>
                </a:solidFill>
                <a:effectLst/>
                <a:uLnTx/>
                <a:uFillTx/>
                <a:latin typeface="+mj-lt"/>
                <a:ea typeface="+mj-ea"/>
                <a:cs typeface="+mj-cs"/>
              </a:rPr>
              <a:t>Etiquette Tips</a:t>
            </a:r>
            <a:endParaRPr kumimoji="0" lang="en-US" sz="4400" b="0" i="0" u="none" strike="noStrike" kern="1200" cap="none" spc="0" normalizeH="0" baseline="0" noProof="0" dirty="0">
              <a:ln>
                <a:noFill/>
              </a:ln>
              <a:solidFill>
                <a:srgbClr val="FFEC0D"/>
              </a:solidFill>
              <a:effectLst/>
              <a:uLnTx/>
              <a:uFillTx/>
              <a:latin typeface="+mj-lt"/>
              <a:ea typeface="+mj-ea"/>
              <a:cs typeface="+mj-cs"/>
            </a:endParaRPr>
          </a:p>
        </p:txBody>
      </p:sp>
      <p:sp>
        <p:nvSpPr>
          <p:cNvPr id="4" name="Content Placeholder 2"/>
          <p:cNvSpPr txBox="1">
            <a:spLocks/>
          </p:cNvSpPr>
          <p:nvPr/>
        </p:nvSpPr>
        <p:spPr>
          <a:xfrm>
            <a:off x="609600" y="1219200"/>
            <a:ext cx="8077200" cy="5029200"/>
          </a:xfrm>
          <a:prstGeom prst="rect">
            <a:avLst/>
          </a:prstGeom>
        </p:spPr>
        <p:txBody>
          <a:bodyPr/>
          <a:lstStyle/>
          <a:p>
            <a:pPr marL="341482" marR="0" lvl="0" indent="-34148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Never make assumptions about what people can or cannot do</a:t>
            </a:r>
          </a:p>
          <a:p>
            <a:pPr marL="341482" marR="0" lvl="0" indent="-34148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Never speak about the patient as if he or she is invisible, can’t understand what is being said or can’t speak for him or herself </a:t>
            </a:r>
          </a:p>
          <a:p>
            <a:pPr marL="341482" marR="0" lvl="0" indent="-34148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Never ask, “What happened to you?” </a:t>
            </a:r>
          </a:p>
          <a:p>
            <a:pPr marL="341482" marR="0" lvl="0" indent="-34148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Don’t be embarrassed to use common expressions like “I’ve got to run” or “See you later”  </a:t>
            </a:r>
          </a:p>
          <a:p>
            <a:pPr marL="739800" marR="0" lvl="1" indent="-28449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Persons with disabilities use these phrases even if they can’t run or see</a:t>
            </a:r>
          </a:p>
        </p:txBody>
      </p:sp>
      <p:sp>
        <p:nvSpPr>
          <p:cNvPr id="6" name="Slide Number Placeholder 5"/>
          <p:cNvSpPr>
            <a:spLocks noGrp="1"/>
          </p:cNvSpPr>
          <p:nvPr>
            <p:ph type="sldNum" sz="quarter" idx="12"/>
          </p:nvPr>
        </p:nvSpPr>
        <p:spPr/>
        <p:txBody>
          <a:bodyPr/>
          <a:lstStyle/>
          <a:p>
            <a:fld id="{2CE6ACC1-B00B-457C-B1C4-1E52017CD65E}" type="slidenum">
              <a:rPr lang="en-US" smtClean="0">
                <a:solidFill>
                  <a:schemeClr val="bg1"/>
                </a:solidFill>
              </a:rPr>
              <a:pPr/>
              <a:t>25</a:t>
            </a:fld>
            <a:endParaRPr lang="en-US" dirty="0">
              <a:solidFill>
                <a:schemeClr val="bg1"/>
              </a:solidFill>
            </a:endParaRPr>
          </a:p>
        </p:txBody>
      </p:sp>
      <p:sp>
        <p:nvSpPr>
          <p:cNvPr id="7" name="TextBox 6"/>
          <p:cNvSpPr txBox="1"/>
          <p:nvPr/>
        </p:nvSpPr>
        <p:spPr>
          <a:xfrm>
            <a:off x="381000" y="6400800"/>
            <a:ext cx="1317412" cy="369332"/>
          </a:xfrm>
          <a:prstGeom prst="rect">
            <a:avLst/>
          </a:prstGeom>
          <a:noFill/>
        </p:spPr>
        <p:txBody>
          <a:bodyPr wrap="none" rtlCol="0">
            <a:spAutoFit/>
          </a:bodyPr>
          <a:lstStyle/>
          <a:p>
            <a:r>
              <a:rPr lang="en-US" dirty="0" smtClean="0">
                <a:solidFill>
                  <a:srgbClr val="000000"/>
                </a:solidFill>
              </a:rPr>
              <a:t>Section Two</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3" name="Content Placeholder 2"/>
          <p:cNvSpPr txBox="1">
            <a:spLocks/>
          </p:cNvSpPr>
          <p:nvPr/>
        </p:nvSpPr>
        <p:spPr>
          <a:xfrm>
            <a:off x="533400" y="1447800"/>
            <a:ext cx="8153400" cy="4495800"/>
          </a:xfrm>
          <a:prstGeom prst="rect">
            <a:avLst/>
          </a:prstGeom>
        </p:spPr>
        <p:txBody>
          <a:bodyPr/>
          <a:lstStyle/>
          <a:p>
            <a:pPr marL="341482" marR="0" lvl="0" indent="-341482" algn="l" defTabSz="910620" rtl="0" eaLnBrk="1" fontAlgn="auto" latinLnBrk="0" hangingPunct="1">
              <a:lnSpc>
                <a:spcPct val="8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Avoid words that have a negative tone: </a:t>
            </a:r>
          </a:p>
          <a:p>
            <a:pPr marL="739800" marR="0" lvl="1" indent="-284492" algn="l" defTabSz="910620" rtl="0" eaLnBrk="1" fontAlgn="auto" latinLnBrk="0" hangingPunct="1">
              <a:lnSpc>
                <a:spcPct val="80000"/>
              </a:lnSpc>
              <a:spcBef>
                <a:spcPct val="20000"/>
              </a:spcBef>
              <a:spcAft>
                <a:spcPts val="0"/>
              </a:spcAft>
              <a:buClrTx/>
              <a:buSzTx/>
              <a:buFont typeface="Arial" pitchFamily="34" charset="0"/>
              <a:buChar char="–"/>
              <a:tabLst/>
              <a:defRPr/>
            </a:pPr>
            <a:r>
              <a:rPr kumimoji="0" lang="en-AU"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Cripple or crippled; mentally retarded</a:t>
            </a:r>
            <a:endParaRPr kumimoji="0" lang="en-US"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endParaRPr>
          </a:p>
          <a:p>
            <a:pPr marL="739800" marR="0" lvl="1" indent="-284492" algn="l" defTabSz="910620" rtl="0" eaLnBrk="1" fontAlgn="auto" latinLnBrk="0" hangingPunct="1">
              <a:lnSpc>
                <a:spcPct val="80000"/>
              </a:lnSpc>
              <a:spcBef>
                <a:spcPct val="20000"/>
              </a:spcBef>
              <a:spcAft>
                <a:spcPts val="0"/>
              </a:spcAft>
              <a:buClrTx/>
              <a:buSzTx/>
              <a:buFont typeface="Arial" pitchFamily="34" charset="0"/>
              <a:buChar char="–"/>
              <a:tabLst/>
              <a:defRPr/>
            </a:pPr>
            <a:r>
              <a:rPr kumimoji="0" lang="en-AU"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Unfortunate; victim; suffer or suffering from; afflicted with; disease; illness; patient; in a vegetative state, invalid</a:t>
            </a:r>
            <a:endParaRPr kumimoji="0" lang="en-US"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endParaRPr>
          </a:p>
          <a:p>
            <a:pPr marL="739800" marR="0" lvl="1" indent="-284492" algn="l" defTabSz="910620" rtl="0" eaLnBrk="1" fontAlgn="auto" latinLnBrk="0" hangingPunct="1">
              <a:lnSpc>
                <a:spcPct val="80000"/>
              </a:lnSpc>
              <a:spcBef>
                <a:spcPct val="20000"/>
              </a:spcBef>
              <a:spcAft>
                <a:spcPts val="0"/>
              </a:spcAft>
              <a:buClrTx/>
              <a:buSzTx/>
              <a:buFont typeface="Arial" pitchFamily="34" charset="0"/>
              <a:buChar char="–"/>
              <a:tabLst/>
              <a:defRPr/>
            </a:pPr>
            <a:r>
              <a:rPr kumimoji="0" lang="en-AU"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Dwarf,</a:t>
            </a:r>
            <a:r>
              <a:rPr kumimoji="0" lang="en-US"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 </a:t>
            </a:r>
            <a:r>
              <a:rPr kumimoji="0" lang="en-AU"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Paraplegic</a:t>
            </a:r>
            <a:r>
              <a:rPr kumimoji="0" lang="en-US"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 </a:t>
            </a:r>
            <a:r>
              <a:rPr kumimoji="0" lang="en-AU"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Epileptic</a:t>
            </a:r>
            <a:r>
              <a:rPr kumimoji="0" lang="en-US"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 </a:t>
            </a:r>
            <a:r>
              <a:rPr kumimoji="0" lang="en-AU"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Deaf and dumb</a:t>
            </a:r>
            <a:r>
              <a:rPr kumimoji="0" lang="en-US"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 </a:t>
            </a:r>
            <a:r>
              <a:rPr kumimoji="0" lang="en-AU"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Brain damaged,</a:t>
            </a:r>
            <a:r>
              <a:rPr kumimoji="0" lang="en-US"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 </a:t>
            </a:r>
            <a:r>
              <a:rPr kumimoji="0" lang="en-AU"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Handicapped</a:t>
            </a:r>
            <a:endParaRPr kumimoji="0" lang="en-US"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endParaRPr>
          </a:p>
          <a:p>
            <a:pPr marL="739800" marR="0" lvl="1" indent="-284492" algn="l" defTabSz="910620" rtl="0" eaLnBrk="1" fontAlgn="auto" latinLnBrk="0" hangingPunct="1">
              <a:lnSpc>
                <a:spcPct val="80000"/>
              </a:lnSpc>
              <a:spcBef>
                <a:spcPct val="20000"/>
              </a:spcBef>
              <a:spcAft>
                <a:spcPts val="0"/>
              </a:spcAft>
              <a:buClrTx/>
              <a:buSzTx/>
              <a:buFont typeface="Arial" pitchFamily="34" charset="0"/>
              <a:buChar char="–"/>
              <a:tabLst/>
              <a:defRPr/>
            </a:pPr>
            <a:r>
              <a:rPr kumimoji="0" lang="en-AU"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Insane; lunatic; maniac; mental patient; neurotic; psycho; psychotic; schizophrenic; unsound mind; crazy; mad</a:t>
            </a:r>
            <a:endParaRPr kumimoji="0" lang="en-US"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endParaRPr>
          </a:p>
          <a:p>
            <a:pPr marL="739800" marR="0" lvl="1" indent="-284492" algn="l" defTabSz="910620" rtl="0" eaLnBrk="1" fontAlgn="auto" latinLnBrk="0" hangingPunct="1">
              <a:lnSpc>
                <a:spcPct val="80000"/>
              </a:lnSpc>
              <a:spcBef>
                <a:spcPct val="20000"/>
              </a:spcBef>
              <a:spcAft>
                <a:spcPts val="0"/>
              </a:spcAft>
              <a:buClrTx/>
              <a:buSzTx/>
              <a:buFont typeface="Arial" pitchFamily="34" charset="0"/>
              <a:buChar char="–"/>
              <a:tabLst/>
              <a:defRPr/>
            </a:pPr>
            <a:r>
              <a:rPr kumimoji="0" lang="en-AU"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Terms beginning with ‘the’, such as ‘the disabled’ or ‘the blind’</a:t>
            </a:r>
            <a:endParaRPr kumimoji="0" lang="en-US"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endParaRPr>
          </a:p>
          <a:p>
            <a:pPr marL="739800" marR="0" lvl="1" indent="-284492" algn="l" defTabSz="910620" rtl="0" eaLnBrk="1" fontAlgn="auto" latinLnBrk="0" hangingPunct="1">
              <a:lnSpc>
                <a:spcPct val="80000"/>
              </a:lnSpc>
              <a:spcBef>
                <a:spcPct val="20000"/>
              </a:spcBef>
              <a:spcAft>
                <a:spcPts val="0"/>
              </a:spcAft>
              <a:buClrTx/>
              <a:buSzTx/>
              <a:buFont typeface="Arial" pitchFamily="34" charset="0"/>
              <a:buChar char="–"/>
              <a:tabLst/>
              <a:defRPr/>
            </a:pPr>
            <a:r>
              <a:rPr kumimoji="0" lang="en-AU"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Cerebral palsy sufferer</a:t>
            </a:r>
            <a:endParaRPr kumimoji="0" lang="en-US" sz="26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endParaRPr>
          </a:p>
        </p:txBody>
      </p:sp>
      <p:sp>
        <p:nvSpPr>
          <p:cNvPr id="6" name="Slide Number Placeholder 5"/>
          <p:cNvSpPr>
            <a:spLocks noGrp="1"/>
          </p:cNvSpPr>
          <p:nvPr>
            <p:ph type="sldNum" sz="quarter" idx="12"/>
          </p:nvPr>
        </p:nvSpPr>
        <p:spPr/>
        <p:txBody>
          <a:bodyPr/>
          <a:lstStyle/>
          <a:p>
            <a:fld id="{2CE6ACC1-B00B-457C-B1C4-1E52017CD65E}" type="slidenum">
              <a:rPr lang="en-US" smtClean="0">
                <a:solidFill>
                  <a:schemeClr val="bg1"/>
                </a:solidFill>
              </a:rPr>
              <a:pPr/>
              <a:t>26</a:t>
            </a:fld>
            <a:endParaRPr lang="en-US" dirty="0">
              <a:solidFill>
                <a:schemeClr val="bg1"/>
              </a:solidFill>
            </a:endParaRPr>
          </a:p>
        </p:txBody>
      </p:sp>
      <p:sp>
        <p:nvSpPr>
          <p:cNvPr id="7" name="Title 1"/>
          <p:cNvSpPr txBox="1">
            <a:spLocks/>
          </p:cNvSpPr>
          <p:nvPr/>
        </p:nvSpPr>
        <p:spPr>
          <a:xfrm>
            <a:off x="457200" y="152401"/>
            <a:ext cx="8229600" cy="990600"/>
          </a:xfrm>
          <a:prstGeom prst="rect">
            <a:avLst/>
          </a:prstGeom>
        </p:spPr>
        <p:txBody>
          <a:bodyPr/>
          <a:lstStyle/>
          <a:p>
            <a:pPr marL="0" marR="0" lvl="0" indent="0" algn="ctr" defTabSz="91062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EC0D"/>
                </a:solidFill>
                <a:effectLst/>
                <a:uLnTx/>
                <a:uFillTx/>
                <a:latin typeface="+mj-lt"/>
                <a:ea typeface="+mj-ea"/>
                <a:cs typeface="+mj-cs"/>
              </a:rPr>
              <a:t>Etiquette Tips</a:t>
            </a:r>
            <a:endParaRPr kumimoji="0" lang="en-US" sz="4400" b="0" i="0" u="none" strike="noStrike" kern="1200" cap="none" spc="0" normalizeH="0" baseline="0" noProof="0" dirty="0">
              <a:ln>
                <a:noFill/>
              </a:ln>
              <a:solidFill>
                <a:srgbClr val="FFEC0D"/>
              </a:solidFill>
              <a:effectLst/>
              <a:uLnTx/>
              <a:uFillTx/>
              <a:latin typeface="+mj-lt"/>
              <a:ea typeface="+mj-ea"/>
              <a:cs typeface="+mj-cs"/>
            </a:endParaRPr>
          </a:p>
        </p:txBody>
      </p:sp>
      <p:sp>
        <p:nvSpPr>
          <p:cNvPr id="8" name="TextBox 7"/>
          <p:cNvSpPr txBox="1"/>
          <p:nvPr/>
        </p:nvSpPr>
        <p:spPr>
          <a:xfrm>
            <a:off x="381000" y="6400800"/>
            <a:ext cx="1317412" cy="369332"/>
          </a:xfrm>
          <a:prstGeom prst="rect">
            <a:avLst/>
          </a:prstGeom>
          <a:noFill/>
        </p:spPr>
        <p:txBody>
          <a:bodyPr wrap="none" rtlCol="0">
            <a:spAutoFit/>
          </a:bodyPr>
          <a:lstStyle/>
          <a:p>
            <a:r>
              <a:rPr lang="en-US" dirty="0" smtClean="0">
                <a:solidFill>
                  <a:srgbClr val="000000"/>
                </a:solidFill>
              </a:rPr>
              <a:t>Section Two</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8305800" cy="4267200"/>
          </a:xfrm>
          <a:prstGeom prst="rect">
            <a:avLst/>
          </a:prstGeom>
        </p:spPr>
        <p:txBody>
          <a:bodyPr/>
          <a:lstStyle/>
          <a:p>
            <a:pPr marL="341482" marR="0" lvl="0" indent="-341482" algn="l" defTabSz="910620" rtl="0" eaLnBrk="1" fontAlgn="auto" latinLnBrk="0" hangingPunct="1">
              <a:lnSpc>
                <a:spcPct val="8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People who use wheelchairs are not "bound" or "confined" to their chairs</a:t>
            </a:r>
          </a:p>
          <a:p>
            <a:pPr marL="341482" marR="0" lvl="0" indent="-341482" algn="l" defTabSz="910620" rtl="0" eaLnBrk="1" fontAlgn="auto" latinLnBrk="0" hangingPunct="1">
              <a:lnSpc>
                <a:spcPct val="8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Simple language is preferred</a:t>
            </a:r>
          </a:p>
          <a:p>
            <a:pPr marL="739800" marR="0" lvl="1" indent="-284492" algn="l" defTabSz="910620" rtl="0" eaLnBrk="1" fontAlgn="auto" latinLnBrk="0" hangingPunct="1">
              <a:lnSpc>
                <a:spcPct val="8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Instead of saying that a person is </a:t>
            </a:r>
            <a:b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b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
            </a:r>
            <a:b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b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"crippled with arthritis," </a:t>
            </a:r>
            <a:b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b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"suffering from MS," </a:t>
            </a:r>
            <a:b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b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"afflicted with ALS,“ </a:t>
            </a:r>
            <a:b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b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
            </a:r>
            <a:b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br>
            <a:r>
              <a:rPr kumimoji="0" lang="en-US"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rPr>
              <a:t>say, "John has epilepsy" or "Mary has MS”</a:t>
            </a:r>
            <a:endParaRPr kumimoji="0" lang="en-AU" sz="2800" b="0" i="0" u="none" strike="noStrike" kern="1200" cap="none" spc="0" normalizeH="0" baseline="0" noProof="0" dirty="0" smtClean="0">
              <a:ln>
                <a:noFill/>
              </a:ln>
              <a:solidFill>
                <a:schemeClr val="bg1"/>
              </a:solidFill>
              <a:effectLst/>
              <a:uLnTx/>
              <a:uFillTx/>
              <a:latin typeface="+mn-lt"/>
              <a:ea typeface="ＭＳ Ｐゴシック" pitchFamily="1" charset="-128"/>
              <a:cs typeface="+mn-cs"/>
            </a:endParaRPr>
          </a:p>
          <a:p>
            <a:pPr marL="341482" marR="0" lvl="0" indent="-341482" algn="l" defTabSz="91062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2CE6ACC1-B00B-457C-B1C4-1E52017CD65E}" type="slidenum">
              <a:rPr lang="en-US" smtClean="0">
                <a:solidFill>
                  <a:schemeClr val="bg1"/>
                </a:solidFill>
              </a:rPr>
              <a:pPr/>
              <a:t>27</a:t>
            </a:fld>
            <a:endParaRPr lang="en-US" dirty="0">
              <a:solidFill>
                <a:schemeClr val="bg1"/>
              </a:solidFill>
            </a:endParaRPr>
          </a:p>
        </p:txBody>
      </p:sp>
      <p:sp>
        <p:nvSpPr>
          <p:cNvPr id="7" name="Title 1"/>
          <p:cNvSpPr txBox="1">
            <a:spLocks/>
          </p:cNvSpPr>
          <p:nvPr/>
        </p:nvSpPr>
        <p:spPr>
          <a:xfrm>
            <a:off x="457200" y="152401"/>
            <a:ext cx="8229600" cy="990600"/>
          </a:xfrm>
          <a:prstGeom prst="rect">
            <a:avLst/>
          </a:prstGeom>
        </p:spPr>
        <p:txBody>
          <a:bodyPr/>
          <a:lstStyle/>
          <a:p>
            <a:pPr marL="0" marR="0" lvl="0" indent="0" algn="ctr" defTabSz="91062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EC0D"/>
                </a:solidFill>
                <a:effectLst/>
                <a:uLnTx/>
                <a:uFillTx/>
                <a:latin typeface="+mj-lt"/>
                <a:ea typeface="+mj-ea"/>
                <a:cs typeface="+mj-cs"/>
              </a:rPr>
              <a:t>Etiquette Tips</a:t>
            </a:r>
            <a:endParaRPr kumimoji="0" lang="en-US" sz="4400" b="0" i="0" u="none" strike="noStrike" kern="1200" cap="none" spc="0" normalizeH="0" baseline="0" noProof="0" dirty="0">
              <a:ln>
                <a:noFill/>
              </a:ln>
              <a:solidFill>
                <a:srgbClr val="FFEC0D"/>
              </a:solidFill>
              <a:effectLst/>
              <a:uLnTx/>
              <a:uFillTx/>
              <a:latin typeface="+mj-lt"/>
              <a:ea typeface="+mj-ea"/>
              <a:cs typeface="+mj-cs"/>
            </a:endParaRPr>
          </a:p>
        </p:txBody>
      </p:sp>
      <p:sp>
        <p:nvSpPr>
          <p:cNvPr id="8" name="TextBox 7"/>
          <p:cNvSpPr txBox="1"/>
          <p:nvPr/>
        </p:nvSpPr>
        <p:spPr>
          <a:xfrm>
            <a:off x="381000" y="6400800"/>
            <a:ext cx="1317412" cy="369332"/>
          </a:xfrm>
          <a:prstGeom prst="rect">
            <a:avLst/>
          </a:prstGeom>
          <a:noFill/>
        </p:spPr>
        <p:txBody>
          <a:bodyPr wrap="none" rtlCol="0">
            <a:spAutoFit/>
          </a:bodyPr>
          <a:lstStyle/>
          <a:p>
            <a:r>
              <a:rPr lang="en-US" dirty="0" smtClean="0">
                <a:solidFill>
                  <a:srgbClr val="000000"/>
                </a:solidFill>
              </a:rPr>
              <a:t>Section Two</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ctrTitle"/>
          </p:nvPr>
        </p:nvSpPr>
        <p:spPr>
          <a:xfrm>
            <a:off x="388620" y="381000"/>
            <a:ext cx="8298180" cy="1052989"/>
          </a:xfrm>
        </p:spPr>
        <p:txBody>
          <a:bodyPr lIns="0" tIns="0" rIns="0" bIns="0"/>
          <a:lstStyle/>
          <a:p>
            <a:pPr eaLnBrk="1" hangingPunct="1">
              <a:lnSpc>
                <a:spcPct val="95000"/>
              </a:lnSpc>
            </a:pPr>
            <a:r>
              <a:rPr lang="en-US" sz="4400" dirty="0" smtClean="0">
                <a:solidFill>
                  <a:srgbClr val="FFEC0D"/>
                </a:solidFill>
                <a:latin typeface="Calibri" pitchFamily="34" charset="0"/>
              </a:rPr>
              <a:t>Primary and Specialty Care - Medical and Front Office Staff</a:t>
            </a:r>
            <a:endParaRPr lang="en-US" sz="4400" dirty="0" smtClean="0">
              <a:solidFill>
                <a:srgbClr val="FF0000"/>
              </a:solidFill>
              <a:latin typeface="Calibri" pitchFamily="34" charset="0"/>
            </a:endParaRPr>
          </a:p>
        </p:txBody>
      </p:sp>
      <p:sp>
        <p:nvSpPr>
          <p:cNvPr id="5" name="TextBox 4"/>
          <p:cNvSpPr txBox="1"/>
          <p:nvPr/>
        </p:nvSpPr>
        <p:spPr>
          <a:xfrm>
            <a:off x="457200" y="6324600"/>
            <a:ext cx="1469313" cy="369332"/>
          </a:xfrm>
          <a:prstGeom prst="rect">
            <a:avLst/>
          </a:prstGeom>
          <a:noFill/>
        </p:spPr>
        <p:txBody>
          <a:bodyPr wrap="none" rtlCol="0">
            <a:spAutoFit/>
          </a:bodyPr>
          <a:lstStyle/>
          <a:p>
            <a:r>
              <a:rPr lang="en-US" dirty="0" smtClean="0">
                <a:latin typeface="Calibri" pitchFamily="34" charset="0"/>
              </a:rPr>
              <a:t>Section Three</a:t>
            </a:r>
            <a:endParaRPr lang="en-US" dirty="0">
              <a:latin typeface="Calibri" pitchFamily="34" charset="0"/>
            </a:endParaRPr>
          </a:p>
        </p:txBody>
      </p:sp>
      <p:sp>
        <p:nvSpPr>
          <p:cNvPr id="6" name="Slide Number Placeholder 5"/>
          <p:cNvSpPr>
            <a:spLocks noGrp="1"/>
          </p:cNvSpPr>
          <p:nvPr>
            <p:ph type="sldNum" sz="quarter" idx="12"/>
          </p:nvPr>
        </p:nvSpPr>
        <p:spPr/>
        <p:txBody>
          <a:bodyPr/>
          <a:lstStyle/>
          <a:p>
            <a:pPr>
              <a:defRPr/>
            </a:pPr>
            <a:fld id="{EE35F000-174F-4315-B632-3A0A94ED89D0}" type="slidenum">
              <a:rPr lang="en-US" smtClean="0">
                <a:solidFill>
                  <a:schemeClr val="bg1"/>
                </a:solidFill>
              </a:rPr>
              <a:pPr>
                <a:defRPr/>
              </a:pPr>
              <a:t>28</a:t>
            </a:fld>
            <a:endParaRPr lang="en-US" dirty="0">
              <a:solidFill>
                <a:schemeClr val="bg1"/>
              </a:solidFill>
            </a:endParaRPr>
          </a:p>
        </p:txBody>
      </p:sp>
      <p:sp>
        <p:nvSpPr>
          <p:cNvPr id="7" name="Content Placeholder 2"/>
          <p:cNvSpPr txBox="1">
            <a:spLocks/>
          </p:cNvSpPr>
          <p:nvPr/>
        </p:nvSpPr>
        <p:spPr>
          <a:xfrm>
            <a:off x="685800" y="2209800"/>
            <a:ext cx="7772400" cy="4114800"/>
          </a:xfrm>
          <a:prstGeom prst="rect">
            <a:avLst/>
          </a:prstGeom>
        </p:spPr>
        <p:txBody>
          <a:bodyPr/>
          <a:lstStyle/>
          <a:p>
            <a:pPr marL="341482" marR="0" lvl="0" indent="-341482" algn="ctr" defTabSz="910620" rtl="0" eaLnBrk="1" fontAlgn="auto" latinLnBrk="0" hangingPunct="1">
              <a:lnSpc>
                <a:spcPct val="100000"/>
              </a:lnSpc>
              <a:spcBef>
                <a:spcPct val="20000"/>
              </a:spcBef>
              <a:spcAft>
                <a:spcPts val="0"/>
              </a:spcAft>
              <a:buClrTx/>
              <a:buSzTx/>
              <a:buFontTx/>
              <a:buNone/>
              <a:tabLst/>
              <a:defRPr/>
            </a:pPr>
            <a:r>
              <a:rPr kumimoji="0" lang="en-US" sz="3600" b="1" i="0" u="none" strike="noStrike" kern="1200" cap="none" spc="0" normalizeH="0" baseline="0" noProof="0" dirty="0" smtClean="0">
                <a:ln>
                  <a:noFill/>
                </a:ln>
                <a:solidFill>
                  <a:schemeClr val="bg1"/>
                </a:solidFill>
                <a:effectLst/>
                <a:uLnTx/>
                <a:uFillTx/>
                <a:latin typeface="Calibri" pitchFamily="34" charset="0"/>
              </a:rPr>
              <a:t>Serving seniors and persons with disabilities </a:t>
            </a:r>
          </a:p>
          <a:p>
            <a:pPr marL="341482" marR="0" lvl="0" indent="-341482" algn="ctr" defTabSz="910620" rtl="0" eaLnBrk="1" fontAlgn="auto" latinLnBrk="0" hangingPunct="1">
              <a:lnSpc>
                <a:spcPct val="100000"/>
              </a:lnSpc>
              <a:spcBef>
                <a:spcPct val="20000"/>
              </a:spcBef>
              <a:spcAft>
                <a:spcPts val="0"/>
              </a:spcAft>
              <a:buClrTx/>
              <a:buSzTx/>
              <a:buFontTx/>
              <a:buNone/>
              <a:tabLst/>
              <a:defRPr/>
            </a:pPr>
            <a:r>
              <a:rPr lang="en-US" sz="2000" b="1" dirty="0" smtClean="0">
                <a:solidFill>
                  <a:schemeClr val="bg1"/>
                </a:solidFill>
                <a:latin typeface="Calibri" pitchFamily="34" charset="0"/>
              </a:rPr>
              <a:t>Information provided by The</a:t>
            </a:r>
            <a:r>
              <a:rPr kumimoji="0" lang="en-US" sz="2000" b="1" i="0" u="none" strike="noStrike" kern="1200" cap="none" spc="0" normalizeH="0" baseline="0" noProof="0" dirty="0" smtClean="0">
                <a:ln>
                  <a:noFill/>
                </a:ln>
                <a:solidFill>
                  <a:schemeClr val="bg1"/>
                </a:solidFill>
                <a:effectLst/>
                <a:uLnTx/>
                <a:uFillTx/>
                <a:latin typeface="Calibri" pitchFamily="34" charset="0"/>
              </a:rPr>
              <a:t> Harris Family Center for Disability and Health Policy</a:t>
            </a:r>
          </a:p>
          <a:p>
            <a:pPr marL="341482" marR="0" lvl="0" indent="-341482" algn="ctr" defTabSz="910620"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Calibri" pitchFamily="34" charset="0"/>
              </a:rPr>
              <a:t>Western University of Health Sciences</a:t>
            </a:r>
          </a:p>
          <a:p>
            <a:pPr marL="341482" marR="0" lvl="0" indent="-341482" algn="ctr" defTabSz="910620"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Calibri" pitchFamily="34" charset="0"/>
              </a:rPr>
              <a:t>Pomona, California</a:t>
            </a:r>
            <a:endParaRPr kumimoji="0" lang="en-US" sz="3600" b="1" i="0" u="none" strike="noStrike" kern="1200" cap="none" spc="0" normalizeH="0" baseline="0" noProof="0" dirty="0" smtClean="0">
              <a:ln>
                <a:noFill/>
              </a:ln>
              <a:solidFill>
                <a:schemeClr val="bg1"/>
              </a:solidFill>
              <a:effectLst/>
              <a:uLnTx/>
              <a:uFillTx/>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ctrTitle"/>
          </p:nvPr>
        </p:nvSpPr>
        <p:spPr>
          <a:xfrm>
            <a:off x="370047" y="152400"/>
            <a:ext cx="8403908" cy="1052989"/>
          </a:xfrm>
        </p:spPr>
        <p:txBody>
          <a:bodyPr lIns="0" tIns="0" rIns="0" bIns="0"/>
          <a:lstStyle/>
          <a:p>
            <a:pPr eaLnBrk="1" hangingPunct="1">
              <a:lnSpc>
                <a:spcPct val="95000"/>
              </a:lnSpc>
            </a:pPr>
            <a:r>
              <a:rPr lang="en-US" sz="4400" dirty="0" smtClean="0">
                <a:solidFill>
                  <a:srgbClr val="FFEC0D"/>
                </a:solidFill>
                <a:latin typeface="Arial" charset="0"/>
              </a:rPr>
              <a:t>Topics</a:t>
            </a:r>
          </a:p>
        </p:txBody>
      </p:sp>
      <p:sp>
        <p:nvSpPr>
          <p:cNvPr id="14339" name="Text Box 4"/>
          <p:cNvSpPr txBox="1">
            <a:spLocks noChangeArrowheads="1"/>
          </p:cNvSpPr>
          <p:nvPr/>
        </p:nvSpPr>
        <p:spPr bwMode="auto">
          <a:xfrm>
            <a:off x="457200" y="1295400"/>
            <a:ext cx="8229600" cy="4321183"/>
          </a:xfrm>
          <a:prstGeom prst="rect">
            <a:avLst/>
          </a:prstGeom>
          <a:noFill/>
          <a:ln w="9525">
            <a:noFill/>
            <a:miter lim="800000"/>
            <a:headEnd/>
            <a:tailEnd/>
          </a:ln>
        </p:spPr>
        <p:txBody>
          <a:bodyPr wrap="square" lIns="0" tIns="0" rIns="0" bIns="0">
            <a:spAutoFit/>
          </a:bodyPr>
          <a:lstStyle/>
          <a:p>
            <a:pPr marL="410636" lvl="1" indent="-307977" defTabSz="821084" fontAlgn="base">
              <a:lnSpc>
                <a:spcPct val="120000"/>
              </a:lnSpc>
              <a:spcBef>
                <a:spcPct val="0"/>
              </a:spcBef>
              <a:spcAft>
                <a:spcPct val="0"/>
              </a:spcAft>
              <a:buClr>
                <a:srgbClr val="FFFFFF"/>
              </a:buClr>
              <a:buSzPct val="100000"/>
              <a:buFontTx/>
              <a:buChar char="•"/>
            </a:pPr>
            <a:r>
              <a:rPr lang="en-US" sz="2600" dirty="0" smtClean="0">
                <a:solidFill>
                  <a:schemeClr val="bg1"/>
                </a:solidFill>
                <a:latin typeface="Calibri" pitchFamily="34" charset="0"/>
              </a:rPr>
              <a:t>Definition and disparities</a:t>
            </a:r>
          </a:p>
          <a:p>
            <a:pPr marL="410636" lvl="1" indent="-307977" defTabSz="821084" fontAlgn="base">
              <a:lnSpc>
                <a:spcPct val="120000"/>
              </a:lnSpc>
              <a:spcBef>
                <a:spcPct val="0"/>
              </a:spcBef>
              <a:spcAft>
                <a:spcPct val="0"/>
              </a:spcAft>
              <a:buClr>
                <a:srgbClr val="FFFFFF"/>
              </a:buClr>
              <a:buSzPct val="100000"/>
              <a:buFontTx/>
              <a:buChar char="•"/>
            </a:pPr>
            <a:r>
              <a:rPr lang="en-US" sz="2600" dirty="0" smtClean="0">
                <a:solidFill>
                  <a:schemeClr val="bg1"/>
                </a:solidFill>
                <a:latin typeface="Calibri" pitchFamily="34" charset="0"/>
              </a:rPr>
              <a:t>Background of seniors and persons with disabilities</a:t>
            </a:r>
          </a:p>
          <a:p>
            <a:pPr marL="410636" lvl="1" indent="-307977" defTabSz="821084" fontAlgn="base">
              <a:lnSpc>
                <a:spcPct val="120000"/>
              </a:lnSpc>
              <a:spcBef>
                <a:spcPct val="0"/>
              </a:spcBef>
              <a:spcAft>
                <a:spcPct val="0"/>
              </a:spcAft>
              <a:buClr>
                <a:srgbClr val="FFFFFF"/>
              </a:buClr>
              <a:buSzPct val="100000"/>
              <a:buFontTx/>
              <a:buChar char="•"/>
            </a:pPr>
            <a:r>
              <a:rPr lang="en-US" sz="2600" dirty="0" smtClean="0">
                <a:solidFill>
                  <a:schemeClr val="bg1"/>
                </a:solidFill>
                <a:latin typeface="Calibri" pitchFamily="34" charset="0"/>
              </a:rPr>
              <a:t>Problems and barriers accessing care and priority solutions</a:t>
            </a:r>
          </a:p>
          <a:p>
            <a:pPr marL="410636" lvl="1" indent="-307977" defTabSz="821084" fontAlgn="base">
              <a:lnSpc>
                <a:spcPct val="120000"/>
              </a:lnSpc>
              <a:spcBef>
                <a:spcPct val="0"/>
              </a:spcBef>
              <a:spcAft>
                <a:spcPct val="0"/>
              </a:spcAft>
              <a:buClr>
                <a:srgbClr val="FFFFFF"/>
              </a:buClr>
              <a:buSzPct val="100000"/>
              <a:buFontTx/>
              <a:buChar char="•"/>
            </a:pPr>
            <a:r>
              <a:rPr lang="en-US" sz="2600" dirty="0" smtClean="0">
                <a:solidFill>
                  <a:schemeClr val="bg1"/>
                </a:solidFill>
                <a:latin typeface="Calibri" pitchFamily="34" charset="0"/>
              </a:rPr>
              <a:t>Accommodations Check Sheet</a:t>
            </a:r>
          </a:p>
          <a:p>
            <a:pPr marL="410636" lvl="1" indent="-307977" defTabSz="821084" fontAlgn="base">
              <a:lnSpc>
                <a:spcPct val="120000"/>
              </a:lnSpc>
              <a:spcBef>
                <a:spcPct val="0"/>
              </a:spcBef>
              <a:spcAft>
                <a:spcPct val="0"/>
              </a:spcAft>
              <a:buClr>
                <a:srgbClr val="FFFFFF"/>
              </a:buClr>
              <a:buSzPct val="100000"/>
              <a:buFontTx/>
              <a:buChar char="•"/>
            </a:pPr>
            <a:r>
              <a:rPr lang="en-US" sz="2600" dirty="0" smtClean="0">
                <a:solidFill>
                  <a:schemeClr val="bg1"/>
                </a:solidFill>
                <a:latin typeface="Calibri" pitchFamily="34" charset="0"/>
              </a:rPr>
              <a:t>Adopting policies and procedures</a:t>
            </a:r>
          </a:p>
          <a:p>
            <a:pPr marL="410636" lvl="1" indent="-307977" defTabSz="821084" fontAlgn="base">
              <a:lnSpc>
                <a:spcPct val="120000"/>
              </a:lnSpc>
              <a:spcBef>
                <a:spcPct val="0"/>
              </a:spcBef>
              <a:spcAft>
                <a:spcPct val="0"/>
              </a:spcAft>
              <a:buClr>
                <a:srgbClr val="FFFFFF"/>
              </a:buClr>
              <a:buSzPct val="100000"/>
              <a:buFontTx/>
              <a:buChar char="•"/>
            </a:pPr>
            <a:r>
              <a:rPr lang="en-US" sz="2600" dirty="0" smtClean="0">
                <a:solidFill>
                  <a:schemeClr val="bg1"/>
                </a:solidFill>
                <a:latin typeface="Calibri" pitchFamily="34" charset="0"/>
              </a:rPr>
              <a:t>Providing accommodations: How health plans can help</a:t>
            </a:r>
          </a:p>
          <a:p>
            <a:pPr marL="410636" lvl="1" indent="-307977" defTabSz="821084" fontAlgn="base">
              <a:lnSpc>
                <a:spcPct val="120000"/>
              </a:lnSpc>
              <a:spcBef>
                <a:spcPct val="0"/>
              </a:spcBef>
              <a:spcAft>
                <a:spcPct val="0"/>
              </a:spcAft>
              <a:buClr>
                <a:srgbClr val="FFFFFF"/>
              </a:buClr>
              <a:buSzPct val="100000"/>
              <a:buFontTx/>
              <a:buChar char="•"/>
            </a:pPr>
            <a:r>
              <a:rPr lang="en-US" sz="2600" dirty="0" smtClean="0">
                <a:solidFill>
                  <a:schemeClr val="bg1"/>
                </a:solidFill>
                <a:latin typeface="Calibri" pitchFamily="34" charset="0"/>
              </a:rPr>
              <a:t>Coordinating accommodations between front office and medical staff</a:t>
            </a:r>
          </a:p>
        </p:txBody>
      </p:sp>
      <p:sp>
        <p:nvSpPr>
          <p:cNvPr id="5" name="Slide Number Placeholder 4"/>
          <p:cNvSpPr>
            <a:spLocks noGrp="1"/>
          </p:cNvSpPr>
          <p:nvPr>
            <p:ph type="sldNum" sz="quarter" idx="12"/>
          </p:nvPr>
        </p:nvSpPr>
        <p:spPr/>
        <p:txBody>
          <a:bodyPr/>
          <a:lstStyle/>
          <a:p>
            <a:pPr>
              <a:defRPr/>
            </a:pPr>
            <a:fld id="{EE35F000-174F-4315-B632-3A0A94ED89D0}" type="slidenum">
              <a:rPr lang="en-US" smtClean="0">
                <a:solidFill>
                  <a:schemeClr val="bg1"/>
                </a:solidFill>
              </a:rPr>
              <a:pPr>
                <a:defRPr/>
              </a:pPr>
              <a:t>29</a:t>
            </a:fld>
            <a:endParaRPr lang="en-US" dirty="0">
              <a:solidFill>
                <a:schemeClr val="bg1"/>
              </a:solidFill>
            </a:endParaRPr>
          </a:p>
        </p:txBody>
      </p:sp>
      <p:sp>
        <p:nvSpPr>
          <p:cNvPr id="7" name="TextBox 6"/>
          <p:cNvSpPr txBox="1"/>
          <p:nvPr/>
        </p:nvSpPr>
        <p:spPr>
          <a:xfrm>
            <a:off x="457200" y="6324600"/>
            <a:ext cx="1469313" cy="369332"/>
          </a:xfrm>
          <a:prstGeom prst="rect">
            <a:avLst/>
          </a:prstGeom>
          <a:noFill/>
        </p:spPr>
        <p:txBody>
          <a:bodyPr wrap="none" rtlCol="0">
            <a:spAutoFit/>
          </a:bodyPr>
          <a:lstStyle/>
          <a:p>
            <a:r>
              <a:rPr lang="en-US" dirty="0" smtClean="0">
                <a:latin typeface="Calibri" pitchFamily="34" charset="0"/>
              </a:rPr>
              <a:t>Section Three</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7037"/>
            <a:ext cx="8229600" cy="5973763"/>
          </a:xfrm>
        </p:spPr>
        <p:txBody>
          <a:bodyPr>
            <a:normAutofit fontScale="92500" lnSpcReduction="10000"/>
          </a:bodyPr>
          <a:lstStyle/>
          <a:p>
            <a:pPr marL="0" indent="0">
              <a:buNone/>
            </a:pPr>
            <a:r>
              <a:rPr lang="en-US" dirty="0" smtClean="0">
                <a:solidFill>
                  <a:schemeClr val="bg1"/>
                </a:solidFill>
              </a:rPr>
              <a:t>This provider training is a collaboration of provider education teams from several health plans, including:</a:t>
            </a:r>
          </a:p>
          <a:p>
            <a:pPr marL="0" indent="0" algn="ctr">
              <a:buNone/>
            </a:pPr>
            <a:r>
              <a:rPr lang="en-US" dirty="0" smtClean="0">
                <a:solidFill>
                  <a:srgbClr val="FFEC0D"/>
                </a:solidFill>
              </a:rPr>
              <a:t>Alameda Alliance </a:t>
            </a:r>
            <a:r>
              <a:rPr lang="en-US" dirty="0" smtClean="0">
                <a:solidFill>
                  <a:srgbClr val="FFEC0D"/>
                </a:solidFill>
              </a:rPr>
              <a:t>for Health (</a:t>
            </a:r>
            <a:r>
              <a:rPr lang="en-US" dirty="0" smtClean="0">
                <a:solidFill>
                  <a:srgbClr val="FFEC0D"/>
                </a:solidFill>
              </a:rPr>
              <a:t>Alameda County)</a:t>
            </a:r>
          </a:p>
          <a:p>
            <a:pPr marL="0" indent="0" algn="ctr">
              <a:buNone/>
            </a:pPr>
            <a:r>
              <a:rPr lang="en-US" dirty="0" smtClean="0">
                <a:solidFill>
                  <a:srgbClr val="FFEC0D"/>
                </a:solidFill>
              </a:rPr>
              <a:t>Anthem Blue Cross</a:t>
            </a:r>
          </a:p>
          <a:p>
            <a:pPr marL="0" indent="0" algn="ctr">
              <a:buNone/>
            </a:pPr>
            <a:r>
              <a:rPr lang="en-US" dirty="0" smtClean="0">
                <a:solidFill>
                  <a:srgbClr val="FFEC0D"/>
                </a:solidFill>
              </a:rPr>
              <a:t>Contra Costa Health Plan (Contra Costa County)</a:t>
            </a:r>
          </a:p>
          <a:p>
            <a:pPr marL="0" indent="0" algn="ctr">
              <a:buNone/>
            </a:pPr>
            <a:r>
              <a:rPr lang="en-US" dirty="0" smtClean="0">
                <a:solidFill>
                  <a:srgbClr val="FFEC0D"/>
                </a:solidFill>
              </a:rPr>
              <a:t>Health Net</a:t>
            </a:r>
          </a:p>
          <a:p>
            <a:pPr marL="0" indent="0" algn="ctr">
              <a:buNone/>
            </a:pPr>
            <a:r>
              <a:rPr lang="en-US" dirty="0" smtClean="0">
                <a:solidFill>
                  <a:srgbClr val="FFEC0D"/>
                </a:solidFill>
              </a:rPr>
              <a:t>San Francisco Health Plan (San Francisco County)</a:t>
            </a:r>
          </a:p>
          <a:p>
            <a:pPr marL="0" indent="0" algn="ctr">
              <a:buNone/>
            </a:pPr>
            <a:r>
              <a:rPr lang="en-US" dirty="0" smtClean="0">
                <a:solidFill>
                  <a:srgbClr val="FFEC0D"/>
                </a:solidFill>
              </a:rPr>
              <a:t>Santa Clara Family Health Plan (Santa Clara County)</a:t>
            </a:r>
          </a:p>
          <a:p>
            <a:pPr marL="0" indent="0">
              <a:buNone/>
            </a:pPr>
            <a:r>
              <a:rPr lang="en-US" dirty="0" smtClean="0">
                <a:solidFill>
                  <a:schemeClr val="bg1"/>
                </a:solidFill>
              </a:rPr>
              <a:t>Thank you for taking the time today to learn about the transition to Medi-Cal Managed Care for this important population.</a:t>
            </a:r>
          </a:p>
          <a:p>
            <a:pPr>
              <a:buNone/>
            </a:pPr>
            <a:endParaRPr lang="en-US" dirty="0">
              <a:solidFill>
                <a:schemeClr val="bg1"/>
              </a:solidFill>
            </a:endParaRPr>
          </a:p>
        </p:txBody>
      </p:sp>
      <p:sp>
        <p:nvSpPr>
          <p:cNvPr id="5" name="Slide Number Placeholder 4"/>
          <p:cNvSpPr>
            <a:spLocks noGrp="1"/>
          </p:cNvSpPr>
          <p:nvPr>
            <p:ph type="sldNum" sz="quarter" idx="12"/>
          </p:nvPr>
        </p:nvSpPr>
        <p:spPr/>
        <p:txBody>
          <a:bodyPr/>
          <a:lstStyle/>
          <a:p>
            <a:fld id="{2CE6ACC1-B00B-457C-B1C4-1E52017CD65E}"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16387" name="Text Box 4"/>
          <p:cNvSpPr txBox="1">
            <a:spLocks noChangeArrowheads="1"/>
          </p:cNvSpPr>
          <p:nvPr/>
        </p:nvSpPr>
        <p:spPr bwMode="auto">
          <a:xfrm>
            <a:off x="525467" y="2332038"/>
            <a:ext cx="8297862" cy="2280624"/>
          </a:xfrm>
          <a:prstGeom prst="rect">
            <a:avLst/>
          </a:prstGeom>
          <a:noFill/>
          <a:ln w="9525">
            <a:noFill/>
            <a:miter lim="800000"/>
            <a:headEnd/>
            <a:tailEnd/>
          </a:ln>
        </p:spPr>
        <p:txBody>
          <a:bodyPr lIns="0" tIns="0" rIns="0" bIns="0">
            <a:spAutoFit/>
          </a:bodyPr>
          <a:lstStyle/>
          <a:p>
            <a:pPr defTabSz="912510" eaLnBrk="0" fontAlgn="base" hangingPunct="0">
              <a:lnSpc>
                <a:spcPct val="95000"/>
              </a:lnSpc>
              <a:spcBef>
                <a:spcPct val="0"/>
              </a:spcBef>
              <a:spcAft>
                <a:spcPct val="0"/>
              </a:spcAft>
            </a:pPr>
            <a:endParaRPr lang="en-US" sz="3200" dirty="0" smtClean="0">
              <a:solidFill>
                <a:srgbClr val="FFFFFF"/>
              </a:solidFill>
            </a:endParaRPr>
          </a:p>
          <a:p>
            <a:pPr defTabSz="912510" eaLnBrk="0" fontAlgn="base" hangingPunct="0">
              <a:lnSpc>
                <a:spcPct val="95000"/>
              </a:lnSpc>
              <a:spcBef>
                <a:spcPct val="0"/>
              </a:spcBef>
              <a:spcAft>
                <a:spcPct val="0"/>
              </a:spcAft>
            </a:pPr>
            <a:endParaRPr lang="en-US" sz="3200" dirty="0" smtClean="0">
              <a:solidFill>
                <a:srgbClr val="FFFFFF"/>
              </a:solidFill>
            </a:endParaRPr>
          </a:p>
          <a:p>
            <a:pPr defTabSz="912510" eaLnBrk="0" fontAlgn="base" hangingPunct="0">
              <a:lnSpc>
                <a:spcPct val="95000"/>
              </a:lnSpc>
              <a:spcBef>
                <a:spcPct val="0"/>
              </a:spcBef>
              <a:spcAft>
                <a:spcPct val="0"/>
              </a:spcAft>
            </a:pPr>
            <a:endParaRPr lang="en-US" sz="3200" dirty="0" smtClean="0">
              <a:solidFill>
                <a:srgbClr val="FFFFFF"/>
              </a:solidFill>
            </a:endParaRPr>
          </a:p>
          <a:p>
            <a:pPr defTabSz="912510" eaLnBrk="0" fontAlgn="base" hangingPunct="0">
              <a:lnSpc>
                <a:spcPct val="95000"/>
              </a:lnSpc>
              <a:spcBef>
                <a:spcPct val="0"/>
              </a:spcBef>
              <a:spcAft>
                <a:spcPct val="0"/>
              </a:spcAft>
            </a:pPr>
            <a:endParaRPr lang="en-US" sz="3200" dirty="0" smtClean="0">
              <a:solidFill>
                <a:srgbClr val="FFFFFF"/>
              </a:solidFill>
            </a:endParaRPr>
          </a:p>
          <a:p>
            <a:pPr defTabSz="912510" eaLnBrk="0" fontAlgn="base" hangingPunct="0">
              <a:lnSpc>
                <a:spcPct val="95000"/>
              </a:lnSpc>
              <a:spcBef>
                <a:spcPct val="0"/>
              </a:spcBef>
              <a:spcAft>
                <a:spcPct val="0"/>
              </a:spcAft>
            </a:pPr>
            <a:r>
              <a:rPr lang="en-US" sz="2800" dirty="0" smtClean="0">
                <a:solidFill>
                  <a:srgbClr val="FFFFFF"/>
                </a:solidFill>
              </a:rPr>
              <a:t>					</a:t>
            </a:r>
            <a:endParaRPr lang="en-US" sz="3200" dirty="0" smtClean="0">
              <a:solidFill>
                <a:srgbClr val="FFFFFF"/>
              </a:solidFill>
            </a:endParaRPr>
          </a:p>
        </p:txBody>
      </p:sp>
      <p:pic>
        <p:nvPicPr>
          <p:cNvPr id="16388" name="Picture 5"/>
          <p:cNvPicPr>
            <a:picLocks noChangeAspect="1" noChangeArrowheads="1"/>
          </p:cNvPicPr>
          <p:nvPr/>
        </p:nvPicPr>
        <p:blipFill>
          <a:blip r:embed="rId3" cstate="print"/>
          <a:srcRect/>
          <a:stretch>
            <a:fillRect/>
          </a:stretch>
        </p:blipFill>
        <p:spPr bwMode="auto">
          <a:xfrm>
            <a:off x="2514602" y="3230562"/>
            <a:ext cx="3790950" cy="2865438"/>
          </a:xfrm>
          <a:prstGeom prst="rect">
            <a:avLst/>
          </a:prstGeom>
          <a:noFill/>
          <a:ln w="9525">
            <a:noFill/>
            <a:miter lim="800000"/>
            <a:headEnd/>
            <a:tailEnd/>
          </a:ln>
        </p:spPr>
      </p:pic>
      <p:pic>
        <p:nvPicPr>
          <p:cNvPr id="16389" name="Picture 6"/>
          <p:cNvPicPr>
            <a:picLocks noChangeAspect="1" noChangeArrowheads="1"/>
          </p:cNvPicPr>
          <p:nvPr/>
        </p:nvPicPr>
        <p:blipFill>
          <a:blip r:embed="rId4" cstate="print"/>
          <a:srcRect/>
          <a:stretch>
            <a:fillRect/>
          </a:stretch>
        </p:blipFill>
        <p:spPr bwMode="auto">
          <a:xfrm>
            <a:off x="2959156" y="3694112"/>
            <a:ext cx="1476375" cy="2254250"/>
          </a:xfrm>
          <a:prstGeom prst="rect">
            <a:avLst/>
          </a:prstGeom>
          <a:noFill/>
          <a:ln w="9525">
            <a:noFill/>
            <a:miter lim="800000"/>
            <a:headEnd/>
            <a:tailEnd/>
          </a:ln>
        </p:spPr>
      </p:pic>
      <p:pic>
        <p:nvPicPr>
          <p:cNvPr id="16390" name="Picture 7"/>
          <p:cNvPicPr>
            <a:picLocks noChangeAspect="1" noChangeArrowheads="1"/>
          </p:cNvPicPr>
          <p:nvPr/>
        </p:nvPicPr>
        <p:blipFill>
          <a:blip r:embed="rId5" cstate="print"/>
          <a:srcRect/>
          <a:stretch>
            <a:fillRect/>
          </a:stretch>
        </p:blipFill>
        <p:spPr bwMode="auto">
          <a:xfrm>
            <a:off x="3037098" y="5754688"/>
            <a:ext cx="2693987" cy="188912"/>
          </a:xfrm>
          <a:prstGeom prst="rect">
            <a:avLst/>
          </a:prstGeom>
          <a:noFill/>
          <a:ln w="9525">
            <a:noFill/>
            <a:miter lim="800000"/>
            <a:headEnd/>
            <a:tailEnd/>
          </a:ln>
        </p:spPr>
      </p:pic>
      <p:pic>
        <p:nvPicPr>
          <p:cNvPr id="16391" name="Picture 8"/>
          <p:cNvPicPr>
            <a:picLocks noChangeAspect="1" noChangeArrowheads="1"/>
          </p:cNvPicPr>
          <p:nvPr/>
        </p:nvPicPr>
        <p:blipFill>
          <a:blip r:embed="rId6" cstate="print"/>
          <a:srcRect/>
          <a:stretch>
            <a:fillRect/>
          </a:stretch>
        </p:blipFill>
        <p:spPr bwMode="auto">
          <a:xfrm>
            <a:off x="4365630" y="3643312"/>
            <a:ext cx="1441450" cy="2259013"/>
          </a:xfrm>
          <a:prstGeom prst="rect">
            <a:avLst/>
          </a:prstGeom>
          <a:noFill/>
          <a:ln w="9525">
            <a:noFill/>
            <a:miter lim="800000"/>
            <a:headEnd/>
            <a:tailEnd/>
          </a:ln>
        </p:spPr>
      </p:pic>
      <p:sp>
        <p:nvSpPr>
          <p:cNvPr id="16392" name="TextBox 8"/>
          <p:cNvSpPr txBox="1">
            <a:spLocks noChangeArrowheads="1"/>
          </p:cNvSpPr>
          <p:nvPr/>
        </p:nvSpPr>
        <p:spPr bwMode="auto">
          <a:xfrm>
            <a:off x="800100" y="2362200"/>
            <a:ext cx="7475538" cy="975652"/>
          </a:xfrm>
          <a:prstGeom prst="rect">
            <a:avLst/>
          </a:prstGeom>
          <a:noFill/>
          <a:ln w="9525">
            <a:noFill/>
            <a:miter lim="800000"/>
            <a:headEnd/>
            <a:tailEnd/>
          </a:ln>
        </p:spPr>
        <p:txBody>
          <a:bodyPr lIns="82292" tIns="41148" rIns="82292" bIns="41148">
            <a:spAutoFit/>
          </a:bodyPr>
          <a:lstStyle/>
          <a:p>
            <a:pPr algn="ctr" defTabSz="912510" eaLnBrk="0" fontAlgn="base" hangingPunct="0">
              <a:spcBef>
                <a:spcPct val="0"/>
              </a:spcBef>
              <a:spcAft>
                <a:spcPct val="0"/>
              </a:spcAft>
            </a:pPr>
            <a:r>
              <a:rPr lang="en-US" sz="2800" dirty="0" smtClean="0">
                <a:solidFill>
                  <a:schemeClr val="accent1">
                    <a:lumMod val="20000"/>
                    <a:lumOff val="80000"/>
                  </a:schemeClr>
                </a:solidFill>
                <a:latin typeface="Calibri" pitchFamily="34" charset="0"/>
                <a:cs typeface="Arial" charset="0"/>
              </a:rPr>
              <a:t>Chronic conditions, </a:t>
            </a:r>
            <a:br>
              <a:rPr lang="en-US" sz="2800" dirty="0" smtClean="0">
                <a:solidFill>
                  <a:schemeClr val="accent1">
                    <a:lumMod val="20000"/>
                    <a:lumOff val="80000"/>
                  </a:schemeClr>
                </a:solidFill>
                <a:latin typeface="Calibri" pitchFamily="34" charset="0"/>
                <a:cs typeface="Arial" charset="0"/>
              </a:rPr>
            </a:br>
            <a:r>
              <a:rPr lang="en-US" sz="2800" dirty="0" smtClean="0">
                <a:solidFill>
                  <a:schemeClr val="accent1">
                    <a:lumMod val="20000"/>
                    <a:lumOff val="80000"/>
                  </a:schemeClr>
                </a:solidFill>
                <a:latin typeface="Calibri" pitchFamily="34" charset="0"/>
                <a:cs typeface="Arial" charset="0"/>
              </a:rPr>
              <a:t>diseases and disabilities</a:t>
            </a:r>
          </a:p>
        </p:txBody>
      </p:sp>
      <p:sp>
        <p:nvSpPr>
          <p:cNvPr id="16393" name="TextBox 11"/>
          <p:cNvSpPr txBox="1">
            <a:spLocks noChangeArrowheads="1"/>
          </p:cNvSpPr>
          <p:nvPr/>
        </p:nvSpPr>
        <p:spPr bwMode="auto">
          <a:xfrm>
            <a:off x="6080125" y="5388185"/>
            <a:ext cx="3200400" cy="527050"/>
          </a:xfrm>
          <a:prstGeom prst="rect">
            <a:avLst/>
          </a:prstGeom>
          <a:noFill/>
          <a:ln w="9525">
            <a:noFill/>
            <a:miter lim="800000"/>
            <a:headEnd/>
            <a:tailEnd/>
          </a:ln>
        </p:spPr>
        <p:txBody>
          <a:bodyPr lIns="82292" tIns="41148" rIns="82292" bIns="41148">
            <a:spAutoFit/>
          </a:bodyPr>
          <a:lstStyle/>
          <a:p>
            <a:pPr defTabSz="912510" eaLnBrk="0" fontAlgn="base" hangingPunct="0">
              <a:spcBef>
                <a:spcPct val="0"/>
              </a:spcBef>
              <a:spcAft>
                <a:spcPct val="0"/>
              </a:spcAft>
            </a:pPr>
            <a:r>
              <a:rPr lang="en-US" sz="2800" dirty="0" smtClean="0">
                <a:solidFill>
                  <a:schemeClr val="accent1">
                    <a:lumMod val="20000"/>
                    <a:lumOff val="80000"/>
                  </a:schemeClr>
                </a:solidFill>
                <a:latin typeface="Calibri" pitchFamily="34" charset="0"/>
                <a:cs typeface="Arial" charset="0"/>
              </a:rPr>
              <a:t>Accommodations</a:t>
            </a:r>
          </a:p>
        </p:txBody>
      </p:sp>
      <p:sp>
        <p:nvSpPr>
          <p:cNvPr id="16394" name="TextBox 12"/>
          <p:cNvSpPr txBox="1">
            <a:spLocks noChangeArrowheads="1"/>
          </p:cNvSpPr>
          <p:nvPr/>
        </p:nvSpPr>
        <p:spPr bwMode="auto">
          <a:xfrm>
            <a:off x="876300" y="4945272"/>
            <a:ext cx="2400300" cy="969963"/>
          </a:xfrm>
          <a:prstGeom prst="rect">
            <a:avLst/>
          </a:prstGeom>
          <a:noFill/>
          <a:ln w="9525">
            <a:noFill/>
            <a:miter lim="800000"/>
            <a:headEnd/>
            <a:tailEnd/>
          </a:ln>
        </p:spPr>
        <p:txBody>
          <a:bodyPr lIns="82292" tIns="41148" rIns="82292" bIns="41148">
            <a:spAutoFit/>
          </a:bodyPr>
          <a:lstStyle/>
          <a:p>
            <a:pPr defTabSz="912510" eaLnBrk="0" fontAlgn="base" hangingPunct="0">
              <a:spcBef>
                <a:spcPct val="0"/>
              </a:spcBef>
              <a:spcAft>
                <a:spcPct val="0"/>
              </a:spcAft>
            </a:pPr>
            <a:r>
              <a:rPr lang="en-US" sz="2800" dirty="0" smtClean="0">
                <a:solidFill>
                  <a:schemeClr val="accent1">
                    <a:lumMod val="20000"/>
                    <a:lumOff val="80000"/>
                  </a:schemeClr>
                </a:solidFill>
                <a:latin typeface="Calibri" pitchFamily="34" charset="0"/>
                <a:cs typeface="Arial" charset="0"/>
              </a:rPr>
              <a:t>Functional Limitations</a:t>
            </a:r>
          </a:p>
        </p:txBody>
      </p:sp>
      <p:sp>
        <p:nvSpPr>
          <p:cNvPr id="12" name="Slide Number Placeholder 11"/>
          <p:cNvSpPr>
            <a:spLocks noGrp="1"/>
          </p:cNvSpPr>
          <p:nvPr>
            <p:ph type="sldNum" sz="quarter" idx="12"/>
          </p:nvPr>
        </p:nvSpPr>
        <p:spPr/>
        <p:txBody>
          <a:bodyPr/>
          <a:lstStyle/>
          <a:p>
            <a:pPr>
              <a:defRPr/>
            </a:pPr>
            <a:fld id="{8912775C-B977-4C9B-8F36-EAE8306A14DB}" type="slidenum">
              <a:rPr lang="en-US" smtClean="0">
                <a:solidFill>
                  <a:srgbClr val="FFFFFF"/>
                </a:solidFill>
              </a:rPr>
              <a:pPr>
                <a:defRPr/>
              </a:pPr>
              <a:t>30</a:t>
            </a:fld>
            <a:endParaRPr lang="en-US" dirty="0">
              <a:solidFill>
                <a:srgbClr val="FFFFFF"/>
              </a:solidFill>
            </a:endParaRPr>
          </a:p>
        </p:txBody>
      </p:sp>
      <p:sp>
        <p:nvSpPr>
          <p:cNvPr id="17" name="Rectangle 1"/>
          <p:cNvSpPr txBox="1">
            <a:spLocks noChangeArrowheads="1"/>
          </p:cNvSpPr>
          <p:nvPr/>
        </p:nvSpPr>
        <p:spPr bwMode="auto">
          <a:xfrm>
            <a:off x="-11430" y="152400"/>
            <a:ext cx="9166860" cy="105156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95000"/>
              </a:lnSpc>
              <a:spcBef>
                <a:spcPct val="0"/>
              </a:spcBef>
              <a:spcAft>
                <a:spcPct val="0"/>
              </a:spcAft>
              <a:buClrTx/>
              <a:buSzTx/>
              <a:buFontTx/>
              <a:buNone/>
              <a:tabLst/>
              <a:defRPr/>
            </a:pPr>
            <a:r>
              <a:rPr kumimoji="0" lang="en-US" sz="4800" b="0" i="0" u="none" strike="noStrike" kern="0" cap="none" spc="0" normalizeH="0" baseline="0" noProof="0" dirty="0" smtClean="0">
                <a:ln>
                  <a:noFill/>
                </a:ln>
                <a:solidFill>
                  <a:srgbClr val="FFEC0D"/>
                </a:solidFill>
                <a:effectLst/>
                <a:uLnTx/>
                <a:uFillTx/>
                <a:latin typeface="Calibri" pitchFamily="34" charset="0"/>
                <a:ea typeface="+mj-ea"/>
                <a:cs typeface="+mj-cs"/>
              </a:rPr>
              <a:t>What is Disability?</a:t>
            </a:r>
          </a:p>
        </p:txBody>
      </p:sp>
      <p:sp>
        <p:nvSpPr>
          <p:cNvPr id="18" name="Rectangle 2"/>
          <p:cNvSpPr>
            <a:spLocks noGrp="1" noChangeArrowheads="1"/>
          </p:cNvSpPr>
          <p:nvPr>
            <p:ph type="subTitle" idx="1"/>
          </p:nvPr>
        </p:nvSpPr>
        <p:spPr>
          <a:xfrm>
            <a:off x="521494" y="1066800"/>
            <a:ext cx="8165306" cy="1447800"/>
          </a:xfrm>
        </p:spPr>
        <p:txBody>
          <a:bodyPr lIns="0" tIns="0" rIns="0" bIns="0"/>
          <a:lstStyle/>
          <a:p>
            <a:pPr algn="l" eaLnBrk="1" hangingPunct="1">
              <a:lnSpc>
                <a:spcPct val="95000"/>
              </a:lnSpc>
              <a:spcBef>
                <a:spcPct val="0"/>
              </a:spcBef>
            </a:pPr>
            <a:r>
              <a:rPr lang="en-US" dirty="0" smtClean="0">
                <a:solidFill>
                  <a:srgbClr val="FFFFFF"/>
                </a:solidFill>
                <a:latin typeface="Arial" charset="0"/>
              </a:rPr>
              <a:t>The interaction of physical, sensory or </a:t>
            </a:r>
            <a:r>
              <a:rPr lang="en-US" dirty="0" smtClean="0">
                <a:solidFill>
                  <a:srgbClr val="FFFFFF"/>
                </a:solidFill>
                <a:latin typeface="Calibri" pitchFamily="34" charset="0"/>
              </a:rPr>
              <a:t>cognitive</a:t>
            </a:r>
            <a:r>
              <a:rPr lang="en-US" dirty="0" smtClean="0">
                <a:solidFill>
                  <a:srgbClr val="FFFFFF"/>
                </a:solidFill>
                <a:latin typeface="Arial" charset="0"/>
              </a:rPr>
              <a:t> impairment with environmental factors.</a:t>
            </a:r>
            <a:endParaRPr lang="en-US" dirty="0" smtClean="0">
              <a:solidFill>
                <a:srgbClr val="FF0000"/>
              </a:solidFill>
              <a:latin typeface="Arial" charset="0"/>
            </a:endParaRPr>
          </a:p>
        </p:txBody>
      </p:sp>
      <p:sp>
        <p:nvSpPr>
          <p:cNvPr id="20" name="TextBox 19"/>
          <p:cNvSpPr txBox="1"/>
          <p:nvPr/>
        </p:nvSpPr>
        <p:spPr>
          <a:xfrm>
            <a:off x="457200" y="6324600"/>
            <a:ext cx="1469313" cy="369332"/>
          </a:xfrm>
          <a:prstGeom prst="rect">
            <a:avLst/>
          </a:prstGeom>
          <a:noFill/>
        </p:spPr>
        <p:txBody>
          <a:bodyPr wrap="none" rtlCol="0">
            <a:spAutoFit/>
          </a:bodyPr>
          <a:lstStyle/>
          <a:p>
            <a:r>
              <a:rPr lang="en-US" dirty="0" smtClean="0">
                <a:solidFill>
                  <a:srgbClr val="000000"/>
                </a:solidFill>
                <a:latin typeface="Calibri" pitchFamily="34" charset="0"/>
              </a:rPr>
              <a:t>Section Three</a:t>
            </a:r>
            <a:endParaRPr lang="en-US" dirty="0">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ctrTitle"/>
          </p:nvPr>
        </p:nvSpPr>
        <p:spPr>
          <a:xfrm>
            <a:off x="388620" y="304800"/>
            <a:ext cx="8374380" cy="1052989"/>
          </a:xfrm>
        </p:spPr>
        <p:txBody>
          <a:bodyPr lIns="0" tIns="0" rIns="0" bIns="0"/>
          <a:lstStyle/>
          <a:p>
            <a:pPr eaLnBrk="1" hangingPunct="1">
              <a:lnSpc>
                <a:spcPct val="95000"/>
              </a:lnSpc>
            </a:pPr>
            <a:r>
              <a:rPr lang="en-US" sz="4400" dirty="0" smtClean="0">
                <a:solidFill>
                  <a:srgbClr val="FFEC0D"/>
                </a:solidFill>
                <a:latin typeface="Calibri" pitchFamily="34" charset="0"/>
              </a:rPr>
              <a:t>Background of Medi-Cal Beneficiaries Who Are Seniors</a:t>
            </a:r>
          </a:p>
        </p:txBody>
      </p:sp>
      <p:sp>
        <p:nvSpPr>
          <p:cNvPr id="9220" name="Text Box 4"/>
          <p:cNvSpPr txBox="1">
            <a:spLocks noChangeArrowheads="1"/>
          </p:cNvSpPr>
          <p:nvPr/>
        </p:nvSpPr>
        <p:spPr bwMode="auto">
          <a:xfrm>
            <a:off x="457200" y="1752600"/>
            <a:ext cx="8115300" cy="4846327"/>
          </a:xfrm>
          <a:prstGeom prst="rect">
            <a:avLst/>
          </a:prstGeom>
          <a:noFill/>
          <a:ln>
            <a:noFill/>
          </a:ln>
          <a:effectLst/>
          <a:extLst>
            <a:ext uri="{909E8E84-426E-40dd-AFC4-6F175D3DCCD1}"/>
            <a:ext uri="{91240B29-F687-4f45-9708-019B960494DF}"/>
            <a:ext uri="{AF507438-7753-43e0-B8FC-AC1667EBCBE1}"/>
          </a:extLst>
        </p:spPr>
        <p:txBody>
          <a:bodyPr wrap="square" lIns="0" tIns="0" rIns="0" bIns="0">
            <a:spAutoFit/>
          </a:bodyPr>
          <a:lstStyle>
            <a:lvl1pPr>
              <a:defRPr sz="2400">
                <a:solidFill>
                  <a:schemeClr val="tx1"/>
                </a:solidFill>
                <a:latin typeface="Times New Roman" charset="0"/>
                <a:ea typeface="ＭＳ Ｐゴシック" charset="0"/>
              </a:defRPr>
            </a:lvl1pPr>
            <a:lvl2pPr indent="-342900">
              <a:defRPr sz="2400">
                <a:solidFill>
                  <a:schemeClr val="tx1"/>
                </a:solidFill>
                <a:latin typeface="Times New Roman" charset="0"/>
                <a:ea typeface="ＭＳ Ｐゴシック" charset="0"/>
              </a:defRPr>
            </a:lvl2pPr>
            <a:lvl3pPr marL="857250" indent="-285750">
              <a:defRPr sz="2400">
                <a:solidFill>
                  <a:schemeClr val="tx1"/>
                </a:solidFill>
                <a:latin typeface="Times New Roman" charset="0"/>
                <a:ea typeface="ＭＳ Ｐゴシック" charset="0"/>
              </a:defRPr>
            </a:lvl3pPr>
            <a:lvl4pPr marL="1257300" indent="-228600">
              <a:defRPr sz="2400">
                <a:solidFill>
                  <a:schemeClr val="tx1"/>
                </a:solidFill>
                <a:latin typeface="Times New Roman" charset="0"/>
                <a:ea typeface="ＭＳ Ｐゴシック" charset="0"/>
              </a:defRPr>
            </a:lvl4pPr>
            <a:lvl5pPr marL="1714500" indent="-228600">
              <a:defRPr sz="2400">
                <a:solidFill>
                  <a:schemeClr val="tx1"/>
                </a:solidFill>
                <a:latin typeface="Times New Roman" charset="0"/>
                <a:ea typeface="ＭＳ Ｐゴシック" charset="0"/>
              </a:defRPr>
            </a:lvl5pPr>
            <a:lvl6pPr marL="2171700" indent="-228600" fontAlgn="base">
              <a:spcBef>
                <a:spcPct val="0"/>
              </a:spcBef>
              <a:spcAft>
                <a:spcPct val="0"/>
              </a:spcAft>
              <a:defRPr sz="2400">
                <a:solidFill>
                  <a:schemeClr val="tx1"/>
                </a:solidFill>
                <a:latin typeface="Times New Roman" charset="0"/>
                <a:ea typeface="ＭＳ Ｐゴシック" charset="0"/>
              </a:defRPr>
            </a:lvl6pPr>
            <a:lvl7pPr marL="2628900" indent="-228600" fontAlgn="base">
              <a:spcBef>
                <a:spcPct val="0"/>
              </a:spcBef>
              <a:spcAft>
                <a:spcPct val="0"/>
              </a:spcAft>
              <a:defRPr sz="2400">
                <a:solidFill>
                  <a:schemeClr val="tx1"/>
                </a:solidFill>
                <a:latin typeface="Times New Roman" charset="0"/>
                <a:ea typeface="ＭＳ Ｐゴシック" charset="0"/>
              </a:defRPr>
            </a:lvl7pPr>
            <a:lvl8pPr marL="3086100" indent="-228600" fontAlgn="base">
              <a:spcBef>
                <a:spcPct val="0"/>
              </a:spcBef>
              <a:spcAft>
                <a:spcPct val="0"/>
              </a:spcAft>
              <a:defRPr sz="2400">
                <a:solidFill>
                  <a:schemeClr val="tx1"/>
                </a:solidFill>
                <a:latin typeface="Times New Roman" charset="0"/>
                <a:ea typeface="ＭＳ Ｐゴシック" charset="0"/>
              </a:defRPr>
            </a:lvl8pPr>
            <a:lvl9pPr marL="3543300" indent="-228600" fontAlgn="base">
              <a:spcBef>
                <a:spcPct val="0"/>
              </a:spcBef>
              <a:spcAft>
                <a:spcPct val="0"/>
              </a:spcAft>
              <a:defRPr sz="2400">
                <a:solidFill>
                  <a:schemeClr val="tx1"/>
                </a:solidFill>
                <a:latin typeface="Times New Roman" charset="0"/>
                <a:ea typeface="ＭＳ Ｐゴシック" charset="0"/>
              </a:defRPr>
            </a:lvl9pPr>
          </a:lstStyle>
          <a:p>
            <a:pPr marL="457200" lvl="1" indent="-457200" defTabSz="821165" fontAlgn="base">
              <a:lnSpc>
                <a:spcPct val="130000"/>
              </a:lnSpc>
              <a:spcBef>
                <a:spcPct val="0"/>
              </a:spcBef>
              <a:spcAft>
                <a:spcPts val="1620"/>
              </a:spcAft>
              <a:buFont typeface="Arial" pitchFamily="34" charset="0"/>
              <a:buChar char="•"/>
              <a:defRPr/>
            </a:pPr>
            <a:r>
              <a:rPr lang="en-US" sz="2800" dirty="0" smtClean="0">
                <a:solidFill>
                  <a:schemeClr val="bg1"/>
                </a:solidFill>
                <a:latin typeface="Calibri" pitchFamily="34" charset="0"/>
              </a:rPr>
              <a:t>Disability, functional impairment and chronic conditions co-exist and cut across age among Medi-Cal beneficiaries</a:t>
            </a:r>
          </a:p>
          <a:p>
            <a:pPr marL="457200" lvl="1" indent="-457200" defTabSz="821165" fontAlgn="base">
              <a:lnSpc>
                <a:spcPct val="130000"/>
              </a:lnSpc>
              <a:spcBef>
                <a:spcPct val="0"/>
              </a:spcBef>
              <a:spcAft>
                <a:spcPts val="1620"/>
              </a:spcAft>
              <a:buFont typeface="Arial" pitchFamily="34" charset="0"/>
              <a:buChar char="•"/>
              <a:defRPr/>
            </a:pPr>
            <a:r>
              <a:rPr lang="en-US" sz="2800" dirty="0" smtClean="0">
                <a:solidFill>
                  <a:schemeClr val="bg1"/>
                </a:solidFill>
                <a:latin typeface="Calibri" pitchFamily="34" charset="0"/>
              </a:rPr>
              <a:t>Seniors represent about 14% of Medi-Cal beneficiaries who have no other insurance and who will experience mandatory enrollment into managed care during 2011-2012</a:t>
            </a:r>
          </a:p>
          <a:p>
            <a:pPr defTabSz="821165" fontAlgn="base">
              <a:lnSpc>
                <a:spcPct val="130000"/>
              </a:lnSpc>
              <a:spcBef>
                <a:spcPct val="0"/>
              </a:spcBef>
              <a:spcAft>
                <a:spcPts val="1620"/>
              </a:spcAft>
              <a:buFont typeface="Arial" pitchFamily="34" charset="0"/>
              <a:buChar char="•"/>
              <a:defRPr/>
            </a:pPr>
            <a:endParaRPr lang="en-US" sz="2800" dirty="0">
              <a:ln w="18415" cmpd="sng">
                <a:solidFill>
                  <a:srgbClr val="FFFFFF"/>
                </a:solidFill>
                <a:prstDash val="solid"/>
              </a:ln>
              <a:solidFill>
                <a:schemeClr val="bg1"/>
              </a:solidFill>
              <a:latin typeface="Calibri" pitchFamily="34" charset="0"/>
              <a:cs typeface="ＭＳ Ｐゴシック" charset="0"/>
            </a:endParaRPr>
          </a:p>
        </p:txBody>
      </p:sp>
      <p:sp>
        <p:nvSpPr>
          <p:cNvPr id="5" name="TextBox 4"/>
          <p:cNvSpPr txBox="1"/>
          <p:nvPr/>
        </p:nvSpPr>
        <p:spPr>
          <a:xfrm>
            <a:off x="457200" y="6324600"/>
            <a:ext cx="1469313" cy="369332"/>
          </a:xfrm>
          <a:prstGeom prst="rect">
            <a:avLst/>
          </a:prstGeom>
          <a:noFill/>
        </p:spPr>
        <p:txBody>
          <a:bodyPr wrap="none" rtlCol="0">
            <a:spAutoFit/>
          </a:bodyPr>
          <a:lstStyle/>
          <a:p>
            <a:r>
              <a:rPr lang="en-US" dirty="0" smtClean="0">
                <a:solidFill>
                  <a:srgbClr val="000000"/>
                </a:solidFill>
                <a:latin typeface="Calibri" pitchFamily="34" charset="0"/>
              </a:rPr>
              <a:t>Section Three</a:t>
            </a:r>
            <a:endParaRPr lang="en-US" dirty="0">
              <a:solidFill>
                <a:srgbClr val="000000"/>
              </a:solidFill>
              <a:latin typeface="Calibri" pitchFamily="34" charset="0"/>
            </a:endParaRPr>
          </a:p>
        </p:txBody>
      </p:sp>
      <p:sp>
        <p:nvSpPr>
          <p:cNvPr id="6" name="Slide Number Placeholder 5"/>
          <p:cNvSpPr>
            <a:spLocks noGrp="1"/>
          </p:cNvSpPr>
          <p:nvPr>
            <p:ph type="sldNum" sz="quarter" idx="12"/>
          </p:nvPr>
        </p:nvSpPr>
        <p:spPr/>
        <p:txBody>
          <a:bodyPr/>
          <a:lstStyle/>
          <a:p>
            <a:pPr>
              <a:defRPr/>
            </a:pPr>
            <a:fld id="{EE35F000-174F-4315-B632-3A0A94ED89D0}" type="slidenum">
              <a:rPr lang="en-US" smtClean="0">
                <a:solidFill>
                  <a:schemeClr val="bg1"/>
                </a:solidFill>
              </a:rPr>
              <a:pPr>
                <a:defRPr/>
              </a:pPr>
              <a:t>31</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5" name="TextBox 4"/>
          <p:cNvSpPr txBox="1"/>
          <p:nvPr/>
        </p:nvSpPr>
        <p:spPr>
          <a:xfrm>
            <a:off x="457200" y="6324600"/>
            <a:ext cx="1469313" cy="369332"/>
          </a:xfrm>
          <a:prstGeom prst="rect">
            <a:avLst/>
          </a:prstGeom>
          <a:noFill/>
        </p:spPr>
        <p:txBody>
          <a:bodyPr wrap="none" rtlCol="0">
            <a:spAutoFit/>
          </a:bodyPr>
          <a:lstStyle/>
          <a:p>
            <a:r>
              <a:rPr lang="en-US" dirty="0" smtClean="0">
                <a:solidFill>
                  <a:srgbClr val="000000"/>
                </a:solidFill>
                <a:latin typeface="Calibri" pitchFamily="34" charset="0"/>
              </a:rPr>
              <a:t>Section Three</a:t>
            </a:r>
            <a:endParaRPr lang="en-US" dirty="0">
              <a:solidFill>
                <a:srgbClr val="000000"/>
              </a:solidFill>
              <a:latin typeface="Calibri" pitchFamily="34" charset="0"/>
            </a:endParaRPr>
          </a:p>
        </p:txBody>
      </p:sp>
      <p:sp>
        <p:nvSpPr>
          <p:cNvPr id="6" name="Slide Number Placeholder 5"/>
          <p:cNvSpPr>
            <a:spLocks noGrp="1"/>
          </p:cNvSpPr>
          <p:nvPr>
            <p:ph type="sldNum" sz="quarter" idx="12"/>
          </p:nvPr>
        </p:nvSpPr>
        <p:spPr/>
        <p:txBody>
          <a:bodyPr/>
          <a:lstStyle/>
          <a:p>
            <a:pPr>
              <a:defRPr/>
            </a:pPr>
            <a:fld id="{EE35F000-174F-4315-B632-3A0A94ED89D0}" type="slidenum">
              <a:rPr lang="en-US" smtClean="0">
                <a:solidFill>
                  <a:schemeClr val="bg1"/>
                </a:solidFill>
              </a:rPr>
              <a:pPr>
                <a:defRPr/>
              </a:pPr>
              <a:t>32</a:t>
            </a:fld>
            <a:endParaRPr lang="en-US" dirty="0">
              <a:solidFill>
                <a:schemeClr val="bg1"/>
              </a:solidFill>
            </a:endParaRPr>
          </a:p>
        </p:txBody>
      </p:sp>
      <p:sp>
        <p:nvSpPr>
          <p:cNvPr id="7" name="Rectangle 1"/>
          <p:cNvSpPr txBox="1">
            <a:spLocks noChangeArrowheads="1"/>
          </p:cNvSpPr>
          <p:nvPr/>
        </p:nvSpPr>
        <p:spPr bwMode="auto">
          <a:xfrm>
            <a:off x="304800" y="228600"/>
            <a:ext cx="8374380" cy="1052989"/>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95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rgbClr val="FFEC0D"/>
                </a:solidFill>
                <a:effectLst/>
                <a:uLnTx/>
                <a:uFillTx/>
                <a:latin typeface="Calibri" pitchFamily="34" charset="0"/>
                <a:ea typeface="+mj-ea"/>
                <a:cs typeface="+mj-cs"/>
              </a:rPr>
              <a:t>Background of Seniors Who Have Activity Limitations</a:t>
            </a:r>
          </a:p>
        </p:txBody>
      </p:sp>
      <p:sp>
        <p:nvSpPr>
          <p:cNvPr id="11" name="TextBox 10"/>
          <p:cNvSpPr txBox="1"/>
          <p:nvPr/>
        </p:nvSpPr>
        <p:spPr>
          <a:xfrm>
            <a:off x="457200" y="1524000"/>
            <a:ext cx="8229600" cy="3539430"/>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bg1"/>
                </a:solidFill>
                <a:latin typeface="Calibri" pitchFamily="34" charset="0"/>
              </a:rPr>
              <a:t>About two-thirds of seniors in Medi-Cal and who have no other insurance have disabilities</a:t>
            </a:r>
            <a:br>
              <a:rPr lang="en-US" sz="3200" dirty="0" smtClean="0">
                <a:solidFill>
                  <a:schemeClr val="bg1"/>
                </a:solidFill>
                <a:latin typeface="Calibri" pitchFamily="34" charset="0"/>
              </a:rPr>
            </a:br>
            <a:endParaRPr lang="en-US" sz="3200" dirty="0" smtClean="0">
              <a:solidFill>
                <a:schemeClr val="bg1"/>
              </a:solidFill>
              <a:latin typeface="Calibri" pitchFamily="34" charset="0"/>
            </a:endParaRPr>
          </a:p>
          <a:p>
            <a:pPr marL="457200" indent="-457200">
              <a:buFont typeface="Arial" pitchFamily="34" charset="0"/>
              <a:buChar char="•"/>
            </a:pPr>
            <a:r>
              <a:rPr lang="en-US" sz="3200" dirty="0" smtClean="0">
                <a:solidFill>
                  <a:schemeClr val="bg1"/>
                </a:solidFill>
                <a:latin typeface="Calibri" pitchFamily="34" charset="0"/>
              </a:rPr>
              <a:t>Based on prevalence of disability among seniors, most seniors in Medi-Cal, who have no other insurance, are likely to have some type of activity limitation</a:t>
            </a:r>
            <a:endParaRPr lang="en-US" sz="32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152400"/>
            <a:ext cx="8305800" cy="1143000"/>
          </a:xfrm>
        </p:spPr>
        <p:txBody>
          <a:bodyPr/>
          <a:lstStyle/>
          <a:p>
            <a:r>
              <a:rPr lang="en-US" sz="4000" dirty="0" smtClean="0">
                <a:latin typeface="Calibri" pitchFamily="34" charset="0"/>
              </a:rPr>
              <a:t> Background of Medi-Cal </a:t>
            </a:r>
            <a:br>
              <a:rPr lang="en-US" sz="4000" dirty="0" smtClean="0">
                <a:latin typeface="Calibri" pitchFamily="34" charset="0"/>
              </a:rPr>
            </a:br>
            <a:r>
              <a:rPr lang="en-US" sz="4000" dirty="0" smtClean="0">
                <a:latin typeface="Calibri" pitchFamily="34" charset="0"/>
              </a:rPr>
              <a:t>Beneficiaries with Disabilities</a:t>
            </a:r>
          </a:p>
        </p:txBody>
      </p:sp>
      <p:sp>
        <p:nvSpPr>
          <p:cNvPr id="14339" name="Content Placeholder 2"/>
          <p:cNvSpPr>
            <a:spLocks noGrp="1"/>
          </p:cNvSpPr>
          <p:nvPr>
            <p:ph idx="1"/>
          </p:nvPr>
        </p:nvSpPr>
        <p:spPr>
          <a:xfrm>
            <a:off x="457200" y="1447800"/>
            <a:ext cx="8381999" cy="4114800"/>
          </a:xfrm>
        </p:spPr>
        <p:txBody>
          <a:bodyPr/>
          <a:lstStyle/>
          <a:p>
            <a:pPr marL="457200" lvl="1" indent="-457200">
              <a:spcBef>
                <a:spcPts val="600"/>
              </a:spcBef>
              <a:spcAft>
                <a:spcPts val="0"/>
              </a:spcAft>
              <a:buFont typeface="Arial" charset="0"/>
              <a:buChar char="•"/>
            </a:pPr>
            <a:r>
              <a:rPr lang="en-US" sz="2600" dirty="0" smtClean="0">
                <a:latin typeface="Calibri" pitchFamily="34" charset="0"/>
              </a:rPr>
              <a:t>70% live with two or more chronic conditions, and 16% of these have diabetes, compared with 7% in the general population</a:t>
            </a:r>
          </a:p>
          <a:p>
            <a:pPr marL="457200" lvl="1" indent="-457200">
              <a:spcBef>
                <a:spcPts val="600"/>
              </a:spcBef>
              <a:spcAft>
                <a:spcPts val="0"/>
              </a:spcAft>
              <a:buFont typeface="Arial" charset="0"/>
              <a:buChar char="•"/>
            </a:pPr>
            <a:r>
              <a:rPr lang="en-US" sz="2600" dirty="0" smtClean="0">
                <a:latin typeface="Calibri" pitchFamily="34" charset="0"/>
              </a:rPr>
              <a:t>About 25% have four or more chronic conditions</a:t>
            </a:r>
          </a:p>
          <a:p>
            <a:pPr marL="457200" lvl="1" indent="-457200">
              <a:spcBef>
                <a:spcPts val="600"/>
              </a:spcBef>
              <a:spcAft>
                <a:spcPts val="0"/>
              </a:spcAft>
              <a:buFont typeface="Arial" charset="0"/>
              <a:buChar char="•"/>
            </a:pPr>
            <a:r>
              <a:rPr lang="en-US" sz="2600" dirty="0" smtClean="0">
                <a:solidFill>
                  <a:srgbClr val="FFFFFF"/>
                </a:solidFill>
                <a:latin typeface="Calibri" pitchFamily="34" charset="0"/>
              </a:rPr>
              <a:t>30% are overweight or obese compared with 19% of the general population</a:t>
            </a:r>
          </a:p>
          <a:p>
            <a:pPr marL="457200" lvl="1" indent="-457200">
              <a:spcBef>
                <a:spcPts val="600"/>
              </a:spcBef>
              <a:spcAft>
                <a:spcPts val="0"/>
              </a:spcAft>
              <a:buFont typeface="Arial" charset="0"/>
              <a:buChar char="•"/>
            </a:pPr>
            <a:r>
              <a:rPr lang="en-US" sz="2600" dirty="0" smtClean="0">
                <a:latin typeface="Calibri" pitchFamily="34" charset="0"/>
              </a:rPr>
              <a:t>30% receive treatment for mental health conditions annually</a:t>
            </a:r>
          </a:p>
          <a:p>
            <a:pPr marL="457200" lvl="1" indent="-457200" defTabSz="821399">
              <a:spcBef>
                <a:spcPts val="600"/>
              </a:spcBef>
              <a:spcAft>
                <a:spcPts val="0"/>
              </a:spcAft>
              <a:buClr>
                <a:srgbClr val="FFFFFF"/>
              </a:buClr>
              <a:buSzPct val="80000"/>
              <a:buFont typeface="Arial" charset="0"/>
              <a:buChar char="•"/>
            </a:pPr>
            <a:r>
              <a:rPr lang="en-US" sz="2600" dirty="0" smtClean="0">
                <a:solidFill>
                  <a:srgbClr val="FFFFFF"/>
                </a:solidFill>
                <a:latin typeface="Calibri" pitchFamily="34" charset="0"/>
              </a:rPr>
              <a:t>40% smoke compared with 22% of general population</a:t>
            </a:r>
            <a:endParaRPr lang="en-US" sz="2600" dirty="0" smtClean="0">
              <a:latin typeface="Calibri" pitchFamily="34" charset="0"/>
            </a:endParaRPr>
          </a:p>
        </p:txBody>
      </p:sp>
      <p:sp>
        <p:nvSpPr>
          <p:cNvPr id="5" name="TextBox 4"/>
          <p:cNvSpPr txBox="1"/>
          <p:nvPr/>
        </p:nvSpPr>
        <p:spPr>
          <a:xfrm>
            <a:off x="457200" y="6324600"/>
            <a:ext cx="1616789" cy="369332"/>
          </a:xfrm>
          <a:prstGeom prst="rect">
            <a:avLst/>
          </a:prstGeom>
          <a:noFill/>
        </p:spPr>
        <p:txBody>
          <a:bodyPr wrap="none" rtlCol="0">
            <a:spAutoFit/>
          </a:bodyPr>
          <a:lstStyle/>
          <a:p>
            <a:r>
              <a:rPr lang="en-US" dirty="0" smtClean="0">
                <a:solidFill>
                  <a:srgbClr val="000000"/>
                </a:solidFill>
              </a:rPr>
              <a:t>Section Three</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279DD83C-0D2A-4C59-923A-C1AA90921BC2}"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152400"/>
            <a:ext cx="8305800" cy="1143000"/>
          </a:xfrm>
        </p:spPr>
        <p:txBody>
          <a:bodyPr/>
          <a:lstStyle/>
          <a:p>
            <a:r>
              <a:rPr lang="en-US" sz="4000" dirty="0" smtClean="0">
                <a:latin typeface="Calibri" pitchFamily="34" charset="0"/>
              </a:rPr>
              <a:t> Background of Medi-Cal </a:t>
            </a:r>
            <a:br>
              <a:rPr lang="en-US" sz="4000" dirty="0" smtClean="0">
                <a:latin typeface="Calibri" pitchFamily="34" charset="0"/>
              </a:rPr>
            </a:br>
            <a:r>
              <a:rPr lang="en-US" sz="4000" dirty="0" smtClean="0">
                <a:latin typeface="Calibri" pitchFamily="34" charset="0"/>
              </a:rPr>
              <a:t>Beneficiaries with Disabilities </a:t>
            </a:r>
            <a:r>
              <a:rPr lang="en-US" sz="1800" i="1" dirty="0" smtClean="0">
                <a:latin typeface="Calibri" pitchFamily="34" charset="0"/>
              </a:rPr>
              <a:t>(continued)</a:t>
            </a:r>
          </a:p>
        </p:txBody>
      </p:sp>
      <p:sp>
        <p:nvSpPr>
          <p:cNvPr id="14339" name="Content Placeholder 2"/>
          <p:cNvSpPr>
            <a:spLocks noGrp="1"/>
          </p:cNvSpPr>
          <p:nvPr>
            <p:ph idx="1"/>
          </p:nvPr>
        </p:nvSpPr>
        <p:spPr>
          <a:xfrm>
            <a:off x="457200" y="1447800"/>
            <a:ext cx="8381999" cy="4114800"/>
          </a:xfrm>
        </p:spPr>
        <p:txBody>
          <a:bodyPr/>
          <a:lstStyle/>
          <a:p>
            <a:pPr marL="457200" lvl="1" indent="-457200" defTabSz="821480">
              <a:spcBef>
                <a:spcPts val="600"/>
              </a:spcBef>
              <a:spcAft>
                <a:spcPts val="0"/>
              </a:spcAft>
              <a:buClr>
                <a:srgbClr val="FFFFFF"/>
              </a:buClr>
              <a:buSzPct val="80000"/>
              <a:buFont typeface="Arial" charset="0"/>
              <a:buChar char="•"/>
            </a:pPr>
            <a:r>
              <a:rPr lang="en-US" sz="2600" dirty="0" smtClean="0">
                <a:solidFill>
                  <a:srgbClr val="FFFFFF"/>
                </a:solidFill>
                <a:latin typeface="Calibri" pitchFamily="34" charset="0"/>
              </a:rPr>
              <a:t>Women receive fewer Pap tests and mammograms</a:t>
            </a:r>
          </a:p>
          <a:p>
            <a:pPr marL="457200" lvl="1" indent="-457200" defTabSz="821480">
              <a:spcBef>
                <a:spcPts val="600"/>
              </a:spcBef>
              <a:spcAft>
                <a:spcPts val="0"/>
              </a:spcAft>
              <a:buClr>
                <a:srgbClr val="FFFFFF"/>
              </a:buClr>
              <a:buSzPct val="80000"/>
              <a:buFont typeface="Arial" charset="0"/>
              <a:buChar char="•"/>
            </a:pPr>
            <a:r>
              <a:rPr lang="en-US" sz="2600" dirty="0" smtClean="0">
                <a:solidFill>
                  <a:srgbClr val="FFFFFF"/>
                </a:solidFill>
                <a:latin typeface="Calibri" pitchFamily="34" charset="0"/>
              </a:rPr>
              <a:t>Overall -- Less participation in prevention programs</a:t>
            </a:r>
          </a:p>
          <a:p>
            <a:pPr marL="0" lvl="1" indent="-457200">
              <a:spcBef>
                <a:spcPts val="600"/>
              </a:spcBef>
              <a:spcAft>
                <a:spcPts val="0"/>
              </a:spcAft>
              <a:buFont typeface="Arial" charset="0"/>
              <a:buChar char="•"/>
            </a:pPr>
            <a:endParaRPr lang="en-US" sz="2600" dirty="0" smtClean="0">
              <a:latin typeface="Calibri" pitchFamily="34" charset="0"/>
            </a:endParaRPr>
          </a:p>
          <a:p>
            <a:pPr marL="0" lvl="1" indent="-457200">
              <a:spcBef>
                <a:spcPts val="600"/>
              </a:spcBef>
              <a:spcAft>
                <a:spcPts val="0"/>
              </a:spcAft>
            </a:pPr>
            <a:endParaRPr lang="en-US" sz="2600" dirty="0" smtClean="0">
              <a:latin typeface="Calibri" pitchFamily="34" charset="0"/>
            </a:endParaRPr>
          </a:p>
        </p:txBody>
      </p:sp>
      <p:sp>
        <p:nvSpPr>
          <p:cNvPr id="5" name="TextBox 4"/>
          <p:cNvSpPr txBox="1"/>
          <p:nvPr/>
        </p:nvSpPr>
        <p:spPr>
          <a:xfrm>
            <a:off x="457200" y="6324600"/>
            <a:ext cx="1616789" cy="369332"/>
          </a:xfrm>
          <a:prstGeom prst="rect">
            <a:avLst/>
          </a:prstGeom>
          <a:noFill/>
        </p:spPr>
        <p:txBody>
          <a:bodyPr wrap="none" rtlCol="0">
            <a:spAutoFit/>
          </a:bodyPr>
          <a:lstStyle/>
          <a:p>
            <a:r>
              <a:rPr lang="en-US" dirty="0" smtClean="0">
                <a:solidFill>
                  <a:srgbClr val="000000"/>
                </a:solidFill>
              </a:rPr>
              <a:t>Section Three</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279DD83C-0D2A-4C59-923A-C1AA90921BC2}"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1028" name="Rectangle 1"/>
          <p:cNvSpPr>
            <a:spLocks noGrp="1" noChangeArrowheads="1"/>
          </p:cNvSpPr>
          <p:nvPr>
            <p:ph type="ctrTitle"/>
          </p:nvPr>
        </p:nvSpPr>
        <p:spPr>
          <a:xfrm>
            <a:off x="674370" y="654369"/>
            <a:ext cx="7795260" cy="1052989"/>
          </a:xfrm>
        </p:spPr>
        <p:txBody>
          <a:bodyPr lIns="0" tIns="0" rIns="0" bIns="0"/>
          <a:lstStyle/>
          <a:p>
            <a:pPr eaLnBrk="1" hangingPunct="1">
              <a:lnSpc>
                <a:spcPct val="95000"/>
              </a:lnSpc>
            </a:pPr>
            <a:r>
              <a:rPr lang="en-US" sz="4400" dirty="0" smtClean="0">
                <a:solidFill>
                  <a:srgbClr val="FFEC0D"/>
                </a:solidFill>
                <a:latin typeface="Calibri" pitchFamily="34" charset="0"/>
              </a:rPr>
              <a:t>Problems and Barriers </a:t>
            </a:r>
            <a:br>
              <a:rPr lang="en-US" sz="4400" dirty="0" smtClean="0">
                <a:solidFill>
                  <a:srgbClr val="FFEC0D"/>
                </a:solidFill>
                <a:latin typeface="Calibri" pitchFamily="34" charset="0"/>
              </a:rPr>
            </a:br>
            <a:r>
              <a:rPr lang="en-US" sz="4400" dirty="0" smtClean="0">
                <a:solidFill>
                  <a:srgbClr val="FFEC0D"/>
                </a:solidFill>
                <a:latin typeface="Calibri" pitchFamily="34" charset="0"/>
              </a:rPr>
              <a:t>Accessing Care</a:t>
            </a:r>
          </a:p>
        </p:txBody>
      </p:sp>
      <p:sp>
        <p:nvSpPr>
          <p:cNvPr id="15364" name="Text Box 4"/>
          <p:cNvSpPr txBox="1">
            <a:spLocks noChangeArrowheads="1"/>
          </p:cNvSpPr>
          <p:nvPr/>
        </p:nvSpPr>
        <p:spPr bwMode="auto">
          <a:xfrm>
            <a:off x="800100" y="2057400"/>
            <a:ext cx="7680960" cy="3786742"/>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lvl1pPr>
              <a:defRPr sz="2400">
                <a:solidFill>
                  <a:schemeClr val="tx1"/>
                </a:solidFill>
                <a:latin typeface="Times New Roman" charset="0"/>
                <a:ea typeface="ＭＳ Ｐゴシック" charset="0"/>
              </a:defRPr>
            </a:lvl1pPr>
            <a:lvl2pPr indent="-342900">
              <a:defRPr sz="2400">
                <a:solidFill>
                  <a:schemeClr val="tx1"/>
                </a:solidFill>
                <a:latin typeface="Times New Roman" charset="0"/>
                <a:ea typeface="ＭＳ Ｐゴシック" charset="0"/>
              </a:defRPr>
            </a:lvl2pPr>
            <a:lvl3pPr marL="857250" indent="-285750">
              <a:defRPr sz="2400">
                <a:solidFill>
                  <a:schemeClr val="tx1"/>
                </a:solidFill>
                <a:latin typeface="Times New Roman" charset="0"/>
                <a:ea typeface="ＭＳ Ｐゴシック" charset="0"/>
              </a:defRPr>
            </a:lvl3pPr>
            <a:lvl4pPr marL="1257300" indent="-228600">
              <a:defRPr sz="2400">
                <a:solidFill>
                  <a:schemeClr val="tx1"/>
                </a:solidFill>
                <a:latin typeface="Times New Roman" charset="0"/>
                <a:ea typeface="ＭＳ Ｐゴシック" charset="0"/>
              </a:defRPr>
            </a:lvl4pPr>
            <a:lvl5pPr marL="1714500" indent="-228600">
              <a:defRPr sz="2400">
                <a:solidFill>
                  <a:schemeClr val="tx1"/>
                </a:solidFill>
                <a:latin typeface="Times New Roman" charset="0"/>
                <a:ea typeface="ＭＳ Ｐゴシック" charset="0"/>
              </a:defRPr>
            </a:lvl5pPr>
            <a:lvl6pPr marL="2171700" indent="-228600" fontAlgn="base">
              <a:spcBef>
                <a:spcPct val="0"/>
              </a:spcBef>
              <a:spcAft>
                <a:spcPct val="0"/>
              </a:spcAft>
              <a:defRPr sz="2400">
                <a:solidFill>
                  <a:schemeClr val="tx1"/>
                </a:solidFill>
                <a:latin typeface="Times New Roman" charset="0"/>
                <a:ea typeface="ＭＳ Ｐゴシック" charset="0"/>
              </a:defRPr>
            </a:lvl6pPr>
            <a:lvl7pPr marL="2628900" indent="-228600" fontAlgn="base">
              <a:spcBef>
                <a:spcPct val="0"/>
              </a:spcBef>
              <a:spcAft>
                <a:spcPct val="0"/>
              </a:spcAft>
              <a:defRPr sz="2400">
                <a:solidFill>
                  <a:schemeClr val="tx1"/>
                </a:solidFill>
                <a:latin typeface="Times New Roman" charset="0"/>
                <a:ea typeface="ＭＳ Ｐゴシック" charset="0"/>
              </a:defRPr>
            </a:lvl7pPr>
            <a:lvl8pPr marL="3086100" indent="-228600" fontAlgn="base">
              <a:spcBef>
                <a:spcPct val="0"/>
              </a:spcBef>
              <a:spcAft>
                <a:spcPct val="0"/>
              </a:spcAft>
              <a:defRPr sz="2400">
                <a:solidFill>
                  <a:schemeClr val="tx1"/>
                </a:solidFill>
                <a:latin typeface="Times New Roman" charset="0"/>
                <a:ea typeface="ＭＳ Ｐゴシック" charset="0"/>
              </a:defRPr>
            </a:lvl8pPr>
            <a:lvl9pPr marL="3543300" indent="-228600" fontAlgn="base">
              <a:spcBef>
                <a:spcPct val="0"/>
              </a:spcBef>
              <a:spcAft>
                <a:spcPct val="0"/>
              </a:spcAft>
              <a:defRPr sz="2400">
                <a:solidFill>
                  <a:schemeClr val="tx1"/>
                </a:solidFill>
                <a:latin typeface="Times New Roman" charset="0"/>
                <a:ea typeface="ＭＳ Ｐゴシック" charset="0"/>
              </a:defRPr>
            </a:lvl9pPr>
          </a:lstStyle>
          <a:p>
            <a:pPr marL="410816" lvl="1" defTabSz="821570" fontAlgn="base">
              <a:lnSpc>
                <a:spcPct val="200000"/>
              </a:lnSpc>
              <a:spcBef>
                <a:spcPct val="0"/>
              </a:spcBef>
              <a:spcAft>
                <a:spcPct val="0"/>
              </a:spcAft>
              <a:buClr>
                <a:srgbClr val="FFFFFF"/>
              </a:buClr>
              <a:buSzPct val="100000"/>
              <a:buFontTx/>
              <a:buChar char="•"/>
              <a:defRPr/>
            </a:pPr>
            <a:r>
              <a:rPr lang="en-US" sz="3200" dirty="0" smtClean="0">
                <a:solidFill>
                  <a:srgbClr val="FFFFFF"/>
                </a:solidFill>
                <a:latin typeface="Arial" charset="0"/>
              </a:rPr>
              <a:t> Physical (facility) barriers </a:t>
            </a:r>
            <a:endParaRPr lang="en-US" sz="3200" dirty="0">
              <a:solidFill>
                <a:srgbClr val="FFFFFF"/>
              </a:solidFill>
              <a:latin typeface="Arial" charset="0"/>
            </a:endParaRPr>
          </a:p>
          <a:p>
            <a:pPr marL="564852" lvl="1" indent="-410816" defTabSz="821570" fontAlgn="base">
              <a:lnSpc>
                <a:spcPct val="200000"/>
              </a:lnSpc>
              <a:spcBef>
                <a:spcPct val="0"/>
              </a:spcBef>
              <a:spcAft>
                <a:spcPct val="0"/>
              </a:spcAft>
              <a:buClr>
                <a:srgbClr val="FFFFFF"/>
              </a:buClr>
              <a:buSzPct val="100000"/>
              <a:buFont typeface="Arial"/>
              <a:buChar char="•"/>
              <a:defRPr/>
            </a:pPr>
            <a:r>
              <a:rPr lang="en-US" sz="3200" dirty="0" smtClean="0">
                <a:solidFill>
                  <a:srgbClr val="FFFFFF"/>
                </a:solidFill>
                <a:latin typeface="Arial" charset="0"/>
              </a:rPr>
              <a:t>Communication barriers</a:t>
            </a:r>
          </a:p>
          <a:p>
            <a:pPr marL="564852" lvl="1" indent="-410816" defTabSz="821570" fontAlgn="base">
              <a:lnSpc>
                <a:spcPct val="200000"/>
              </a:lnSpc>
              <a:spcBef>
                <a:spcPct val="0"/>
              </a:spcBef>
              <a:spcAft>
                <a:spcPct val="0"/>
              </a:spcAft>
              <a:buClr>
                <a:srgbClr val="FFFFFF"/>
              </a:buClr>
              <a:buSzPct val="100000"/>
              <a:buFont typeface="Arial"/>
              <a:buChar char="•"/>
              <a:defRPr/>
            </a:pPr>
            <a:r>
              <a:rPr lang="en-US" sz="3200" dirty="0" smtClean="0">
                <a:solidFill>
                  <a:srgbClr val="FFFFFF"/>
                </a:solidFill>
                <a:latin typeface="Arial" charset="0"/>
              </a:rPr>
              <a:t>Equipment barriers</a:t>
            </a:r>
          </a:p>
          <a:p>
            <a:pPr marL="564852" lvl="1" indent="-410816" defTabSz="821570" fontAlgn="base">
              <a:lnSpc>
                <a:spcPct val="200000"/>
              </a:lnSpc>
              <a:spcBef>
                <a:spcPct val="0"/>
              </a:spcBef>
              <a:spcAft>
                <a:spcPct val="0"/>
              </a:spcAft>
              <a:buClr>
                <a:srgbClr val="FFFFFF"/>
              </a:buClr>
              <a:buSzPct val="100000"/>
              <a:buFont typeface="Arial"/>
              <a:buChar char="•"/>
              <a:defRPr/>
            </a:pPr>
            <a:r>
              <a:rPr lang="en-US" sz="3200" dirty="0" smtClean="0">
                <a:solidFill>
                  <a:srgbClr val="FFFFFF"/>
                </a:solidFill>
                <a:latin typeface="Arial" charset="0"/>
              </a:rPr>
              <a:t>Practitioner awareness barriers</a:t>
            </a:r>
            <a:endParaRPr lang="en-US" sz="3200" dirty="0">
              <a:solidFill>
                <a:srgbClr val="FFFFFF"/>
              </a:solidFill>
              <a:latin typeface="Arial" charset="0"/>
            </a:endParaRPr>
          </a:p>
        </p:txBody>
      </p:sp>
      <p:sp>
        <p:nvSpPr>
          <p:cNvPr id="5" name="TextBox 4"/>
          <p:cNvSpPr txBox="1"/>
          <p:nvPr/>
        </p:nvSpPr>
        <p:spPr>
          <a:xfrm>
            <a:off x="457200" y="6324600"/>
            <a:ext cx="1469313" cy="369332"/>
          </a:xfrm>
          <a:prstGeom prst="rect">
            <a:avLst/>
          </a:prstGeom>
          <a:noFill/>
        </p:spPr>
        <p:txBody>
          <a:bodyPr wrap="none" rtlCol="0">
            <a:spAutoFit/>
          </a:bodyPr>
          <a:lstStyle/>
          <a:p>
            <a:r>
              <a:rPr lang="en-US" dirty="0" smtClean="0">
                <a:solidFill>
                  <a:srgbClr val="000000"/>
                </a:solidFill>
                <a:latin typeface="Calibri" pitchFamily="34" charset="0"/>
              </a:rPr>
              <a:t>Section Three</a:t>
            </a:r>
            <a:endParaRPr lang="en-US" dirty="0">
              <a:solidFill>
                <a:srgbClr val="000000"/>
              </a:solidFill>
              <a:latin typeface="Calibri" pitchFamily="34" charset="0"/>
            </a:endParaRPr>
          </a:p>
        </p:txBody>
      </p:sp>
      <p:sp>
        <p:nvSpPr>
          <p:cNvPr id="6" name="Slide Number Placeholder 5"/>
          <p:cNvSpPr>
            <a:spLocks noGrp="1"/>
          </p:cNvSpPr>
          <p:nvPr>
            <p:ph type="sldNum" sz="quarter" idx="12"/>
          </p:nvPr>
        </p:nvSpPr>
        <p:spPr/>
        <p:txBody>
          <a:bodyPr/>
          <a:lstStyle/>
          <a:p>
            <a:pPr>
              <a:defRPr/>
            </a:pPr>
            <a:fld id="{EE35F000-174F-4315-B632-3A0A94ED89D0}"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1027" name="Title 1"/>
          <p:cNvSpPr>
            <a:spLocks noGrp="1"/>
          </p:cNvSpPr>
          <p:nvPr>
            <p:ph type="title"/>
          </p:nvPr>
        </p:nvSpPr>
        <p:spPr>
          <a:xfrm>
            <a:off x="457200" y="304800"/>
            <a:ext cx="8001000" cy="1143000"/>
          </a:xfrm>
        </p:spPr>
        <p:txBody>
          <a:bodyPr/>
          <a:lstStyle/>
          <a:p>
            <a:r>
              <a:rPr lang="en-US" dirty="0" smtClean="0">
                <a:latin typeface="Calibri" pitchFamily="34" charset="0"/>
              </a:rPr>
              <a:t> Accommodations – </a:t>
            </a:r>
            <a:br>
              <a:rPr lang="en-US" dirty="0" smtClean="0">
                <a:latin typeface="Calibri" pitchFamily="34" charset="0"/>
              </a:rPr>
            </a:br>
            <a:r>
              <a:rPr lang="en-US" dirty="0" smtClean="0">
                <a:latin typeface="Calibri" pitchFamily="34" charset="0"/>
              </a:rPr>
              <a:t>What Patients May Need</a:t>
            </a:r>
          </a:p>
        </p:txBody>
      </p:sp>
      <p:sp>
        <p:nvSpPr>
          <p:cNvPr id="1028" name="Content Placeholder 2"/>
          <p:cNvSpPr>
            <a:spLocks noGrp="1"/>
          </p:cNvSpPr>
          <p:nvPr>
            <p:ph idx="1"/>
          </p:nvPr>
        </p:nvSpPr>
        <p:spPr>
          <a:xfrm>
            <a:off x="533405" y="1828800"/>
            <a:ext cx="8305800" cy="4114800"/>
          </a:xfrm>
        </p:spPr>
        <p:txBody>
          <a:bodyPr/>
          <a:lstStyle/>
          <a:p>
            <a:r>
              <a:rPr lang="en-US" sz="2800" dirty="0" smtClean="0"/>
              <a:t>Physical accessibility</a:t>
            </a:r>
          </a:p>
          <a:p>
            <a:r>
              <a:rPr lang="en-US" sz="2800" dirty="0" smtClean="0"/>
              <a:t>Effective communication</a:t>
            </a:r>
          </a:p>
          <a:p>
            <a:pPr lvl="1"/>
            <a:r>
              <a:rPr lang="en-US" dirty="0" smtClean="0"/>
              <a:t>Interpreters, including sign language; assistive listening devices; printed materials in larger font; and accessible formats, including audio</a:t>
            </a:r>
          </a:p>
          <a:p>
            <a:r>
              <a:rPr lang="en-US" sz="2800" dirty="0" smtClean="0"/>
              <a:t>Accessible medical equipment</a:t>
            </a:r>
          </a:p>
          <a:p>
            <a:r>
              <a:rPr lang="en-US" sz="2800" dirty="0" smtClean="0"/>
              <a:t>Policy modification (for example, to allow more time for an office visit)</a:t>
            </a:r>
          </a:p>
          <a:p>
            <a:endParaRPr lang="en-US" sz="2800" dirty="0" smtClean="0"/>
          </a:p>
        </p:txBody>
      </p:sp>
      <p:sp>
        <p:nvSpPr>
          <p:cNvPr id="5" name="TextBox 4"/>
          <p:cNvSpPr txBox="1"/>
          <p:nvPr/>
        </p:nvSpPr>
        <p:spPr>
          <a:xfrm>
            <a:off x="381000" y="6324600"/>
            <a:ext cx="1616789" cy="369332"/>
          </a:xfrm>
          <a:prstGeom prst="rect">
            <a:avLst/>
          </a:prstGeom>
          <a:noFill/>
        </p:spPr>
        <p:txBody>
          <a:bodyPr wrap="none" rtlCol="0">
            <a:spAutoFit/>
          </a:bodyPr>
          <a:lstStyle/>
          <a:p>
            <a:r>
              <a:rPr lang="en-US" dirty="0" smtClean="0">
                <a:solidFill>
                  <a:srgbClr val="000000"/>
                </a:solidFill>
              </a:rPr>
              <a:t>Section Three</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9484B669-FC95-4378-8C0E-B91A514C390E}" type="slidenum">
              <a:rPr lang="en-US" smtClean="0">
                <a:solidFill>
                  <a:srgbClr val="FFFFFF"/>
                </a:solidFill>
              </a:rPr>
              <a:pPr>
                <a:defRPr/>
              </a:pPr>
              <a:t>36</a:t>
            </a:fld>
            <a:endParaRPr lang="en-US" dirty="0">
              <a:solidFill>
                <a:srgbClr val="FFFFFF"/>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6147" name="Title 1"/>
          <p:cNvSpPr>
            <a:spLocks noGrp="1"/>
          </p:cNvSpPr>
          <p:nvPr>
            <p:ph type="title"/>
          </p:nvPr>
        </p:nvSpPr>
        <p:spPr>
          <a:xfrm>
            <a:off x="457200" y="228600"/>
            <a:ext cx="8305800" cy="1143000"/>
          </a:xfrm>
        </p:spPr>
        <p:txBody>
          <a:bodyPr/>
          <a:lstStyle/>
          <a:p>
            <a:r>
              <a:rPr lang="en-US" dirty="0" smtClean="0">
                <a:latin typeface="Calibri" pitchFamily="34" charset="0"/>
              </a:rPr>
              <a:t> Accommodations Check Sheets</a:t>
            </a:r>
          </a:p>
        </p:txBody>
      </p:sp>
      <p:sp>
        <p:nvSpPr>
          <p:cNvPr id="6148" name="Content Placeholder 2"/>
          <p:cNvSpPr>
            <a:spLocks noGrp="1"/>
          </p:cNvSpPr>
          <p:nvPr>
            <p:ph idx="1"/>
          </p:nvPr>
        </p:nvSpPr>
        <p:spPr>
          <a:xfrm>
            <a:off x="685800" y="1600200"/>
            <a:ext cx="7772400" cy="4267200"/>
          </a:xfrm>
        </p:spPr>
        <p:txBody>
          <a:bodyPr/>
          <a:lstStyle/>
          <a:p>
            <a:r>
              <a:rPr lang="en-US" dirty="0" smtClean="0">
                <a:latin typeface="Calibri" pitchFamily="34" charset="0"/>
              </a:rPr>
              <a:t>Check sheets</a:t>
            </a:r>
          </a:p>
          <a:p>
            <a:pPr lvl="1"/>
            <a:r>
              <a:rPr lang="en-US" sz="3200" dirty="0" smtClean="0">
                <a:latin typeface="Calibri" pitchFamily="34" charset="0"/>
              </a:rPr>
              <a:t>Capture information about accommodations that patients require</a:t>
            </a:r>
          </a:p>
          <a:p>
            <a:pPr lvl="1"/>
            <a:r>
              <a:rPr lang="en-US" sz="3200" dirty="0" smtClean="0">
                <a:latin typeface="Calibri" pitchFamily="34" charset="0"/>
              </a:rPr>
              <a:t>Place in patient’s paper record where it can be easily found</a:t>
            </a:r>
          </a:p>
          <a:p>
            <a:pPr lvl="1"/>
            <a:r>
              <a:rPr lang="en-US" sz="3200" dirty="0" smtClean="0">
                <a:latin typeface="Calibri" pitchFamily="34" charset="0"/>
              </a:rPr>
              <a:t>Add the accommodations Information to the electronic  health record</a:t>
            </a:r>
          </a:p>
        </p:txBody>
      </p:sp>
      <p:sp>
        <p:nvSpPr>
          <p:cNvPr id="5" name="TextBox 4"/>
          <p:cNvSpPr txBox="1"/>
          <p:nvPr/>
        </p:nvSpPr>
        <p:spPr>
          <a:xfrm>
            <a:off x="457200" y="6324600"/>
            <a:ext cx="1616789" cy="369332"/>
          </a:xfrm>
          <a:prstGeom prst="rect">
            <a:avLst/>
          </a:prstGeom>
          <a:noFill/>
        </p:spPr>
        <p:txBody>
          <a:bodyPr wrap="none" rtlCol="0">
            <a:spAutoFit/>
          </a:bodyPr>
          <a:lstStyle/>
          <a:p>
            <a:r>
              <a:rPr lang="en-US" dirty="0" smtClean="0">
                <a:solidFill>
                  <a:srgbClr val="000000"/>
                </a:solidFill>
              </a:rPr>
              <a:t>Section Three</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9484B669-FC95-4378-8C0E-B91A514C390E}" type="slidenum">
              <a:rPr lang="en-US" smtClean="0">
                <a:solidFill>
                  <a:srgbClr val="FFFFFF"/>
                </a:solidFill>
              </a:rPr>
              <a:pPr>
                <a:defRPr/>
              </a:pPr>
              <a:t>37</a:t>
            </a:fld>
            <a:endParaRPr lang="en-US" dirty="0">
              <a:solidFill>
                <a:srgbClr val="FFFFFF"/>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2052" name="Rectangle 1"/>
          <p:cNvSpPr>
            <a:spLocks noGrp="1" noChangeArrowheads="1"/>
          </p:cNvSpPr>
          <p:nvPr>
            <p:ph type="ctrTitle"/>
          </p:nvPr>
        </p:nvSpPr>
        <p:spPr>
          <a:xfrm>
            <a:off x="521494" y="304800"/>
            <a:ext cx="7795260" cy="1052989"/>
          </a:xfrm>
        </p:spPr>
        <p:txBody>
          <a:bodyPr lIns="0" tIns="0" rIns="0" bIns="0"/>
          <a:lstStyle/>
          <a:p>
            <a:pPr eaLnBrk="1" hangingPunct="1">
              <a:lnSpc>
                <a:spcPct val="95000"/>
              </a:lnSpc>
            </a:pPr>
            <a:r>
              <a:rPr lang="en-US" sz="4400" dirty="0" smtClean="0">
                <a:solidFill>
                  <a:srgbClr val="FFEC0D"/>
                </a:solidFill>
                <a:latin typeface="Calibri" pitchFamily="34" charset="0"/>
              </a:rPr>
              <a:t>Priorities for Physical Accessibility</a:t>
            </a:r>
          </a:p>
        </p:txBody>
      </p:sp>
      <p:sp>
        <p:nvSpPr>
          <p:cNvPr id="2053" name="Rectangle 2"/>
          <p:cNvSpPr>
            <a:spLocks noGrp="1" noChangeArrowheads="1"/>
          </p:cNvSpPr>
          <p:nvPr>
            <p:ph type="subTitle" idx="1"/>
          </p:nvPr>
        </p:nvSpPr>
        <p:spPr>
          <a:xfrm>
            <a:off x="674370" y="1600200"/>
            <a:ext cx="7795260" cy="4024789"/>
          </a:xfrm>
        </p:spPr>
        <p:txBody>
          <a:bodyPr lIns="0" tIns="0" rIns="0" bIns="0"/>
          <a:lstStyle/>
          <a:p>
            <a:pPr algn="l" eaLnBrk="1" hangingPunct="1">
              <a:lnSpc>
                <a:spcPct val="95000"/>
              </a:lnSpc>
              <a:spcBef>
                <a:spcPct val="0"/>
              </a:spcBef>
            </a:pPr>
            <a:endParaRPr lang="en-US" sz="2800" dirty="0" smtClean="0">
              <a:solidFill>
                <a:schemeClr val="bg1"/>
              </a:solidFill>
              <a:latin typeface="Calibri" pitchFamily="34" charset="0"/>
            </a:endParaRPr>
          </a:p>
          <a:p>
            <a:pPr lvl="1" indent="-308142" algn="l" eaLnBrk="1" hangingPunct="1">
              <a:lnSpc>
                <a:spcPct val="95000"/>
              </a:lnSpc>
              <a:spcBef>
                <a:spcPts val="600"/>
              </a:spcBef>
              <a:buClr>
                <a:srgbClr val="FFFFFF"/>
              </a:buClr>
              <a:buFontTx/>
              <a:buChar char="•"/>
            </a:pPr>
            <a:r>
              <a:rPr lang="en-US" sz="2800" dirty="0" smtClean="0">
                <a:solidFill>
                  <a:schemeClr val="bg1"/>
                </a:solidFill>
                <a:latin typeface="Calibri" pitchFamily="34" charset="0"/>
              </a:rPr>
              <a:t>Access into the facility</a:t>
            </a:r>
          </a:p>
          <a:p>
            <a:pPr lvl="1" indent="-308142" algn="l" eaLnBrk="1" hangingPunct="1">
              <a:lnSpc>
                <a:spcPct val="95000"/>
              </a:lnSpc>
              <a:spcBef>
                <a:spcPts val="600"/>
              </a:spcBef>
              <a:buClr>
                <a:srgbClr val="FFFFFF"/>
              </a:buClr>
              <a:buFontTx/>
              <a:buChar char="•"/>
            </a:pPr>
            <a:r>
              <a:rPr lang="en-US" sz="2800" dirty="0" smtClean="0">
                <a:solidFill>
                  <a:schemeClr val="bg1"/>
                </a:solidFill>
                <a:latin typeface="Calibri" pitchFamily="34" charset="0"/>
              </a:rPr>
              <a:t>Access to areas where services are provided</a:t>
            </a:r>
          </a:p>
          <a:p>
            <a:pPr lvl="1" indent="-308142" algn="l" eaLnBrk="1" hangingPunct="1">
              <a:lnSpc>
                <a:spcPct val="95000"/>
              </a:lnSpc>
              <a:spcBef>
                <a:spcPts val="600"/>
              </a:spcBef>
              <a:buClr>
                <a:srgbClr val="FFFFFF"/>
              </a:buClr>
              <a:buFontTx/>
              <a:buChar char="•"/>
            </a:pPr>
            <a:r>
              <a:rPr lang="en-US" sz="2800" dirty="0" smtClean="0">
                <a:solidFill>
                  <a:schemeClr val="bg1"/>
                </a:solidFill>
                <a:latin typeface="Calibri" pitchFamily="34" charset="0"/>
              </a:rPr>
              <a:t>Access to restrooms</a:t>
            </a:r>
          </a:p>
          <a:p>
            <a:pPr lvl="1" indent="-308142" algn="l" eaLnBrk="1" hangingPunct="1">
              <a:lnSpc>
                <a:spcPct val="95000"/>
              </a:lnSpc>
              <a:spcBef>
                <a:spcPts val="600"/>
              </a:spcBef>
              <a:buClr>
                <a:srgbClr val="FFFFFF"/>
              </a:buClr>
              <a:buFontTx/>
              <a:buChar char="•"/>
            </a:pPr>
            <a:r>
              <a:rPr lang="en-US" sz="2800" dirty="0" smtClean="0">
                <a:solidFill>
                  <a:schemeClr val="bg1"/>
                </a:solidFill>
                <a:latin typeface="Calibri" pitchFamily="34" charset="0"/>
              </a:rPr>
              <a:t>Tax incentives available for modification of existing facilities</a:t>
            </a:r>
          </a:p>
          <a:p>
            <a:pPr lvl="1" indent="-308142" algn="l" eaLnBrk="1" hangingPunct="1">
              <a:lnSpc>
                <a:spcPct val="95000"/>
              </a:lnSpc>
              <a:spcBef>
                <a:spcPts val="600"/>
              </a:spcBef>
              <a:buClr>
                <a:srgbClr val="FFFFFF"/>
              </a:buClr>
              <a:buFontTx/>
              <a:buChar char="•"/>
            </a:pPr>
            <a:r>
              <a:rPr lang="en-US" sz="2800" dirty="0" smtClean="0">
                <a:solidFill>
                  <a:schemeClr val="bg1"/>
                </a:solidFill>
                <a:latin typeface="Calibri" pitchFamily="34" charset="0"/>
                <a:ea typeface="ＭＳ Ｐゴシック" charset="-128"/>
                <a:cs typeface="Arial" charset="0"/>
              </a:rPr>
              <a:t>For more information about the ADA, see the US Department of Justice website at: </a:t>
            </a:r>
            <a:r>
              <a:rPr lang="en-US" sz="2800" u="sng" dirty="0" smtClean="0">
                <a:solidFill>
                  <a:schemeClr val="bg1"/>
                </a:solidFill>
                <a:latin typeface="Calibri" pitchFamily="34" charset="0"/>
                <a:ea typeface="ＭＳ Ｐゴシック" charset="-128"/>
                <a:cs typeface="Arial" charset="0"/>
                <a:hlinkClick r:id="rId3"/>
              </a:rPr>
              <a:t>http://www.ada.gov/</a:t>
            </a:r>
            <a:endParaRPr lang="en-US" sz="2800" dirty="0" smtClean="0">
              <a:solidFill>
                <a:schemeClr val="bg1"/>
              </a:solidFill>
              <a:latin typeface="Calibri" pitchFamily="34" charset="0"/>
            </a:endParaRPr>
          </a:p>
        </p:txBody>
      </p:sp>
      <p:sp>
        <p:nvSpPr>
          <p:cNvPr id="5" name="TextBox 4"/>
          <p:cNvSpPr txBox="1"/>
          <p:nvPr/>
        </p:nvSpPr>
        <p:spPr>
          <a:xfrm>
            <a:off x="457200" y="6324600"/>
            <a:ext cx="1469313" cy="369332"/>
          </a:xfrm>
          <a:prstGeom prst="rect">
            <a:avLst/>
          </a:prstGeom>
          <a:noFill/>
        </p:spPr>
        <p:txBody>
          <a:bodyPr wrap="none" rtlCol="0">
            <a:spAutoFit/>
          </a:bodyPr>
          <a:lstStyle/>
          <a:p>
            <a:r>
              <a:rPr lang="en-US" dirty="0" smtClean="0">
                <a:solidFill>
                  <a:srgbClr val="000000"/>
                </a:solidFill>
                <a:latin typeface="Calibri" pitchFamily="34" charset="0"/>
              </a:rPr>
              <a:t>Section Three</a:t>
            </a:r>
            <a:endParaRPr lang="en-US" dirty="0">
              <a:solidFill>
                <a:srgbClr val="000000"/>
              </a:solidFill>
              <a:latin typeface="Calibri" pitchFamily="34" charset="0"/>
            </a:endParaRPr>
          </a:p>
        </p:txBody>
      </p:sp>
      <p:sp>
        <p:nvSpPr>
          <p:cNvPr id="6" name="Slide Number Placeholder 5"/>
          <p:cNvSpPr>
            <a:spLocks noGrp="1"/>
          </p:cNvSpPr>
          <p:nvPr>
            <p:ph type="sldNum" sz="quarter" idx="12"/>
          </p:nvPr>
        </p:nvSpPr>
        <p:spPr/>
        <p:txBody>
          <a:bodyPr/>
          <a:lstStyle/>
          <a:p>
            <a:pPr>
              <a:defRPr/>
            </a:pPr>
            <a:fld id="{EE35F000-174F-4315-B632-3A0A94ED89D0}" type="slidenum">
              <a:rPr lang="en-US" smtClean="0">
                <a:solidFill>
                  <a:schemeClr val="bg1"/>
                </a:solidFill>
              </a:rPr>
              <a:pPr>
                <a:defRPr/>
              </a:pPr>
              <a:t>38</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3076" name="Rectangle 1"/>
          <p:cNvSpPr>
            <a:spLocks noGrp="1" noChangeArrowheads="1"/>
          </p:cNvSpPr>
          <p:nvPr>
            <p:ph type="ctrTitle"/>
          </p:nvPr>
        </p:nvSpPr>
        <p:spPr>
          <a:xfrm>
            <a:off x="182880" y="304800"/>
            <a:ext cx="8785384" cy="960120"/>
          </a:xfrm>
        </p:spPr>
        <p:txBody>
          <a:bodyPr lIns="0" tIns="0" rIns="0" bIns="0"/>
          <a:lstStyle/>
          <a:p>
            <a:pPr eaLnBrk="1" hangingPunct="1">
              <a:lnSpc>
                <a:spcPct val="95000"/>
              </a:lnSpc>
            </a:pPr>
            <a:r>
              <a:rPr lang="en-US" sz="4400" dirty="0" smtClean="0">
                <a:solidFill>
                  <a:srgbClr val="FFEC0D"/>
                </a:solidFill>
                <a:latin typeface="Calibri" pitchFamily="34" charset="0"/>
              </a:rPr>
              <a:t>Priorities for Effective Communication</a:t>
            </a:r>
          </a:p>
        </p:txBody>
      </p:sp>
      <p:sp>
        <p:nvSpPr>
          <p:cNvPr id="3078" name="Text Box 5"/>
          <p:cNvSpPr txBox="1">
            <a:spLocks noChangeArrowheads="1"/>
          </p:cNvSpPr>
          <p:nvPr/>
        </p:nvSpPr>
        <p:spPr bwMode="auto">
          <a:xfrm>
            <a:off x="155773" y="1676400"/>
            <a:ext cx="8968263" cy="818686"/>
          </a:xfrm>
          <a:prstGeom prst="rect">
            <a:avLst/>
          </a:prstGeom>
          <a:noFill/>
          <a:ln w="9525">
            <a:noFill/>
            <a:miter lim="800000"/>
            <a:headEnd/>
            <a:tailEnd/>
          </a:ln>
        </p:spPr>
        <p:txBody>
          <a:bodyPr lIns="0" tIns="0" rIns="0" bIns="0">
            <a:spAutoFit/>
          </a:bodyPr>
          <a:lstStyle/>
          <a:p>
            <a:pPr marL="346075" indent="-346075" defTabSz="821777" fontAlgn="base">
              <a:lnSpc>
                <a:spcPct val="95000"/>
              </a:lnSpc>
              <a:spcBef>
                <a:spcPct val="0"/>
              </a:spcBef>
              <a:spcAft>
                <a:spcPct val="0"/>
              </a:spcAft>
              <a:buFont typeface="Arial" pitchFamily="34" charset="0"/>
              <a:buChar char="•"/>
            </a:pPr>
            <a:r>
              <a:rPr lang="en-US" sz="2800" dirty="0" smtClean="0">
                <a:solidFill>
                  <a:srgbClr val="FFFFFF"/>
                </a:solidFill>
                <a:latin typeface="Calibri" pitchFamily="34" charset="0"/>
              </a:rPr>
              <a:t>Measures to ensure communication accessibility include providing auxiliary aids and services:</a:t>
            </a:r>
          </a:p>
        </p:txBody>
      </p:sp>
      <p:sp>
        <p:nvSpPr>
          <p:cNvPr id="6" name="TextBox 5"/>
          <p:cNvSpPr txBox="1"/>
          <p:nvPr/>
        </p:nvSpPr>
        <p:spPr>
          <a:xfrm>
            <a:off x="457200" y="6324600"/>
            <a:ext cx="1469313" cy="369332"/>
          </a:xfrm>
          <a:prstGeom prst="rect">
            <a:avLst/>
          </a:prstGeom>
          <a:noFill/>
        </p:spPr>
        <p:txBody>
          <a:bodyPr wrap="none" rtlCol="0">
            <a:spAutoFit/>
          </a:bodyPr>
          <a:lstStyle/>
          <a:p>
            <a:r>
              <a:rPr lang="en-US" dirty="0" smtClean="0">
                <a:solidFill>
                  <a:srgbClr val="000000"/>
                </a:solidFill>
                <a:latin typeface="Calibri" pitchFamily="34" charset="0"/>
              </a:rPr>
              <a:t>Section Three</a:t>
            </a:r>
            <a:endParaRPr lang="en-US" dirty="0">
              <a:solidFill>
                <a:srgbClr val="000000"/>
              </a:solidFill>
              <a:latin typeface="Calibri" pitchFamily="34" charset="0"/>
            </a:endParaRPr>
          </a:p>
        </p:txBody>
      </p:sp>
      <p:sp>
        <p:nvSpPr>
          <p:cNvPr id="7" name="Slide Number Placeholder 6"/>
          <p:cNvSpPr>
            <a:spLocks noGrp="1"/>
          </p:cNvSpPr>
          <p:nvPr>
            <p:ph type="sldNum" sz="quarter" idx="12"/>
          </p:nvPr>
        </p:nvSpPr>
        <p:spPr/>
        <p:txBody>
          <a:bodyPr/>
          <a:lstStyle/>
          <a:p>
            <a:pPr>
              <a:defRPr/>
            </a:pPr>
            <a:fld id="{EE35F000-174F-4315-B632-3A0A94ED89D0}" type="slidenum">
              <a:rPr lang="en-US" smtClean="0">
                <a:solidFill>
                  <a:schemeClr val="bg1"/>
                </a:solidFill>
              </a:rPr>
              <a:pPr>
                <a:defRPr/>
              </a:pPr>
              <a:t>39</a:t>
            </a:fld>
            <a:endParaRPr lang="en-US" dirty="0">
              <a:solidFill>
                <a:schemeClr val="bg1"/>
              </a:solidFill>
            </a:endParaRPr>
          </a:p>
        </p:txBody>
      </p:sp>
      <p:sp>
        <p:nvSpPr>
          <p:cNvPr id="8" name="Rectangle 7"/>
          <p:cNvSpPr/>
          <p:nvPr/>
        </p:nvSpPr>
        <p:spPr>
          <a:xfrm>
            <a:off x="381000" y="2604867"/>
            <a:ext cx="4114800" cy="2548390"/>
          </a:xfrm>
          <a:prstGeom prst="rect">
            <a:avLst/>
          </a:prstGeom>
        </p:spPr>
        <p:txBody>
          <a:bodyPr wrap="square">
            <a:spAutoFit/>
          </a:bodyPr>
          <a:lstStyle/>
          <a:p>
            <a:pPr marL="409575" lvl="1" indent="-409575">
              <a:lnSpc>
                <a:spcPct val="95000"/>
              </a:lnSpc>
              <a:buClr>
                <a:srgbClr val="FFFFFF"/>
              </a:buClr>
              <a:buFont typeface="Arial" charset="0"/>
              <a:buChar char="•"/>
            </a:pPr>
            <a:r>
              <a:rPr lang="en-US" sz="2800" dirty="0" smtClean="0">
                <a:solidFill>
                  <a:srgbClr val="FFFFFF"/>
                </a:solidFill>
                <a:latin typeface="Calibri" pitchFamily="34" charset="0"/>
              </a:rPr>
              <a:t>Qualified readers</a:t>
            </a:r>
          </a:p>
          <a:p>
            <a:pPr marL="409575" lvl="1" indent="-409575">
              <a:lnSpc>
                <a:spcPct val="95000"/>
              </a:lnSpc>
              <a:buClr>
                <a:srgbClr val="FFFFFF"/>
              </a:buClr>
              <a:buFont typeface="Arial" charset="0"/>
              <a:buChar char="•"/>
            </a:pPr>
            <a:r>
              <a:rPr lang="en-US" sz="2800" dirty="0" smtClean="0">
                <a:solidFill>
                  <a:srgbClr val="FFFFFF"/>
                </a:solidFill>
                <a:latin typeface="Calibri" pitchFamily="34" charset="0"/>
              </a:rPr>
              <a:t>Audio recordings</a:t>
            </a:r>
          </a:p>
          <a:p>
            <a:pPr marL="409575" lvl="1" indent="-409575">
              <a:lnSpc>
                <a:spcPct val="95000"/>
              </a:lnSpc>
              <a:buClr>
                <a:srgbClr val="FFFFFF"/>
              </a:buClr>
              <a:buFont typeface="Arial" charset="0"/>
              <a:buChar char="•"/>
            </a:pPr>
            <a:r>
              <a:rPr lang="en-US" sz="2800" dirty="0" smtClean="0">
                <a:solidFill>
                  <a:srgbClr val="FFFFFF"/>
                </a:solidFill>
                <a:latin typeface="Calibri" pitchFamily="34" charset="0"/>
              </a:rPr>
              <a:t>Braille</a:t>
            </a:r>
          </a:p>
          <a:p>
            <a:pPr marL="409575" lvl="1" indent="-409575">
              <a:lnSpc>
                <a:spcPct val="95000"/>
              </a:lnSpc>
              <a:buClr>
                <a:srgbClr val="FFFFFF"/>
              </a:buClr>
              <a:buFont typeface="Arial" charset="0"/>
              <a:buChar char="•"/>
            </a:pPr>
            <a:r>
              <a:rPr lang="en-US" sz="2800" dirty="0" smtClean="0">
                <a:solidFill>
                  <a:srgbClr val="FFFFFF"/>
                </a:solidFill>
                <a:latin typeface="Calibri" pitchFamily="34" charset="0"/>
              </a:rPr>
              <a:t>Large print</a:t>
            </a:r>
          </a:p>
          <a:p>
            <a:pPr marL="409575" lvl="1" indent="-409575">
              <a:lnSpc>
                <a:spcPct val="95000"/>
              </a:lnSpc>
              <a:buClr>
                <a:srgbClr val="FFFFFF"/>
              </a:buClr>
              <a:buFont typeface="Arial" charset="0"/>
              <a:buChar char="•"/>
            </a:pPr>
            <a:r>
              <a:rPr lang="en-US" sz="2800" dirty="0" smtClean="0">
                <a:solidFill>
                  <a:srgbClr val="FFFFFF"/>
                </a:solidFill>
                <a:latin typeface="Calibri" pitchFamily="34" charset="0"/>
              </a:rPr>
              <a:t>Qualified interpreters, including sign language</a:t>
            </a:r>
          </a:p>
        </p:txBody>
      </p:sp>
      <p:sp>
        <p:nvSpPr>
          <p:cNvPr id="9" name="Rectangle 8"/>
          <p:cNvSpPr/>
          <p:nvPr/>
        </p:nvSpPr>
        <p:spPr>
          <a:xfrm>
            <a:off x="4572000" y="2604867"/>
            <a:ext cx="4572000" cy="2957733"/>
          </a:xfrm>
          <a:prstGeom prst="rect">
            <a:avLst/>
          </a:prstGeom>
        </p:spPr>
        <p:txBody>
          <a:bodyPr>
            <a:spAutoFit/>
          </a:bodyPr>
          <a:lstStyle/>
          <a:p>
            <a:pPr marL="346075" lvl="1" indent="-346075">
              <a:lnSpc>
                <a:spcPct val="95000"/>
              </a:lnSpc>
              <a:buClr>
                <a:srgbClr val="FFFFFF"/>
              </a:buClr>
              <a:buFont typeface="Arial" pitchFamily="34" charset="0"/>
              <a:buChar char="•"/>
            </a:pPr>
            <a:r>
              <a:rPr lang="en-US" sz="2800" dirty="0" smtClean="0">
                <a:solidFill>
                  <a:srgbClr val="FFFFFF"/>
                </a:solidFill>
                <a:latin typeface="Calibri" pitchFamily="34" charset="0"/>
              </a:rPr>
              <a:t>Relay service</a:t>
            </a:r>
          </a:p>
          <a:p>
            <a:pPr marL="346075" lvl="1" indent="-346075">
              <a:lnSpc>
                <a:spcPct val="95000"/>
              </a:lnSpc>
              <a:buClr>
                <a:srgbClr val="FFFFFF"/>
              </a:buClr>
              <a:buFont typeface="Arial" charset="0"/>
              <a:buChar char="•"/>
            </a:pPr>
            <a:r>
              <a:rPr lang="en-US" sz="2800" dirty="0" smtClean="0">
                <a:solidFill>
                  <a:srgbClr val="FFFFFF"/>
                </a:solidFill>
                <a:latin typeface="Calibri" pitchFamily="34" charset="0"/>
              </a:rPr>
              <a:t>Assistive listening device(s)</a:t>
            </a:r>
          </a:p>
          <a:p>
            <a:pPr marL="346075" lvl="1" indent="-346075">
              <a:lnSpc>
                <a:spcPct val="95000"/>
              </a:lnSpc>
              <a:buClr>
                <a:srgbClr val="FFFFFF"/>
              </a:buClr>
              <a:buFont typeface="Arial" charset="0"/>
              <a:buChar char="•"/>
            </a:pPr>
            <a:r>
              <a:rPr lang="en-US" sz="2800" dirty="0" smtClean="0">
                <a:solidFill>
                  <a:srgbClr val="FFFFFF"/>
                </a:solidFill>
                <a:latin typeface="Calibri" pitchFamily="34" charset="0"/>
              </a:rPr>
              <a:t>Text messaging</a:t>
            </a:r>
          </a:p>
          <a:p>
            <a:pPr marL="346075" lvl="1" indent="-346075">
              <a:lnSpc>
                <a:spcPct val="95000"/>
              </a:lnSpc>
              <a:buClr>
                <a:srgbClr val="FFFFFF"/>
              </a:buClr>
              <a:buFont typeface="Arial" charset="0"/>
              <a:buChar char="•"/>
            </a:pPr>
            <a:r>
              <a:rPr lang="en-US" sz="2800" dirty="0" smtClean="0">
                <a:solidFill>
                  <a:srgbClr val="FFFFFF"/>
                </a:solidFill>
                <a:latin typeface="Calibri" pitchFamily="34" charset="0"/>
              </a:rPr>
              <a:t>E-mail</a:t>
            </a:r>
          </a:p>
          <a:p>
            <a:pPr marL="346075" lvl="1" indent="-346075">
              <a:lnSpc>
                <a:spcPct val="95000"/>
              </a:lnSpc>
              <a:buClr>
                <a:srgbClr val="FFFFFF"/>
              </a:buClr>
              <a:buFont typeface="Arial" charset="0"/>
              <a:buChar char="•"/>
            </a:pPr>
            <a:r>
              <a:rPr lang="en-US" sz="2800" dirty="0" smtClean="0">
                <a:solidFill>
                  <a:srgbClr val="FFFFFF"/>
                </a:solidFill>
                <a:latin typeface="Calibri" pitchFamily="34" charset="0"/>
              </a:rPr>
              <a:t>Captioning</a:t>
            </a:r>
            <a:endParaRPr lang="en-US" sz="2800" dirty="0" smtClean="0">
              <a:latin typeface="Calibri" pitchFamily="34" charset="0"/>
            </a:endParaRPr>
          </a:p>
          <a:p>
            <a:pPr marL="346075" indent="-346075">
              <a:lnSpc>
                <a:spcPct val="95000"/>
              </a:lnSpc>
              <a:spcBef>
                <a:spcPct val="0"/>
              </a:spcBef>
            </a:pPr>
            <a:endParaRPr lang="en-US" sz="2800" dirty="0" smtClean="0">
              <a:solidFill>
                <a:srgbClr val="FFFFFF"/>
              </a:solidFill>
              <a:latin typeface="Calibri" pitchFamily="34" charset="0"/>
            </a:endParaRPr>
          </a:p>
          <a:p>
            <a:pPr marL="346075" indent="-346075" algn="ctr" defTabSz="821777" fontAlgn="base">
              <a:lnSpc>
                <a:spcPct val="95000"/>
              </a:lnSpc>
              <a:spcBef>
                <a:spcPct val="0"/>
              </a:spcBef>
              <a:spcAft>
                <a:spcPct val="0"/>
              </a:spcAft>
            </a:pPr>
            <a:endParaRPr lang="en-US" sz="2800" dirty="0" smtClean="0">
              <a:solidFill>
                <a:srgbClr val="FFFFFF"/>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E6ACC1-B00B-457C-B1C4-1E52017CD65E}" type="slidenum">
              <a:rPr lang="en-US" smtClean="0"/>
              <a:pPr/>
              <a:t>4</a:t>
            </a:fld>
            <a:endParaRPr lang="en-US" dirty="0"/>
          </a:p>
        </p:txBody>
      </p:sp>
      <p:graphicFrame>
        <p:nvGraphicFramePr>
          <p:cNvPr id="4" name="Table 3"/>
          <p:cNvGraphicFramePr>
            <a:graphicFrameLocks noGrp="1"/>
          </p:cNvGraphicFramePr>
          <p:nvPr/>
        </p:nvGraphicFramePr>
        <p:xfrm>
          <a:off x="457200" y="1397000"/>
          <a:ext cx="8456112" cy="2926080"/>
        </p:xfrm>
        <a:graphic>
          <a:graphicData uri="http://schemas.openxmlformats.org/drawingml/2006/table">
            <a:tbl>
              <a:tblPr firstRow="1" bandRow="1">
                <a:tableStyleId>{5C22544A-7EE6-4342-B048-85BDC9FD1C3A}</a:tableStyleId>
              </a:tblPr>
              <a:tblGrid>
                <a:gridCol w="1433830"/>
                <a:gridCol w="7022282"/>
              </a:tblGrid>
              <a:tr h="448469">
                <a:tc>
                  <a:txBody>
                    <a:bodyPr/>
                    <a:lstStyle/>
                    <a:p>
                      <a:pPr algn="ctr"/>
                      <a:r>
                        <a:rPr lang="en-US" sz="2400" dirty="0" smtClean="0"/>
                        <a:t>Time</a:t>
                      </a:r>
                      <a:endParaRPr lang="en-US" sz="2400" dirty="0"/>
                    </a:p>
                  </a:txBody>
                  <a:tcPr anchor="ctr">
                    <a:solidFill>
                      <a:schemeClr val="accent5">
                        <a:lumMod val="75000"/>
                      </a:schemeClr>
                    </a:solidFill>
                  </a:tcPr>
                </a:tc>
                <a:tc>
                  <a:txBody>
                    <a:bodyPr/>
                    <a:lstStyle/>
                    <a:p>
                      <a:pPr algn="ctr"/>
                      <a:endParaRPr lang="en-US" sz="2400" dirty="0"/>
                    </a:p>
                  </a:txBody>
                  <a:tcPr anchor="ctr">
                    <a:solidFill>
                      <a:schemeClr val="accent5">
                        <a:lumMod val="75000"/>
                      </a:schemeClr>
                    </a:solidFill>
                  </a:tcPr>
                </a:tc>
              </a:tr>
              <a:tr h="807244">
                <a:tc>
                  <a:txBody>
                    <a:bodyPr/>
                    <a:lstStyle/>
                    <a:p>
                      <a:r>
                        <a:rPr lang="en-US" sz="2400" dirty="0" smtClean="0">
                          <a:solidFill>
                            <a:schemeClr val="tx1"/>
                          </a:solidFill>
                        </a:rPr>
                        <a:t>7:30</a:t>
                      </a:r>
                      <a:r>
                        <a:rPr lang="en-US" sz="2400" baseline="0" dirty="0" smtClean="0">
                          <a:solidFill>
                            <a:schemeClr val="tx1"/>
                          </a:solidFill>
                        </a:rPr>
                        <a:t> AM</a:t>
                      </a:r>
                      <a:endParaRPr lang="en-US" sz="2400" dirty="0">
                        <a:solidFill>
                          <a:schemeClr val="tx1"/>
                        </a:solidFill>
                      </a:endParaRPr>
                    </a:p>
                  </a:txBody>
                  <a:tcPr anchor="ctr"/>
                </a:tc>
                <a:tc>
                  <a:txBody>
                    <a:bodyPr/>
                    <a:lstStyle/>
                    <a:p>
                      <a:r>
                        <a:rPr lang="en-US" sz="2400" dirty="0" smtClean="0">
                          <a:solidFill>
                            <a:schemeClr val="tx1"/>
                          </a:solidFill>
                        </a:rPr>
                        <a:t>Jamilah Diggs, Lesley Adair and Heather </a:t>
                      </a:r>
                      <a:br>
                        <a:rPr lang="en-US" sz="2400" dirty="0" smtClean="0">
                          <a:solidFill>
                            <a:schemeClr val="tx1"/>
                          </a:solidFill>
                        </a:rPr>
                      </a:br>
                      <a:r>
                        <a:rPr lang="en-US" sz="2400" dirty="0" smtClean="0">
                          <a:solidFill>
                            <a:schemeClr val="tx1"/>
                          </a:solidFill>
                        </a:rPr>
                        <a:t>Journey-Thompson of Anthem Blue Cross</a:t>
                      </a:r>
                      <a:endParaRPr lang="en-US" sz="2400" dirty="0">
                        <a:solidFill>
                          <a:schemeClr val="tx1"/>
                        </a:solidFill>
                      </a:endParaRPr>
                    </a:p>
                  </a:txBody>
                  <a:tcPr anchor="ctr"/>
                </a:tc>
              </a:tr>
              <a:tr h="807244">
                <a:tc>
                  <a:txBody>
                    <a:bodyPr/>
                    <a:lstStyle/>
                    <a:p>
                      <a:r>
                        <a:rPr lang="en-US" sz="2400" dirty="0" smtClean="0">
                          <a:solidFill>
                            <a:schemeClr val="tx1"/>
                          </a:solidFill>
                        </a:rPr>
                        <a:t>12:30 PM</a:t>
                      </a:r>
                      <a:endParaRPr lang="en-US" sz="2400" dirty="0">
                        <a:solidFill>
                          <a:schemeClr val="tx1"/>
                        </a:solidFill>
                      </a:endParaRPr>
                    </a:p>
                  </a:txBody>
                  <a:tcPr anchor="ctr"/>
                </a:tc>
                <a:tc>
                  <a:txBody>
                    <a:bodyPr/>
                    <a:lstStyle/>
                    <a:p>
                      <a:r>
                        <a:rPr lang="en-US" sz="2400" dirty="0" smtClean="0">
                          <a:solidFill>
                            <a:schemeClr val="tx1"/>
                          </a:solidFill>
                        </a:rPr>
                        <a:t>Frank Ardon, Lesley Adair and Kathy Grant </a:t>
                      </a:r>
                      <a:br>
                        <a:rPr lang="en-US" sz="2400" dirty="0" smtClean="0">
                          <a:solidFill>
                            <a:schemeClr val="tx1"/>
                          </a:solidFill>
                        </a:rPr>
                      </a:br>
                      <a:r>
                        <a:rPr lang="en-US" sz="2400" dirty="0" smtClean="0">
                          <a:solidFill>
                            <a:schemeClr val="tx1"/>
                          </a:solidFill>
                        </a:rPr>
                        <a:t>of Anthem Blue Cross</a:t>
                      </a:r>
                      <a:endParaRPr lang="en-US" sz="2400" dirty="0">
                        <a:solidFill>
                          <a:schemeClr val="tx1"/>
                        </a:solidFill>
                      </a:endParaRPr>
                    </a:p>
                  </a:txBody>
                  <a:tcPr anchor="ctr"/>
                </a:tc>
              </a:tr>
              <a:tr h="807244">
                <a:tc>
                  <a:txBody>
                    <a:bodyPr/>
                    <a:lstStyle/>
                    <a:p>
                      <a:r>
                        <a:rPr lang="en-US" sz="2400" dirty="0" smtClean="0">
                          <a:solidFill>
                            <a:schemeClr val="tx1"/>
                          </a:solidFill>
                        </a:rPr>
                        <a:t>4:00 PM</a:t>
                      </a:r>
                      <a:endParaRPr lang="en-US" sz="2400" dirty="0">
                        <a:solidFill>
                          <a:schemeClr val="tx1"/>
                        </a:solidFill>
                      </a:endParaRPr>
                    </a:p>
                  </a:txBody>
                  <a:tcPr anchor="ctr"/>
                </a:tc>
                <a:tc>
                  <a:txBody>
                    <a:bodyPr/>
                    <a:lstStyle/>
                    <a:p>
                      <a:r>
                        <a:rPr lang="en-US" sz="2400" dirty="0" smtClean="0">
                          <a:solidFill>
                            <a:schemeClr val="tx1"/>
                          </a:solidFill>
                        </a:rPr>
                        <a:t>Gloria Thornton and Kathy Grant of Anthem Blue Cross, and Maria Ortega of Health Net</a:t>
                      </a:r>
                      <a:endParaRPr lang="en-US" sz="2400" dirty="0">
                        <a:solidFill>
                          <a:schemeClr val="tx1"/>
                        </a:solidFill>
                      </a:endParaRPr>
                    </a:p>
                  </a:txBody>
                  <a:tcPr anchor="ctr"/>
                </a:tc>
              </a:tr>
            </a:tbl>
          </a:graphicData>
        </a:graphic>
      </p:graphicFrame>
      <p:sp>
        <p:nvSpPr>
          <p:cNvPr id="6" name="Title 3"/>
          <p:cNvSpPr>
            <a:spLocks noGrp="1"/>
          </p:cNvSpPr>
          <p:nvPr>
            <p:ph type="title"/>
          </p:nvPr>
        </p:nvSpPr>
        <p:spPr>
          <a:xfrm>
            <a:off x="457200" y="274638"/>
            <a:ext cx="8229600" cy="1143000"/>
          </a:xfrm>
        </p:spPr>
        <p:txBody>
          <a:bodyPr/>
          <a:lstStyle/>
          <a:p>
            <a:r>
              <a:rPr lang="en-US" dirty="0" smtClean="0">
                <a:solidFill>
                  <a:srgbClr val="FFEC0D"/>
                </a:solidFill>
              </a:rPr>
              <a:t>Today’s Speakers</a:t>
            </a:r>
            <a:endParaRPr lang="en-US" dirty="0">
              <a:solidFill>
                <a:srgbClr val="FFEC0D"/>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160013" y="0"/>
            <a:ext cx="9091137" cy="1988820"/>
          </a:xfrm>
        </p:spPr>
        <p:txBody>
          <a:bodyPr lIns="0" tIns="0" rIns="0" bIns="0"/>
          <a:lstStyle/>
          <a:p>
            <a:pPr eaLnBrk="1" hangingPunct="1">
              <a:lnSpc>
                <a:spcPct val="95000"/>
              </a:lnSpc>
            </a:pPr>
            <a:r>
              <a:rPr lang="en-US" sz="4400" dirty="0" smtClean="0">
                <a:solidFill>
                  <a:srgbClr val="FFEC0D"/>
                </a:solidFill>
                <a:latin typeface="Calibri" pitchFamily="34" charset="0"/>
              </a:rPr>
              <a:t>Priorities for Exam </a:t>
            </a:r>
            <a:br>
              <a:rPr lang="en-US" sz="4400" dirty="0" smtClean="0">
                <a:solidFill>
                  <a:srgbClr val="FFEC0D"/>
                </a:solidFill>
                <a:latin typeface="Calibri" pitchFamily="34" charset="0"/>
              </a:rPr>
            </a:br>
            <a:r>
              <a:rPr lang="en-US" sz="4400" dirty="0" smtClean="0">
                <a:solidFill>
                  <a:srgbClr val="FFEC0D"/>
                </a:solidFill>
                <a:latin typeface="Calibri" pitchFamily="34" charset="0"/>
              </a:rPr>
              <a:t>and Diagnostic Equipment</a:t>
            </a:r>
          </a:p>
        </p:txBody>
      </p:sp>
      <p:sp>
        <p:nvSpPr>
          <p:cNvPr id="20482" name="Rectangle 2"/>
          <p:cNvSpPr>
            <a:spLocks noGrp="1" noChangeArrowheads="1"/>
          </p:cNvSpPr>
          <p:nvPr>
            <p:ph type="subTitle" idx="1"/>
          </p:nvPr>
        </p:nvSpPr>
        <p:spPr>
          <a:xfrm>
            <a:off x="827247" y="2254569"/>
            <a:ext cx="7795260" cy="4024789"/>
          </a:xfrm>
        </p:spPr>
        <p:txBody>
          <a:bodyPr lIns="0" tIns="0" rIns="0" bIns="0"/>
          <a:lstStyle/>
          <a:p>
            <a:pPr marL="346075" lvl="1" indent="-346075" algn="l" eaLnBrk="1" hangingPunct="1">
              <a:lnSpc>
                <a:spcPct val="95000"/>
              </a:lnSpc>
              <a:spcBef>
                <a:spcPct val="0"/>
              </a:spcBef>
              <a:buClr>
                <a:srgbClr val="FFFFFF"/>
              </a:buClr>
              <a:buFont typeface="Arial" pitchFamily="34" charset="0"/>
              <a:buChar char="•"/>
              <a:defRPr/>
            </a:pPr>
            <a:r>
              <a:rPr lang="en-US" sz="3200" dirty="0" smtClean="0">
                <a:solidFill>
                  <a:srgbClr val="FFFFFF"/>
                </a:solidFill>
                <a:latin typeface="Calibri" pitchFamily="34" charset="0"/>
              </a:rPr>
              <a:t>Measures to ensure persons with limited ambulatory or balance have access to care:</a:t>
            </a:r>
          </a:p>
          <a:p>
            <a:pPr marL="820395" lvl="2" indent="-409575" algn="l" eaLnBrk="1" hangingPunct="1">
              <a:lnSpc>
                <a:spcPct val="95000"/>
              </a:lnSpc>
              <a:spcBef>
                <a:spcPct val="0"/>
              </a:spcBef>
              <a:buClr>
                <a:srgbClr val="FFFFFF"/>
              </a:buClr>
              <a:buFont typeface="Calibri" pitchFamily="34" charset="0"/>
              <a:buChar char="-"/>
              <a:defRPr/>
            </a:pPr>
            <a:r>
              <a:rPr lang="en-US" sz="2900" dirty="0" smtClean="0">
                <a:solidFill>
                  <a:srgbClr val="FFFFFF"/>
                </a:solidFill>
                <a:latin typeface="Calibri" pitchFamily="34" charset="0"/>
              </a:rPr>
              <a:t>Height </a:t>
            </a:r>
            <a:r>
              <a:rPr lang="en-US" sz="2900" dirty="0">
                <a:solidFill>
                  <a:srgbClr val="FFFFFF"/>
                </a:solidFill>
                <a:latin typeface="Calibri" pitchFamily="34" charset="0"/>
              </a:rPr>
              <a:t>adjustable exam tables</a:t>
            </a:r>
            <a:endParaRPr lang="en-US" sz="2900" dirty="0">
              <a:latin typeface="Calibri" pitchFamily="34" charset="0"/>
            </a:endParaRPr>
          </a:p>
          <a:p>
            <a:pPr marL="820395" lvl="2" indent="-409575" algn="l" eaLnBrk="1" hangingPunct="1">
              <a:lnSpc>
                <a:spcPct val="120000"/>
              </a:lnSpc>
              <a:spcBef>
                <a:spcPct val="0"/>
              </a:spcBef>
              <a:buClr>
                <a:srgbClr val="FFFFFF"/>
              </a:buClr>
              <a:buFont typeface="Calibri" pitchFamily="34" charset="0"/>
              <a:buChar char="-"/>
              <a:defRPr/>
            </a:pPr>
            <a:r>
              <a:rPr lang="en-US" sz="2900" dirty="0">
                <a:solidFill>
                  <a:srgbClr val="FFFFFF"/>
                </a:solidFill>
                <a:latin typeface="Calibri" pitchFamily="34" charset="0"/>
              </a:rPr>
              <a:t>Wheelchair accessible weight scales</a:t>
            </a:r>
            <a:endParaRPr lang="en-US" sz="2900" dirty="0">
              <a:latin typeface="Calibri" pitchFamily="34" charset="0"/>
            </a:endParaRPr>
          </a:p>
          <a:p>
            <a:pPr marL="820395" lvl="2" indent="-409575" algn="l" eaLnBrk="1" hangingPunct="1">
              <a:lnSpc>
                <a:spcPct val="120000"/>
              </a:lnSpc>
              <a:spcBef>
                <a:spcPct val="0"/>
              </a:spcBef>
              <a:buClr>
                <a:srgbClr val="FFFFFF"/>
              </a:buClr>
              <a:buFont typeface="Calibri" pitchFamily="34" charset="0"/>
              <a:buChar char="-"/>
              <a:defRPr/>
            </a:pPr>
            <a:r>
              <a:rPr lang="en-US" sz="2900" dirty="0">
                <a:solidFill>
                  <a:srgbClr val="FFFFFF"/>
                </a:solidFill>
                <a:latin typeface="Calibri" pitchFamily="34" charset="0"/>
              </a:rPr>
              <a:t>Adjustable mammography equipment</a:t>
            </a:r>
            <a:endParaRPr lang="en-US" sz="2900" dirty="0">
              <a:latin typeface="Calibri" pitchFamily="34" charset="0"/>
            </a:endParaRPr>
          </a:p>
          <a:p>
            <a:pPr marL="820395" lvl="2" indent="-409575" algn="l" eaLnBrk="1" hangingPunct="1">
              <a:lnSpc>
                <a:spcPct val="120000"/>
              </a:lnSpc>
              <a:spcBef>
                <a:spcPct val="0"/>
              </a:spcBef>
              <a:buClr>
                <a:srgbClr val="FFFFFF"/>
              </a:buClr>
              <a:buFont typeface="Calibri" pitchFamily="34" charset="0"/>
              <a:buChar char="-"/>
              <a:defRPr/>
            </a:pPr>
            <a:r>
              <a:rPr lang="en-US" sz="2900" dirty="0">
                <a:solidFill>
                  <a:srgbClr val="FFFFFF"/>
                </a:solidFill>
                <a:latin typeface="Calibri" pitchFamily="34" charset="0"/>
              </a:rPr>
              <a:t>Moveable optometry chairs</a:t>
            </a:r>
          </a:p>
        </p:txBody>
      </p:sp>
      <p:sp>
        <p:nvSpPr>
          <p:cNvPr id="5" name="TextBox 4"/>
          <p:cNvSpPr txBox="1"/>
          <p:nvPr/>
        </p:nvSpPr>
        <p:spPr>
          <a:xfrm>
            <a:off x="457200" y="6324600"/>
            <a:ext cx="1469313" cy="369332"/>
          </a:xfrm>
          <a:prstGeom prst="rect">
            <a:avLst/>
          </a:prstGeom>
          <a:noFill/>
        </p:spPr>
        <p:txBody>
          <a:bodyPr wrap="none" rtlCol="0">
            <a:spAutoFit/>
          </a:bodyPr>
          <a:lstStyle/>
          <a:p>
            <a:r>
              <a:rPr lang="en-US" dirty="0" smtClean="0">
                <a:solidFill>
                  <a:srgbClr val="000000"/>
                </a:solidFill>
                <a:latin typeface="Calibri" pitchFamily="34" charset="0"/>
              </a:rPr>
              <a:t>Section Three</a:t>
            </a:r>
            <a:endParaRPr lang="en-US" dirty="0">
              <a:solidFill>
                <a:srgbClr val="000000"/>
              </a:solidFill>
              <a:latin typeface="Calibri" pitchFamily="34" charset="0"/>
            </a:endParaRPr>
          </a:p>
        </p:txBody>
      </p:sp>
      <p:sp>
        <p:nvSpPr>
          <p:cNvPr id="7" name="Slide Number Placeholder 1"/>
          <p:cNvSpPr>
            <a:spLocks noGrp="1"/>
          </p:cNvSpPr>
          <p:nvPr>
            <p:ph type="sldNum" sz="quarter" idx="12"/>
          </p:nvPr>
        </p:nvSpPr>
        <p:spPr>
          <a:xfrm>
            <a:off x="6553200" y="6356352"/>
            <a:ext cx="2133600" cy="365125"/>
          </a:xfrm>
        </p:spPr>
        <p:txBody>
          <a:bodyPr/>
          <a:lstStyle/>
          <a:p>
            <a:fld id="{2CE6ACC1-B00B-457C-B1C4-1E52017CD65E}" type="slidenum">
              <a:rPr lang="en-US" smtClean="0">
                <a:solidFill>
                  <a:schemeClr val="bg1"/>
                </a:solidFill>
              </a:rPr>
              <a:pPr/>
              <a:t>40</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228600" y="152400"/>
            <a:ext cx="8763000" cy="1143000"/>
          </a:xfrm>
        </p:spPr>
        <p:txBody>
          <a:bodyPr/>
          <a:lstStyle/>
          <a:p>
            <a:pPr eaLnBrk="1" hangingPunct="1"/>
            <a:r>
              <a:rPr lang="en-US" dirty="0" smtClean="0">
                <a:latin typeface="Calibri" pitchFamily="34" charset="0"/>
              </a:rPr>
              <a:t>Modification of Policies</a:t>
            </a:r>
          </a:p>
        </p:txBody>
      </p:sp>
      <p:sp>
        <p:nvSpPr>
          <p:cNvPr id="5124" name="Rectangle 3"/>
          <p:cNvSpPr>
            <a:spLocks noGrp="1" noChangeArrowheads="1"/>
          </p:cNvSpPr>
          <p:nvPr>
            <p:ph type="body" idx="1"/>
          </p:nvPr>
        </p:nvSpPr>
        <p:spPr>
          <a:xfrm>
            <a:off x="381000" y="1295400"/>
            <a:ext cx="8305800" cy="5029200"/>
          </a:xfrm>
        </p:spPr>
        <p:txBody>
          <a:bodyPr/>
          <a:lstStyle/>
          <a:p>
            <a:pPr marL="342191" lvl="1" indent="-342191" eaLnBrk="1" hangingPunct="1">
              <a:lnSpc>
                <a:spcPct val="90000"/>
              </a:lnSpc>
              <a:buFontTx/>
              <a:buChar char="•"/>
            </a:pPr>
            <a:r>
              <a:rPr lang="en-US" dirty="0" smtClean="0">
                <a:solidFill>
                  <a:srgbClr val="FFFFFF"/>
                </a:solidFill>
                <a:latin typeface="Calibri" pitchFamily="34" charset="0"/>
              </a:rPr>
              <a:t>To accommodate persons with intellectual, developmental or various functional limitations, providers may need to offer one or more of the following:</a:t>
            </a:r>
          </a:p>
          <a:p>
            <a:pPr lvl="1" eaLnBrk="1" hangingPunct="1">
              <a:lnSpc>
                <a:spcPct val="90000"/>
              </a:lnSpc>
            </a:pPr>
            <a:r>
              <a:rPr lang="en-US" dirty="0" smtClean="0">
                <a:latin typeface="Calibri" pitchFamily="34" charset="0"/>
              </a:rPr>
              <a:t>Flexible appointment time</a:t>
            </a:r>
          </a:p>
          <a:p>
            <a:pPr lvl="1" eaLnBrk="1" hangingPunct="1">
              <a:lnSpc>
                <a:spcPct val="90000"/>
              </a:lnSpc>
            </a:pPr>
            <a:r>
              <a:rPr lang="en-US" dirty="0" smtClean="0">
                <a:latin typeface="Calibri" pitchFamily="34" charset="0"/>
              </a:rPr>
              <a:t>Longer appointment time to allow for communication and care coordination</a:t>
            </a:r>
          </a:p>
          <a:p>
            <a:pPr lvl="1" eaLnBrk="1" hangingPunct="1">
              <a:lnSpc>
                <a:spcPct val="90000"/>
              </a:lnSpc>
            </a:pPr>
            <a:r>
              <a:rPr lang="en-US" dirty="0" smtClean="0">
                <a:latin typeface="Calibri" pitchFamily="34" charset="0"/>
              </a:rPr>
              <a:t>Assistance filling out forms</a:t>
            </a:r>
          </a:p>
          <a:p>
            <a:pPr lvl="1" eaLnBrk="1" hangingPunct="1">
              <a:lnSpc>
                <a:spcPct val="90000"/>
              </a:lnSpc>
            </a:pPr>
            <a:r>
              <a:rPr lang="en-US" dirty="0" smtClean="0">
                <a:latin typeface="Calibri" pitchFamily="34" charset="0"/>
              </a:rPr>
              <a:t>Lifting assistance</a:t>
            </a:r>
          </a:p>
          <a:p>
            <a:pPr lvl="1" eaLnBrk="1" hangingPunct="1">
              <a:lnSpc>
                <a:spcPct val="90000"/>
              </a:lnSpc>
            </a:pPr>
            <a:r>
              <a:rPr lang="en-US" dirty="0" smtClean="0">
                <a:latin typeface="Calibri" pitchFamily="34" charset="0"/>
              </a:rPr>
              <a:t>Printed materials in alternate, accessible formats</a:t>
            </a:r>
          </a:p>
          <a:p>
            <a:pPr lvl="1" eaLnBrk="1" hangingPunct="1">
              <a:lnSpc>
                <a:spcPct val="90000"/>
              </a:lnSpc>
            </a:pPr>
            <a:r>
              <a:rPr lang="en-US" dirty="0" smtClean="0">
                <a:latin typeface="Calibri" pitchFamily="34" charset="0"/>
              </a:rPr>
              <a:t>Allowing entry of service animals</a:t>
            </a:r>
          </a:p>
        </p:txBody>
      </p:sp>
      <p:sp>
        <p:nvSpPr>
          <p:cNvPr id="5" name="TextBox 4"/>
          <p:cNvSpPr txBox="1"/>
          <p:nvPr/>
        </p:nvSpPr>
        <p:spPr>
          <a:xfrm>
            <a:off x="457200" y="6324600"/>
            <a:ext cx="1616789" cy="369332"/>
          </a:xfrm>
          <a:prstGeom prst="rect">
            <a:avLst/>
          </a:prstGeom>
          <a:noFill/>
        </p:spPr>
        <p:txBody>
          <a:bodyPr wrap="none" rtlCol="0">
            <a:spAutoFit/>
          </a:bodyPr>
          <a:lstStyle/>
          <a:p>
            <a:r>
              <a:rPr lang="en-US" dirty="0" smtClean="0">
                <a:solidFill>
                  <a:srgbClr val="000000"/>
                </a:solidFill>
              </a:rPr>
              <a:t>Section Three</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279DD83C-0D2A-4C59-923A-C1AA90921BC2}" type="slidenum">
              <a:rPr lang="en-US" smtClean="0">
                <a:solidFill>
                  <a:srgbClr val="FFFFFF"/>
                </a:solidFill>
              </a:rPr>
              <a:pPr>
                <a:defRPr/>
              </a:pPr>
              <a:t>41</a:t>
            </a:fld>
            <a:endParaRPr lang="en-US" dirty="0">
              <a:solidFill>
                <a:srgbClr val="FFFFFF"/>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6148" name="Rectangle 1"/>
          <p:cNvSpPr>
            <a:spLocks noGrp="1" noChangeArrowheads="1"/>
          </p:cNvSpPr>
          <p:nvPr>
            <p:ph type="ctrTitle"/>
          </p:nvPr>
        </p:nvSpPr>
        <p:spPr>
          <a:xfrm>
            <a:off x="182880" y="381000"/>
            <a:ext cx="8785384" cy="1052989"/>
          </a:xfrm>
        </p:spPr>
        <p:txBody>
          <a:bodyPr lIns="0" tIns="0" rIns="0" bIns="0"/>
          <a:lstStyle/>
          <a:p>
            <a:pPr eaLnBrk="1" hangingPunct="1">
              <a:lnSpc>
                <a:spcPct val="95000"/>
              </a:lnSpc>
            </a:pPr>
            <a:r>
              <a:rPr lang="en-US" sz="4400" dirty="0" smtClean="0">
                <a:solidFill>
                  <a:srgbClr val="FFEC0D"/>
                </a:solidFill>
                <a:latin typeface="Arial" charset="0"/>
              </a:rPr>
              <a:t> Misinformation Can Affect Treatment Decisions</a:t>
            </a:r>
          </a:p>
        </p:txBody>
      </p:sp>
      <p:sp>
        <p:nvSpPr>
          <p:cNvPr id="22530" name="Rectangle 2"/>
          <p:cNvSpPr>
            <a:spLocks noGrp="1" noChangeArrowheads="1"/>
          </p:cNvSpPr>
          <p:nvPr>
            <p:ph type="subTitle" idx="1"/>
          </p:nvPr>
        </p:nvSpPr>
        <p:spPr>
          <a:xfrm>
            <a:off x="685800" y="1981200"/>
            <a:ext cx="7795260" cy="4023360"/>
          </a:xfrm>
        </p:spPr>
        <p:txBody>
          <a:bodyPr lIns="0" tIns="0" rIns="0" bIns="0"/>
          <a:lstStyle/>
          <a:p>
            <a:pPr marL="346075" lvl="1" indent="-339725" algn="l" eaLnBrk="1" hangingPunct="1">
              <a:lnSpc>
                <a:spcPct val="95000"/>
              </a:lnSpc>
              <a:spcBef>
                <a:spcPct val="0"/>
              </a:spcBef>
              <a:buClr>
                <a:srgbClr val="FFFFFF"/>
              </a:buClr>
              <a:buFont typeface="Arial" pitchFamily="34" charset="0"/>
              <a:buChar char="•"/>
              <a:defRPr/>
            </a:pPr>
            <a:r>
              <a:rPr lang="en-US" sz="3200" dirty="0" smtClean="0">
                <a:solidFill>
                  <a:srgbClr val="FFFFFF"/>
                </a:solidFill>
                <a:latin typeface="Arial" charset="0"/>
              </a:rPr>
              <a:t>Common Misconceptions and  Stereotypes</a:t>
            </a:r>
          </a:p>
          <a:p>
            <a:pPr marL="102764" lvl="1" eaLnBrk="1" hangingPunct="1">
              <a:lnSpc>
                <a:spcPct val="70000"/>
              </a:lnSpc>
              <a:spcBef>
                <a:spcPct val="0"/>
              </a:spcBef>
              <a:buClr>
                <a:srgbClr val="FFFFFF"/>
              </a:buClr>
              <a:defRPr/>
            </a:pPr>
            <a:endParaRPr lang="en-US" sz="2800" dirty="0" smtClean="0">
              <a:solidFill>
                <a:srgbClr val="FFFFFF"/>
              </a:solidFill>
              <a:latin typeface="Arial" charset="0"/>
            </a:endParaRPr>
          </a:p>
          <a:p>
            <a:pPr marL="616583" lvl="1" indent="-513820" algn="l" eaLnBrk="1" hangingPunct="1">
              <a:lnSpc>
                <a:spcPct val="120000"/>
              </a:lnSpc>
              <a:spcBef>
                <a:spcPct val="0"/>
              </a:spcBef>
              <a:buClr>
                <a:srgbClr val="FFFFFF"/>
              </a:buClr>
              <a:buFont typeface="Arial"/>
              <a:buChar char="•"/>
              <a:defRPr/>
            </a:pPr>
            <a:r>
              <a:rPr lang="en-US" sz="2800" dirty="0" smtClean="0">
                <a:solidFill>
                  <a:srgbClr val="FFFFFF"/>
                </a:solidFill>
                <a:latin typeface="Arial" charset="0"/>
              </a:rPr>
              <a:t>All deaf people can read lips</a:t>
            </a:r>
          </a:p>
          <a:p>
            <a:pPr marL="616583" lvl="1" indent="-513820" algn="l" eaLnBrk="1" hangingPunct="1">
              <a:lnSpc>
                <a:spcPct val="120000"/>
              </a:lnSpc>
              <a:spcBef>
                <a:spcPct val="0"/>
              </a:spcBef>
              <a:buClr>
                <a:srgbClr val="FFFFFF"/>
              </a:buClr>
              <a:buFont typeface="Arial"/>
              <a:buChar char="•"/>
              <a:defRPr/>
            </a:pPr>
            <a:r>
              <a:rPr lang="en-US" sz="2800" dirty="0" smtClean="0">
                <a:solidFill>
                  <a:srgbClr val="FFFFFF"/>
                </a:solidFill>
                <a:latin typeface="Arial" charset="0"/>
              </a:rPr>
              <a:t>Women with disabilities are not sexually active</a:t>
            </a:r>
          </a:p>
          <a:p>
            <a:pPr marL="616583" lvl="1" indent="-513820" algn="l" eaLnBrk="1" hangingPunct="1">
              <a:lnSpc>
                <a:spcPct val="120000"/>
              </a:lnSpc>
              <a:spcBef>
                <a:spcPct val="0"/>
              </a:spcBef>
              <a:buClr>
                <a:srgbClr val="FFFFFF"/>
              </a:buClr>
              <a:buFont typeface="Arial"/>
              <a:buChar char="•"/>
              <a:defRPr/>
            </a:pPr>
            <a:r>
              <a:rPr lang="en-US" sz="2800" dirty="0" smtClean="0">
                <a:solidFill>
                  <a:srgbClr val="FFFFFF"/>
                </a:solidFill>
                <a:latin typeface="Arial" charset="0"/>
              </a:rPr>
              <a:t>People with developmental disabilities cannot contribute to their community</a:t>
            </a:r>
          </a:p>
        </p:txBody>
      </p:sp>
      <p:sp>
        <p:nvSpPr>
          <p:cNvPr id="7" name="Slide Number Placeholder 1"/>
          <p:cNvSpPr>
            <a:spLocks noGrp="1"/>
          </p:cNvSpPr>
          <p:nvPr>
            <p:ph type="sldNum" sz="quarter" idx="12"/>
          </p:nvPr>
        </p:nvSpPr>
        <p:spPr>
          <a:xfrm>
            <a:off x="6553200" y="6356352"/>
            <a:ext cx="2133600" cy="365125"/>
          </a:xfrm>
        </p:spPr>
        <p:txBody>
          <a:bodyPr/>
          <a:lstStyle/>
          <a:p>
            <a:fld id="{2CE6ACC1-B00B-457C-B1C4-1E52017CD65E}" type="slidenum">
              <a:rPr lang="en-US" smtClean="0">
                <a:solidFill>
                  <a:schemeClr val="bg1"/>
                </a:solidFill>
              </a:rPr>
              <a:pPr/>
              <a:t>42</a:t>
            </a:fld>
            <a:endParaRPr lang="en-US" dirty="0">
              <a:solidFill>
                <a:schemeClr val="bg1"/>
              </a:solidFill>
            </a:endParaRPr>
          </a:p>
        </p:txBody>
      </p:sp>
      <p:sp>
        <p:nvSpPr>
          <p:cNvPr id="6" name="TextBox 5"/>
          <p:cNvSpPr txBox="1"/>
          <p:nvPr/>
        </p:nvSpPr>
        <p:spPr>
          <a:xfrm>
            <a:off x="457200" y="6324600"/>
            <a:ext cx="1616789" cy="369332"/>
          </a:xfrm>
          <a:prstGeom prst="rect">
            <a:avLst/>
          </a:prstGeom>
          <a:noFill/>
        </p:spPr>
        <p:txBody>
          <a:bodyPr wrap="none" rtlCol="0">
            <a:spAutoFit/>
          </a:bodyPr>
          <a:lstStyle/>
          <a:p>
            <a:r>
              <a:rPr lang="en-US" dirty="0" smtClean="0">
                <a:solidFill>
                  <a:srgbClr val="000000"/>
                </a:solidFill>
              </a:rPr>
              <a:t>Section Three</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7171" name="Title 1"/>
          <p:cNvSpPr>
            <a:spLocks noGrp="1"/>
          </p:cNvSpPr>
          <p:nvPr>
            <p:ph type="title"/>
          </p:nvPr>
        </p:nvSpPr>
        <p:spPr>
          <a:xfrm>
            <a:off x="685800" y="76200"/>
            <a:ext cx="7772400" cy="1143000"/>
          </a:xfrm>
        </p:spPr>
        <p:txBody>
          <a:bodyPr/>
          <a:lstStyle/>
          <a:p>
            <a:r>
              <a:rPr lang="en-US" dirty="0" smtClean="0">
                <a:latin typeface="Calibri" pitchFamily="34" charset="0"/>
              </a:rPr>
              <a:t> How the Health Plan Can  Help</a:t>
            </a:r>
          </a:p>
        </p:txBody>
      </p:sp>
      <p:sp>
        <p:nvSpPr>
          <p:cNvPr id="7172" name="Content Placeholder 2"/>
          <p:cNvSpPr>
            <a:spLocks noGrp="1"/>
          </p:cNvSpPr>
          <p:nvPr>
            <p:ph idx="1"/>
          </p:nvPr>
        </p:nvSpPr>
        <p:spPr>
          <a:xfrm>
            <a:off x="609600" y="1143000"/>
            <a:ext cx="8001000" cy="4114800"/>
          </a:xfrm>
        </p:spPr>
        <p:txBody>
          <a:bodyPr/>
          <a:lstStyle/>
          <a:p>
            <a:r>
              <a:rPr lang="en-US" sz="2800" dirty="0" smtClean="0">
                <a:latin typeface="Calibri" pitchFamily="34" charset="0"/>
              </a:rPr>
              <a:t>Assistance with arranging for interpreters, including sign language</a:t>
            </a:r>
          </a:p>
          <a:p>
            <a:r>
              <a:rPr lang="en-US" sz="2800" dirty="0" smtClean="0">
                <a:latin typeface="Calibri" pitchFamily="34" charset="0"/>
              </a:rPr>
              <a:t>Methods for providing health plan-printed materials in alternative formats</a:t>
            </a:r>
          </a:p>
          <a:p>
            <a:r>
              <a:rPr lang="en-US" sz="2800" dirty="0" smtClean="0">
                <a:latin typeface="Calibri" pitchFamily="34" charset="0"/>
              </a:rPr>
              <a:t>Sources for equipment, such as assistive listening devices, accessible weight scales and conversion of other health related materials to alternate formats, including Braille</a:t>
            </a:r>
          </a:p>
          <a:p>
            <a:r>
              <a:rPr lang="en-US" sz="2800" dirty="0" smtClean="0">
                <a:latin typeface="Calibri" pitchFamily="34" charset="0"/>
              </a:rPr>
              <a:t>Follow the health plan’s existing process for requesting materials in alternate formats</a:t>
            </a:r>
          </a:p>
        </p:txBody>
      </p:sp>
      <p:sp>
        <p:nvSpPr>
          <p:cNvPr id="6" name="Slide Number Placeholder 5"/>
          <p:cNvSpPr>
            <a:spLocks noGrp="1"/>
          </p:cNvSpPr>
          <p:nvPr>
            <p:ph type="sldNum" sz="quarter" idx="12"/>
          </p:nvPr>
        </p:nvSpPr>
        <p:spPr/>
        <p:txBody>
          <a:bodyPr/>
          <a:lstStyle/>
          <a:p>
            <a:pPr>
              <a:defRPr/>
            </a:pPr>
            <a:fld id="{9484B669-FC95-4378-8C0E-B91A514C390E}" type="slidenum">
              <a:rPr lang="en-US" smtClean="0">
                <a:solidFill>
                  <a:srgbClr val="FFFFFF"/>
                </a:solidFill>
              </a:rPr>
              <a:pPr>
                <a:defRPr/>
              </a:pPr>
              <a:t>43</a:t>
            </a:fld>
            <a:endParaRPr lang="en-US" dirty="0">
              <a:solidFill>
                <a:srgbClr val="FFFFFF"/>
              </a:solidFill>
            </a:endParaRPr>
          </a:p>
        </p:txBody>
      </p:sp>
      <p:sp>
        <p:nvSpPr>
          <p:cNvPr id="7" name="TextBox 6"/>
          <p:cNvSpPr txBox="1"/>
          <p:nvPr/>
        </p:nvSpPr>
        <p:spPr>
          <a:xfrm>
            <a:off x="457200" y="6324600"/>
            <a:ext cx="1616789" cy="369332"/>
          </a:xfrm>
          <a:prstGeom prst="rect">
            <a:avLst/>
          </a:prstGeom>
          <a:noFill/>
        </p:spPr>
        <p:txBody>
          <a:bodyPr wrap="none" rtlCol="0">
            <a:spAutoFit/>
          </a:bodyPr>
          <a:lstStyle/>
          <a:p>
            <a:r>
              <a:rPr lang="en-US" dirty="0" smtClean="0">
                <a:solidFill>
                  <a:srgbClr val="000000"/>
                </a:solidFill>
              </a:rPr>
              <a:t>Section Three</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10244" name="Rectangle 1"/>
          <p:cNvSpPr>
            <a:spLocks noGrp="1" noChangeArrowheads="1"/>
          </p:cNvSpPr>
          <p:nvPr>
            <p:ph type="ctrTitle"/>
          </p:nvPr>
        </p:nvSpPr>
        <p:spPr>
          <a:xfrm>
            <a:off x="674370" y="381000"/>
            <a:ext cx="7795260" cy="1052989"/>
          </a:xfrm>
        </p:spPr>
        <p:txBody>
          <a:bodyPr lIns="0" tIns="0" rIns="0" bIns="0"/>
          <a:lstStyle/>
          <a:p>
            <a:pPr eaLnBrk="1" hangingPunct="1">
              <a:lnSpc>
                <a:spcPct val="95000"/>
              </a:lnSpc>
            </a:pPr>
            <a:r>
              <a:rPr lang="en-US" sz="4400" dirty="0" smtClean="0">
                <a:solidFill>
                  <a:srgbClr val="FFEC0D"/>
                </a:solidFill>
                <a:latin typeface="Calibri" pitchFamily="34" charset="0"/>
              </a:rPr>
              <a:t>Coordination Between Front Office and Medical Staff</a:t>
            </a:r>
          </a:p>
        </p:txBody>
      </p:sp>
      <p:sp>
        <p:nvSpPr>
          <p:cNvPr id="10245" name="Text Box 4"/>
          <p:cNvSpPr txBox="1">
            <a:spLocks noChangeArrowheads="1"/>
          </p:cNvSpPr>
          <p:nvPr/>
        </p:nvSpPr>
        <p:spPr bwMode="auto">
          <a:xfrm>
            <a:off x="674370" y="2025970"/>
            <a:ext cx="7795260" cy="3742563"/>
          </a:xfrm>
          <a:prstGeom prst="rect">
            <a:avLst/>
          </a:prstGeom>
          <a:noFill/>
          <a:ln w="9525">
            <a:noFill/>
            <a:miter lim="800000"/>
            <a:headEnd/>
            <a:tailEnd/>
          </a:ln>
        </p:spPr>
        <p:txBody>
          <a:bodyPr lIns="0" tIns="0" rIns="0" bIns="0">
            <a:spAutoFit/>
          </a:bodyPr>
          <a:lstStyle/>
          <a:p>
            <a:pPr marL="411320" lvl="1" indent="-308490" defTabSz="822785" fontAlgn="base">
              <a:lnSpc>
                <a:spcPct val="95000"/>
              </a:lnSpc>
              <a:spcBef>
                <a:spcPct val="0"/>
              </a:spcBef>
              <a:spcAft>
                <a:spcPct val="0"/>
              </a:spcAft>
              <a:buClr>
                <a:srgbClr val="FFFFFF"/>
              </a:buClr>
              <a:buSzPct val="100000"/>
              <a:buFontTx/>
              <a:buChar char="•"/>
            </a:pPr>
            <a:r>
              <a:rPr lang="en-US" sz="3200" dirty="0" smtClean="0">
                <a:solidFill>
                  <a:schemeClr val="bg1"/>
                </a:solidFill>
                <a:latin typeface="Calibri" pitchFamily="34" charset="0"/>
              </a:rPr>
              <a:t>Communicate accommodation needs</a:t>
            </a:r>
          </a:p>
          <a:p>
            <a:pPr marL="411320" lvl="1" indent="-308490" defTabSz="822785" fontAlgn="base">
              <a:lnSpc>
                <a:spcPct val="95000"/>
              </a:lnSpc>
              <a:spcBef>
                <a:spcPct val="0"/>
              </a:spcBef>
              <a:spcAft>
                <a:spcPct val="0"/>
              </a:spcAft>
              <a:buClr>
                <a:srgbClr val="FFFFFF"/>
              </a:buClr>
              <a:buSzPct val="100000"/>
              <a:buFontTx/>
              <a:buChar char="•"/>
            </a:pPr>
            <a:r>
              <a:rPr lang="en-US" sz="3200" dirty="0" smtClean="0">
                <a:solidFill>
                  <a:schemeClr val="bg1"/>
                </a:solidFill>
                <a:latin typeface="Calibri" pitchFamily="34" charset="0"/>
              </a:rPr>
              <a:t> Arrange accommodations </a:t>
            </a:r>
            <a:r>
              <a:rPr lang="en-US" sz="3200" b="1" dirty="0" smtClean="0">
                <a:solidFill>
                  <a:schemeClr val="bg1"/>
                </a:solidFill>
                <a:latin typeface="Calibri" pitchFamily="34" charset="0"/>
              </a:rPr>
              <a:t>in advance</a:t>
            </a:r>
          </a:p>
          <a:p>
            <a:pPr marL="771217" lvl="2" indent="-257072" defTabSz="822785" fontAlgn="base">
              <a:lnSpc>
                <a:spcPct val="95000"/>
              </a:lnSpc>
              <a:spcBef>
                <a:spcPct val="0"/>
              </a:spcBef>
              <a:spcAft>
                <a:spcPct val="0"/>
              </a:spcAft>
              <a:buClr>
                <a:srgbClr val="FFFFFF"/>
              </a:buClr>
              <a:buSzPct val="80000"/>
              <a:buFont typeface="Calibri" pitchFamily="34" charset="0"/>
              <a:buChar char="-"/>
            </a:pPr>
            <a:r>
              <a:rPr lang="en-US" sz="3200" dirty="0" smtClean="0">
                <a:solidFill>
                  <a:schemeClr val="bg1"/>
                </a:solidFill>
                <a:latin typeface="Calibri" pitchFamily="34" charset="0"/>
              </a:rPr>
              <a:t>Sign Language interpreters</a:t>
            </a:r>
          </a:p>
          <a:p>
            <a:pPr marL="771217" lvl="2" indent="-257072" defTabSz="822785" fontAlgn="base">
              <a:lnSpc>
                <a:spcPct val="95000"/>
              </a:lnSpc>
              <a:spcBef>
                <a:spcPct val="0"/>
              </a:spcBef>
              <a:spcAft>
                <a:spcPct val="0"/>
              </a:spcAft>
              <a:buClr>
                <a:srgbClr val="FFFFFF"/>
              </a:buClr>
              <a:buSzPct val="80000"/>
              <a:buFont typeface="Calibri" pitchFamily="34" charset="0"/>
              <a:buChar char="-"/>
            </a:pPr>
            <a:r>
              <a:rPr lang="en-US" sz="3200" dirty="0" smtClean="0">
                <a:solidFill>
                  <a:schemeClr val="bg1"/>
                </a:solidFill>
                <a:latin typeface="Calibri" pitchFamily="34" charset="0"/>
              </a:rPr>
              <a:t>Print materials in accessible formats (for example, consent forms, insurance documents, brochures, diabetes education material)</a:t>
            </a:r>
          </a:p>
          <a:p>
            <a:pPr marL="771217" lvl="2" indent="-257072" defTabSz="822785" fontAlgn="base">
              <a:lnSpc>
                <a:spcPct val="95000"/>
              </a:lnSpc>
              <a:spcBef>
                <a:spcPct val="0"/>
              </a:spcBef>
              <a:spcAft>
                <a:spcPct val="0"/>
              </a:spcAft>
              <a:buClr>
                <a:srgbClr val="FFFFFF"/>
              </a:buClr>
              <a:buSzPct val="80000"/>
              <a:buFont typeface="Calibri" pitchFamily="34" charset="0"/>
              <a:buChar char="-"/>
            </a:pPr>
            <a:r>
              <a:rPr lang="en-US" sz="3200" dirty="0" smtClean="0">
                <a:solidFill>
                  <a:schemeClr val="bg1"/>
                </a:solidFill>
                <a:latin typeface="Calibri" pitchFamily="34" charset="0"/>
              </a:rPr>
              <a:t>Flexible exam time</a:t>
            </a:r>
          </a:p>
        </p:txBody>
      </p:sp>
      <p:sp>
        <p:nvSpPr>
          <p:cNvPr id="7" name="Slide Number Placeholder 1"/>
          <p:cNvSpPr>
            <a:spLocks noGrp="1"/>
          </p:cNvSpPr>
          <p:nvPr>
            <p:ph type="sldNum" sz="quarter" idx="12"/>
          </p:nvPr>
        </p:nvSpPr>
        <p:spPr>
          <a:xfrm>
            <a:off x="6553200" y="6356352"/>
            <a:ext cx="2133600" cy="365125"/>
          </a:xfrm>
        </p:spPr>
        <p:txBody>
          <a:bodyPr/>
          <a:lstStyle/>
          <a:p>
            <a:fld id="{2CE6ACC1-B00B-457C-B1C4-1E52017CD65E}" type="slidenum">
              <a:rPr lang="en-US" smtClean="0">
                <a:solidFill>
                  <a:schemeClr val="bg1"/>
                </a:solidFill>
              </a:rPr>
              <a:pPr/>
              <a:t>44</a:t>
            </a:fld>
            <a:endParaRPr lang="en-US" dirty="0">
              <a:solidFill>
                <a:schemeClr val="bg1"/>
              </a:solidFill>
            </a:endParaRPr>
          </a:p>
        </p:txBody>
      </p:sp>
      <p:sp>
        <p:nvSpPr>
          <p:cNvPr id="6" name="TextBox 5"/>
          <p:cNvSpPr txBox="1"/>
          <p:nvPr/>
        </p:nvSpPr>
        <p:spPr>
          <a:xfrm>
            <a:off x="457200" y="6324600"/>
            <a:ext cx="1616789" cy="369332"/>
          </a:xfrm>
          <a:prstGeom prst="rect">
            <a:avLst/>
          </a:prstGeom>
          <a:noFill/>
        </p:spPr>
        <p:txBody>
          <a:bodyPr wrap="none" rtlCol="0">
            <a:spAutoFit/>
          </a:bodyPr>
          <a:lstStyle/>
          <a:p>
            <a:r>
              <a:rPr lang="en-US" dirty="0" smtClean="0">
                <a:solidFill>
                  <a:srgbClr val="000000"/>
                </a:solidFill>
              </a:rPr>
              <a:t>Section Three</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11268" name="Rectangle 1"/>
          <p:cNvSpPr>
            <a:spLocks noGrp="1" noChangeArrowheads="1"/>
          </p:cNvSpPr>
          <p:nvPr>
            <p:ph type="ctrTitle"/>
          </p:nvPr>
        </p:nvSpPr>
        <p:spPr>
          <a:xfrm>
            <a:off x="674370" y="76200"/>
            <a:ext cx="7795260" cy="1052989"/>
          </a:xfrm>
        </p:spPr>
        <p:txBody>
          <a:bodyPr lIns="0" tIns="0" rIns="0" bIns="0"/>
          <a:lstStyle/>
          <a:p>
            <a:pPr eaLnBrk="1" hangingPunct="1">
              <a:lnSpc>
                <a:spcPct val="95000"/>
              </a:lnSpc>
            </a:pPr>
            <a:r>
              <a:rPr lang="en-US" sz="4400" dirty="0" smtClean="0">
                <a:solidFill>
                  <a:srgbClr val="FFEC0D"/>
                </a:solidFill>
                <a:latin typeface="Calibri" pitchFamily="34" charset="0"/>
              </a:rPr>
              <a:t>Handouts/Resources</a:t>
            </a:r>
          </a:p>
        </p:txBody>
      </p:sp>
      <p:sp>
        <p:nvSpPr>
          <p:cNvPr id="11269" name="Text Box 4"/>
          <p:cNvSpPr txBox="1">
            <a:spLocks noChangeArrowheads="1"/>
          </p:cNvSpPr>
          <p:nvPr/>
        </p:nvSpPr>
        <p:spPr bwMode="auto">
          <a:xfrm>
            <a:off x="662940" y="2474214"/>
            <a:ext cx="7795260" cy="3545586"/>
          </a:xfrm>
          <a:prstGeom prst="rect">
            <a:avLst/>
          </a:prstGeom>
          <a:noFill/>
          <a:ln w="9525">
            <a:noFill/>
            <a:miter lim="800000"/>
            <a:headEnd/>
            <a:tailEnd/>
          </a:ln>
        </p:spPr>
        <p:txBody>
          <a:bodyPr lIns="0" tIns="0" rIns="0" bIns="0">
            <a:spAutoFit/>
          </a:bodyPr>
          <a:lstStyle/>
          <a:p>
            <a:pPr marL="411396" lvl="1" indent="-308547" defTabSz="822960" fontAlgn="base">
              <a:lnSpc>
                <a:spcPct val="120000"/>
              </a:lnSpc>
              <a:spcBef>
                <a:spcPct val="0"/>
              </a:spcBef>
              <a:spcAft>
                <a:spcPct val="0"/>
              </a:spcAft>
              <a:buClr>
                <a:srgbClr val="FFFFFF"/>
              </a:buClr>
              <a:buSzPct val="100000"/>
              <a:buFont typeface="Arial" pitchFamily="34" charset="0"/>
              <a:buChar char="•"/>
            </a:pPr>
            <a:r>
              <a:rPr lang="en-US" sz="3200" dirty="0" smtClean="0">
                <a:solidFill>
                  <a:srgbClr val="FFFFFF"/>
                </a:solidFill>
                <a:latin typeface="Calibri" pitchFamily="34" charset="0"/>
              </a:rPr>
              <a:t>Accommodation </a:t>
            </a:r>
            <a:r>
              <a:rPr lang="en-US" sz="3200" dirty="0" smtClean="0">
                <a:solidFill>
                  <a:srgbClr val="FFFFFF"/>
                </a:solidFill>
                <a:latin typeface="Calibri" pitchFamily="34" charset="0"/>
              </a:rPr>
              <a:t>Check </a:t>
            </a:r>
            <a:r>
              <a:rPr lang="en-US" sz="3200" dirty="0" smtClean="0">
                <a:solidFill>
                  <a:srgbClr val="FFFFFF"/>
                </a:solidFill>
                <a:latin typeface="Calibri" pitchFamily="34" charset="0"/>
              </a:rPr>
              <a:t>Sheets for </a:t>
            </a:r>
            <a:br>
              <a:rPr lang="en-US" sz="3200" dirty="0" smtClean="0">
                <a:solidFill>
                  <a:srgbClr val="FFFFFF"/>
                </a:solidFill>
                <a:latin typeface="Calibri" pitchFamily="34" charset="0"/>
              </a:rPr>
            </a:br>
            <a:r>
              <a:rPr lang="en-US" sz="3200" dirty="0" smtClean="0">
                <a:solidFill>
                  <a:srgbClr val="FFFFFF"/>
                </a:solidFill>
                <a:latin typeface="Calibri" pitchFamily="34" charset="0"/>
              </a:rPr>
              <a:t>Patients with Disabilities</a:t>
            </a:r>
            <a:endParaRPr lang="en-US" sz="3200" dirty="0" smtClean="0">
              <a:solidFill>
                <a:srgbClr val="000000"/>
              </a:solidFill>
              <a:latin typeface="Calibri" pitchFamily="34" charset="0"/>
            </a:endParaRPr>
          </a:p>
          <a:p>
            <a:pPr marL="411396" lvl="1" indent="-308547" defTabSz="822960" fontAlgn="base">
              <a:lnSpc>
                <a:spcPct val="120000"/>
              </a:lnSpc>
              <a:spcBef>
                <a:spcPct val="0"/>
              </a:spcBef>
              <a:spcAft>
                <a:spcPct val="0"/>
              </a:spcAft>
              <a:buClr>
                <a:srgbClr val="FFFFFF"/>
              </a:buClr>
              <a:buSzPct val="100000"/>
              <a:buFontTx/>
              <a:buChar char="•"/>
            </a:pPr>
            <a:r>
              <a:rPr lang="en-US" sz="3200" dirty="0" smtClean="0">
                <a:solidFill>
                  <a:srgbClr val="FFFFFF"/>
                </a:solidFill>
                <a:latin typeface="Calibri" pitchFamily="34" charset="0"/>
              </a:rPr>
              <a:t>Accommodating Patients with </a:t>
            </a:r>
            <a:br>
              <a:rPr lang="en-US" sz="3200" dirty="0" smtClean="0">
                <a:solidFill>
                  <a:srgbClr val="FFFFFF"/>
                </a:solidFill>
                <a:latin typeface="Calibri" pitchFamily="34" charset="0"/>
              </a:rPr>
            </a:br>
            <a:r>
              <a:rPr lang="en-US" sz="3200" dirty="0" smtClean="0">
                <a:solidFill>
                  <a:srgbClr val="FFFFFF"/>
                </a:solidFill>
                <a:latin typeface="Calibri" pitchFamily="34" charset="0"/>
              </a:rPr>
              <a:t>Disabilities: Model Policies and Procedures</a:t>
            </a:r>
          </a:p>
          <a:p>
            <a:pPr marL="411396" lvl="1" indent="-308547" defTabSz="822960" fontAlgn="base">
              <a:lnSpc>
                <a:spcPct val="120000"/>
              </a:lnSpc>
              <a:spcBef>
                <a:spcPct val="0"/>
              </a:spcBef>
              <a:spcAft>
                <a:spcPct val="0"/>
              </a:spcAft>
              <a:buClr>
                <a:srgbClr val="FFFFFF"/>
              </a:buClr>
              <a:buSzPct val="100000"/>
              <a:buFontTx/>
              <a:buChar char="•"/>
            </a:pPr>
            <a:r>
              <a:rPr lang="en-US" sz="3200" dirty="0" smtClean="0">
                <a:solidFill>
                  <a:srgbClr val="FFFFFF"/>
                </a:solidFill>
                <a:latin typeface="Calibri" pitchFamily="34" charset="0"/>
              </a:rPr>
              <a:t>Etiquette and Language </a:t>
            </a:r>
            <a:r>
              <a:rPr lang="en-US" sz="3200" dirty="0" smtClean="0">
                <a:solidFill>
                  <a:srgbClr val="FFFFFF"/>
                </a:solidFill>
                <a:latin typeface="Calibri" pitchFamily="34" charset="0"/>
              </a:rPr>
              <a:t>Tips</a:t>
            </a:r>
          </a:p>
          <a:p>
            <a:pPr marL="411396" lvl="1" indent="-308547" defTabSz="822960" fontAlgn="base">
              <a:lnSpc>
                <a:spcPct val="120000"/>
              </a:lnSpc>
              <a:spcBef>
                <a:spcPct val="0"/>
              </a:spcBef>
              <a:spcAft>
                <a:spcPct val="0"/>
              </a:spcAft>
              <a:buClr>
                <a:srgbClr val="FFFFFF"/>
              </a:buClr>
              <a:buSzPct val="100000"/>
              <a:buFontTx/>
              <a:buChar char="•"/>
            </a:pPr>
            <a:r>
              <a:rPr lang="en-US" sz="3200" dirty="0" smtClean="0">
                <a:solidFill>
                  <a:srgbClr val="FFFFFF"/>
                </a:solidFill>
                <a:latin typeface="Calibri" pitchFamily="34" charset="0"/>
              </a:rPr>
              <a:t>State of California’s Aid Codes</a:t>
            </a:r>
            <a:endParaRPr lang="en-US" sz="3200" dirty="0" smtClean="0">
              <a:solidFill>
                <a:srgbClr val="FFFFFF"/>
              </a:solidFill>
              <a:latin typeface="Calibri" pitchFamily="34" charset="0"/>
            </a:endParaRPr>
          </a:p>
        </p:txBody>
      </p:sp>
      <p:sp>
        <p:nvSpPr>
          <p:cNvPr id="7" name="Slide Number Placeholder 1"/>
          <p:cNvSpPr>
            <a:spLocks noGrp="1"/>
          </p:cNvSpPr>
          <p:nvPr>
            <p:ph type="sldNum" sz="quarter" idx="12"/>
          </p:nvPr>
        </p:nvSpPr>
        <p:spPr>
          <a:xfrm>
            <a:off x="6553200" y="6356352"/>
            <a:ext cx="2133600" cy="365125"/>
          </a:xfrm>
        </p:spPr>
        <p:txBody>
          <a:bodyPr/>
          <a:lstStyle/>
          <a:p>
            <a:fld id="{2CE6ACC1-B00B-457C-B1C4-1E52017CD65E}" type="slidenum">
              <a:rPr lang="en-US" smtClean="0">
                <a:solidFill>
                  <a:schemeClr val="bg1"/>
                </a:solidFill>
              </a:rPr>
              <a:pPr/>
              <a:t>45</a:t>
            </a:fld>
            <a:endParaRPr lang="en-US" dirty="0">
              <a:solidFill>
                <a:schemeClr val="bg1"/>
              </a:solidFill>
            </a:endParaRPr>
          </a:p>
        </p:txBody>
      </p:sp>
      <p:pic>
        <p:nvPicPr>
          <p:cNvPr id="212995" name="Picture 3"/>
          <p:cNvPicPr>
            <a:picLocks noChangeAspect="1" noChangeArrowheads="1"/>
          </p:cNvPicPr>
          <p:nvPr/>
        </p:nvPicPr>
        <p:blipFill>
          <a:blip r:embed="rId3" cstate="print"/>
          <a:srcRect l="74766" b="92786"/>
          <a:stretch>
            <a:fillRect/>
          </a:stretch>
        </p:blipFill>
        <p:spPr bwMode="auto">
          <a:xfrm>
            <a:off x="2209800" y="1066800"/>
            <a:ext cx="6515100" cy="1447800"/>
          </a:xfrm>
          <a:prstGeom prst="rect">
            <a:avLst/>
          </a:prstGeom>
          <a:noFill/>
          <a:ln w="9525">
            <a:noFill/>
            <a:miter lim="800000"/>
            <a:headEnd/>
            <a:tailEnd/>
          </a:ln>
          <a:effectLst/>
        </p:spPr>
      </p:pic>
      <p:cxnSp>
        <p:nvCxnSpPr>
          <p:cNvPr id="12" name="Straight Arrow Connector 11"/>
          <p:cNvCxnSpPr/>
          <p:nvPr/>
        </p:nvCxnSpPr>
        <p:spPr>
          <a:xfrm>
            <a:off x="457200" y="1295400"/>
            <a:ext cx="3581400" cy="381000"/>
          </a:xfrm>
          <a:prstGeom prst="straightConnector1">
            <a:avLst/>
          </a:prstGeom>
          <a:ln w="31750">
            <a:solidFill>
              <a:srgbClr val="7030A0"/>
            </a:solidFill>
            <a:tailEnd type="arrow"/>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4038600" y="1447800"/>
            <a:ext cx="685800" cy="533400"/>
          </a:xfrm>
          <a:prstGeom prst="ellipse">
            <a:avLst/>
          </a:prstGeom>
          <a:noFill/>
          <a:ln w="3175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457200" y="6324600"/>
            <a:ext cx="1616789" cy="369332"/>
          </a:xfrm>
          <a:prstGeom prst="rect">
            <a:avLst/>
          </a:prstGeom>
          <a:noFill/>
        </p:spPr>
        <p:txBody>
          <a:bodyPr wrap="none" rtlCol="0">
            <a:spAutoFit/>
          </a:bodyPr>
          <a:lstStyle/>
          <a:p>
            <a:r>
              <a:rPr lang="en-US" dirty="0" smtClean="0">
                <a:solidFill>
                  <a:srgbClr val="000000"/>
                </a:solidFill>
              </a:rPr>
              <a:t>Section Three</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384001" name="Rectangle 1"/>
          <p:cNvSpPr>
            <a:spLocks noChangeArrowheads="1"/>
          </p:cNvSpPr>
          <p:nvPr/>
        </p:nvSpPr>
        <p:spPr bwMode="auto">
          <a:xfrm>
            <a:off x="457200" y="1371600"/>
            <a:ext cx="837727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FFEC0D"/>
                </a:solidFill>
                <a:effectLst/>
                <a:latin typeface="Calibri" pitchFamily="34" charset="0"/>
                <a:ea typeface="Calibri" pitchFamily="34" charset="0"/>
                <a:cs typeface="Times New Roman" pitchFamily="18" charset="0"/>
              </a:rPr>
              <a:t>Alameda Alliance </a:t>
            </a:r>
            <a:r>
              <a:rPr kumimoji="0" lang="en-US" sz="2000" i="0" u="none" strike="noStrike" cap="none" normalizeH="0" baseline="0" dirty="0" smtClean="0">
                <a:ln>
                  <a:noFill/>
                </a:ln>
                <a:solidFill>
                  <a:srgbClr val="FFEC0D"/>
                </a:solidFill>
                <a:effectLst/>
                <a:latin typeface="Calibri" pitchFamily="34" charset="0"/>
                <a:ea typeface="Calibri" pitchFamily="34" charset="0"/>
                <a:cs typeface="Times New Roman" pitchFamily="18" charset="0"/>
              </a:rPr>
              <a:t>for Health (</a:t>
            </a:r>
            <a:r>
              <a:rPr kumimoji="0" lang="en-US" sz="2000" i="0" u="none" strike="noStrike" cap="none" normalizeH="0" baseline="0" dirty="0" smtClean="0">
                <a:ln>
                  <a:noFill/>
                </a:ln>
                <a:solidFill>
                  <a:srgbClr val="FFEC0D"/>
                </a:solidFill>
                <a:effectLst/>
                <a:latin typeface="Calibri" pitchFamily="34" charset="0"/>
                <a:ea typeface="Calibri" pitchFamily="34" charset="0"/>
                <a:cs typeface="Times New Roman" pitchFamily="18" charset="0"/>
              </a:rPr>
              <a:t>Alameda County)</a:t>
            </a:r>
          </a:p>
          <a:p>
            <a:pPr marL="0" lvl="1"/>
            <a:r>
              <a:rPr lang="en-US" sz="2000" dirty="0" smtClean="0">
                <a:solidFill>
                  <a:schemeClr val="bg1"/>
                </a:solidFill>
                <a:latin typeface="Calibri" pitchFamily="34" charset="0"/>
              </a:rPr>
              <a:t>   510-747-4567 or 877-371-2222 (Member Services)</a:t>
            </a:r>
          </a:p>
          <a:p>
            <a:r>
              <a:rPr lang="en-US" sz="2000" dirty="0" smtClean="0">
                <a:solidFill>
                  <a:schemeClr val="bg1"/>
                </a:solidFill>
                <a:latin typeface="Calibri" pitchFamily="34" charset="0"/>
              </a:rPr>
              <a:t>   510-747-4510 (Provider Services)</a:t>
            </a:r>
            <a:endParaRPr kumimoji="0" lang="en-US" sz="200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FFEC0D"/>
                </a:solidFill>
                <a:effectLst/>
                <a:latin typeface="Calibri" pitchFamily="34" charset="0"/>
                <a:ea typeface="Calibri" pitchFamily="34" charset="0"/>
                <a:cs typeface="Times New Roman" pitchFamily="18" charset="0"/>
              </a:rPr>
              <a:t>Anthem Blue Cross</a:t>
            </a:r>
            <a:endParaRPr kumimoji="0" lang="en-US" sz="2000" i="0" u="none" strike="noStrike" cap="none" normalizeH="0" baseline="0" dirty="0" smtClean="0">
              <a:ln>
                <a:noFill/>
              </a:ln>
              <a:solidFill>
                <a:srgbClr val="FFEC0D"/>
              </a:solidFill>
              <a:effectLst/>
              <a:latin typeface="Calibri"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   800-407-4627 (outside of LA County)</a:t>
            </a:r>
            <a:endParaRPr kumimoji="0" lang="en-US" sz="2000" i="0" u="none" strike="noStrike" cap="none" normalizeH="0" baseline="0" dirty="0" smtClean="0">
              <a:ln>
                <a:noFill/>
              </a:ln>
              <a:solidFill>
                <a:schemeClr val="bg1"/>
              </a:solidFill>
              <a:effectLst/>
              <a:latin typeface="Calibri"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   888-285-7801 (inside of LA County)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FFEC0D"/>
                </a:solidFill>
                <a:effectLst/>
                <a:latin typeface="Calibri" pitchFamily="34" charset="0"/>
                <a:ea typeface="Calibri" pitchFamily="34" charset="0"/>
                <a:cs typeface="Times New Roman" pitchFamily="18" charset="0"/>
              </a:rPr>
              <a:t>Contra Costa Health Plan</a:t>
            </a:r>
          </a:p>
          <a:p>
            <a:pPr lvl="0" defTabSz="914400" eaLnBrk="0" fontAlgn="base" hangingPunct="0">
              <a:spcBef>
                <a:spcPct val="0"/>
              </a:spcBef>
              <a:spcAft>
                <a:spcPct val="0"/>
              </a:spcAft>
            </a:pPr>
            <a:r>
              <a:rPr lang="en-US" sz="2000" dirty="0" smtClean="0">
                <a:solidFill>
                  <a:schemeClr val="bg1"/>
                </a:solidFill>
                <a:latin typeface="Calibri" pitchFamily="34" charset="0"/>
              </a:rPr>
              <a:t>   877-661-6230</a:t>
            </a:r>
            <a:endParaRPr kumimoji="0" lang="en-US" sz="200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FFEC0D"/>
                </a:solidFill>
                <a:effectLst/>
                <a:latin typeface="Calibri" pitchFamily="34" charset="0"/>
                <a:ea typeface="Calibri" pitchFamily="34" charset="0"/>
                <a:cs typeface="Times New Roman" pitchFamily="18" charset="0"/>
              </a:rPr>
              <a:t>Health Net</a:t>
            </a:r>
          </a:p>
          <a:p>
            <a:pPr lvl="0" defTabSz="914400" eaLnBrk="0" fontAlgn="base" hangingPunct="0">
              <a:spcBef>
                <a:spcPct val="0"/>
              </a:spcBef>
              <a:spcAft>
                <a:spcPct val="0"/>
              </a:spcAft>
            </a:pPr>
            <a:r>
              <a:rPr lang="en-US" sz="2000" dirty="0" smtClean="0">
                <a:solidFill>
                  <a:schemeClr val="bg1"/>
                </a:solidFill>
                <a:latin typeface="Calibri" pitchFamily="34" charset="0"/>
              </a:rPr>
              <a:t>   800-675-6110 (Health Net Member Services)</a:t>
            </a:r>
          </a:p>
          <a:p>
            <a:pPr lvl="0" defTabSz="914400" eaLnBrk="0" fontAlgn="base" hangingPunct="0">
              <a:spcBef>
                <a:spcPct val="0"/>
              </a:spcBef>
              <a:spcAft>
                <a:spcPct val="0"/>
              </a:spcAft>
            </a:pPr>
            <a:r>
              <a:rPr lang="en-US" sz="2000" dirty="0" smtClean="0">
                <a:solidFill>
                  <a:schemeClr val="bg1"/>
                </a:solidFill>
                <a:latin typeface="Calibri" pitchFamily="34" charset="0"/>
              </a:rPr>
              <a:t>   888-893-1569 (</a:t>
            </a:r>
            <a:r>
              <a:rPr lang="en-US" sz="2000" dirty="0" err="1" smtClean="0">
                <a:solidFill>
                  <a:schemeClr val="bg1"/>
                </a:solidFill>
                <a:latin typeface="Calibri" pitchFamily="34" charset="0"/>
              </a:rPr>
              <a:t>CalViva</a:t>
            </a:r>
            <a:r>
              <a:rPr lang="en-US" sz="2000" dirty="0" smtClean="0">
                <a:solidFill>
                  <a:schemeClr val="bg1"/>
                </a:solidFill>
                <a:latin typeface="Calibri" pitchFamily="34" charset="0"/>
              </a:rPr>
              <a:t> Health Member Services)</a:t>
            </a:r>
            <a:endParaRPr kumimoji="0" lang="en-US" sz="200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FFEC0D"/>
                </a:solidFill>
                <a:effectLst/>
                <a:latin typeface="Calibri" pitchFamily="34" charset="0"/>
                <a:ea typeface="Calibri" pitchFamily="34" charset="0"/>
                <a:cs typeface="Times New Roman" pitchFamily="18" charset="0"/>
              </a:rPr>
              <a:t>San Francisco Health Plan (San Francisco County)</a:t>
            </a:r>
          </a:p>
          <a:p>
            <a:pPr lvl="0" defTabSz="914400" eaLnBrk="0" fontAlgn="base" hangingPunct="0">
              <a:spcBef>
                <a:spcPct val="0"/>
              </a:spcBef>
              <a:spcAft>
                <a:spcPct val="0"/>
              </a:spcAft>
            </a:pPr>
            <a:r>
              <a:rPr lang="en-US" sz="2000" dirty="0" smtClean="0">
                <a:solidFill>
                  <a:schemeClr val="bg1"/>
                </a:solidFill>
                <a:latin typeface="Calibri" pitchFamily="34" charset="0"/>
              </a:rPr>
              <a:t>   415-547-7818</a:t>
            </a:r>
            <a:endParaRPr kumimoji="0" lang="en-US" sz="2000" i="0" u="none" strike="noStrike" cap="none" normalizeH="0" baseline="0" dirty="0" smtClean="0">
              <a:ln>
                <a:noFill/>
              </a:ln>
              <a:solidFill>
                <a:schemeClr val="bg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FFEC0D"/>
                </a:solidFill>
                <a:effectLst/>
                <a:latin typeface="Calibri" pitchFamily="34" charset="0"/>
                <a:ea typeface="Calibri" pitchFamily="34" charset="0"/>
                <a:cs typeface="Times New Roman" pitchFamily="18" charset="0"/>
              </a:rPr>
              <a:t>Santa Clara Family Health Plan (Santa Clara County)</a:t>
            </a:r>
          </a:p>
          <a:p>
            <a:pPr defTabSz="914400" eaLnBrk="0" fontAlgn="base" hangingPunct="0">
              <a:spcBef>
                <a:spcPct val="0"/>
              </a:spcBef>
              <a:spcAft>
                <a:spcPct val="0"/>
              </a:spcAft>
            </a:pPr>
            <a:r>
              <a:rPr lang="en-US" sz="2000" dirty="0" smtClean="0">
                <a:solidFill>
                  <a:schemeClr val="bg1"/>
                </a:solidFill>
                <a:latin typeface="Calibri" pitchFamily="34" charset="0"/>
              </a:rPr>
              <a:t>   408-874-1788 or </a:t>
            </a:r>
            <a:r>
              <a:rPr lang="en-US" sz="2000" dirty="0" smtClean="0">
                <a:solidFill>
                  <a:schemeClr val="bg1"/>
                </a:solidFill>
                <a:latin typeface="Calibri" pitchFamily="34" charset="0"/>
                <a:hlinkClick r:id="rId3"/>
              </a:rPr>
              <a:t>providerservices@scfhp.com</a:t>
            </a:r>
            <a:r>
              <a:rPr lang="en-US" sz="2000" dirty="0" smtClean="0">
                <a:solidFill>
                  <a:schemeClr val="bg1"/>
                </a:solidFill>
                <a:latin typeface="Calibri" pitchFamily="34" charset="0"/>
              </a:rPr>
              <a:t>.</a:t>
            </a:r>
            <a:endParaRPr kumimoji="0" lang="en-US" sz="2000" i="0" u="none" strike="noStrike" cap="none" normalizeH="0" baseline="0" dirty="0" smtClean="0">
              <a:ln>
                <a:noFill/>
              </a:ln>
              <a:solidFill>
                <a:schemeClr val="bg1"/>
              </a:solidFill>
              <a:effectLst/>
              <a:latin typeface="Calibri" pitchFamily="34" charset="0"/>
            </a:endParaRPr>
          </a:p>
        </p:txBody>
      </p:sp>
      <p:sp>
        <p:nvSpPr>
          <p:cNvPr id="384002" name="Rectangle 2"/>
          <p:cNvSpPr>
            <a:spLocks noChangeArrowheads="1"/>
          </p:cNvSpPr>
          <p:nvPr/>
        </p:nvSpPr>
        <p:spPr bwMode="auto">
          <a:xfrm>
            <a:off x="304800" y="297359"/>
            <a:ext cx="8382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i="0" u="none" strike="noStrike" cap="none" normalizeH="0" baseline="0" dirty="0" smtClean="0">
                <a:ln>
                  <a:noFill/>
                </a:ln>
                <a:solidFill>
                  <a:srgbClr val="FFEC0D"/>
                </a:solidFill>
                <a:effectLst/>
                <a:latin typeface="Arial" pitchFamily="34" charset="0"/>
                <a:ea typeface="Calibri" pitchFamily="34" charset="0"/>
                <a:cs typeface="Times New Roman" pitchFamily="18" charset="0"/>
              </a:rPr>
              <a:t>Health Plan Contact Information</a:t>
            </a:r>
            <a:endParaRPr kumimoji="0" lang="en-US" sz="4400" i="0" u="none" strike="noStrike" cap="none" normalizeH="0" baseline="0" dirty="0" smtClean="0">
              <a:ln>
                <a:noFill/>
              </a:ln>
              <a:solidFill>
                <a:srgbClr val="FFEC0D"/>
              </a:solidFill>
              <a:effectLst/>
              <a:latin typeface="Arial" pitchFamily="34" charset="0"/>
            </a:endParaRPr>
          </a:p>
        </p:txBody>
      </p:sp>
      <p:sp>
        <p:nvSpPr>
          <p:cNvPr id="7" name="Slide Number Placeholder 1"/>
          <p:cNvSpPr>
            <a:spLocks noGrp="1"/>
          </p:cNvSpPr>
          <p:nvPr>
            <p:ph type="sldNum" sz="quarter" idx="12"/>
          </p:nvPr>
        </p:nvSpPr>
        <p:spPr>
          <a:xfrm>
            <a:off x="6553200" y="6356352"/>
            <a:ext cx="2133600" cy="365125"/>
          </a:xfrm>
        </p:spPr>
        <p:txBody>
          <a:bodyPr/>
          <a:lstStyle/>
          <a:p>
            <a:fld id="{2CE6ACC1-B00B-457C-B1C4-1E52017CD65E}" type="slidenum">
              <a:rPr lang="en-US" smtClean="0">
                <a:solidFill>
                  <a:schemeClr val="bg1"/>
                </a:solidFill>
                <a:latin typeface="Calibri" pitchFamily="34" charset="0"/>
              </a:rPr>
              <a:pPr/>
              <a:t>46</a:t>
            </a:fld>
            <a:endParaRPr lang="en-US" dirty="0">
              <a:solidFill>
                <a:schemeClr val="bg1"/>
              </a:solidFill>
              <a:latin typeface="Calibri" pitchFamily="34" charset="0"/>
            </a:endParaRPr>
          </a:p>
        </p:txBody>
      </p:sp>
      <p:sp>
        <p:nvSpPr>
          <p:cNvPr id="5" name="TextBox 4"/>
          <p:cNvSpPr txBox="1"/>
          <p:nvPr/>
        </p:nvSpPr>
        <p:spPr>
          <a:xfrm>
            <a:off x="457200" y="6324600"/>
            <a:ext cx="1616789" cy="369332"/>
          </a:xfrm>
          <a:prstGeom prst="rect">
            <a:avLst/>
          </a:prstGeom>
          <a:noFill/>
        </p:spPr>
        <p:txBody>
          <a:bodyPr wrap="none" rtlCol="0">
            <a:spAutoFit/>
          </a:bodyPr>
          <a:lstStyle/>
          <a:p>
            <a:r>
              <a:rPr lang="en-US" dirty="0" smtClean="0">
                <a:solidFill>
                  <a:srgbClr val="000000"/>
                </a:solidFill>
              </a:rPr>
              <a:t>Section Three</a:t>
            </a:r>
            <a:endParaRPr lang="en-US" dirty="0">
              <a:solidFill>
                <a:srgbClr val="00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3" name="TextBox 2"/>
          <p:cNvSpPr txBox="1"/>
          <p:nvPr/>
        </p:nvSpPr>
        <p:spPr>
          <a:xfrm>
            <a:off x="3195630" y="3044280"/>
            <a:ext cx="2752741" cy="769441"/>
          </a:xfrm>
          <a:prstGeom prst="rect">
            <a:avLst/>
          </a:prstGeom>
          <a:noFill/>
        </p:spPr>
        <p:txBody>
          <a:bodyPr wrap="none" rtlCol="0">
            <a:spAutoFit/>
          </a:bodyPr>
          <a:lstStyle/>
          <a:p>
            <a:r>
              <a:rPr lang="en-US" sz="4400" dirty="0" smtClean="0">
                <a:solidFill>
                  <a:srgbClr val="FFEC0D"/>
                </a:solidFill>
              </a:rPr>
              <a:t>Questions?</a:t>
            </a:r>
            <a:endParaRPr lang="en-US" sz="4400" dirty="0">
              <a:solidFill>
                <a:srgbClr val="FFEC0D"/>
              </a:solidFill>
            </a:endParaRPr>
          </a:p>
        </p:txBody>
      </p:sp>
      <p:sp>
        <p:nvSpPr>
          <p:cNvPr id="4" name="Slide Number Placeholder 1"/>
          <p:cNvSpPr>
            <a:spLocks noGrp="1"/>
          </p:cNvSpPr>
          <p:nvPr>
            <p:ph type="sldNum" sz="quarter" idx="12"/>
          </p:nvPr>
        </p:nvSpPr>
        <p:spPr>
          <a:xfrm>
            <a:off x="6553200" y="6356352"/>
            <a:ext cx="2133600" cy="365125"/>
          </a:xfrm>
        </p:spPr>
        <p:txBody>
          <a:bodyPr/>
          <a:lstStyle/>
          <a:p>
            <a:fld id="{2CE6ACC1-B00B-457C-B1C4-1E52017CD65E}" type="slidenum">
              <a:rPr lang="en-US" smtClean="0">
                <a:solidFill>
                  <a:schemeClr val="bg1"/>
                </a:solidFill>
              </a:rPr>
              <a:pPr/>
              <a:t>47</a:t>
            </a:fld>
            <a:endParaRPr lang="en-US" dirty="0">
              <a:solidFill>
                <a:schemeClr val="bg1"/>
              </a:solidFill>
            </a:endParaRPr>
          </a:p>
        </p:txBody>
      </p:sp>
      <p:sp>
        <p:nvSpPr>
          <p:cNvPr id="5" name="TextBox 4"/>
          <p:cNvSpPr txBox="1"/>
          <p:nvPr/>
        </p:nvSpPr>
        <p:spPr>
          <a:xfrm>
            <a:off x="457200" y="6324600"/>
            <a:ext cx="1616789" cy="369332"/>
          </a:xfrm>
          <a:prstGeom prst="rect">
            <a:avLst/>
          </a:prstGeom>
          <a:noFill/>
        </p:spPr>
        <p:txBody>
          <a:bodyPr wrap="none" rtlCol="0">
            <a:spAutoFit/>
          </a:bodyPr>
          <a:lstStyle/>
          <a:p>
            <a:r>
              <a:rPr lang="en-US" dirty="0" smtClean="0">
                <a:solidFill>
                  <a:srgbClr val="000000"/>
                </a:solidFill>
              </a:rPr>
              <a:t>Section Three</a:t>
            </a:r>
            <a:endParaRPr lang="en-US" dirty="0">
              <a:solidFill>
                <a:srgbClr val="00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215968">
            <a:alpha val="80000"/>
          </a:srgbClr>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E6ACC1-B00B-457C-B1C4-1E52017CD65E}" type="slidenum">
              <a:rPr lang="en-US" smtClean="0">
                <a:solidFill>
                  <a:schemeClr val="bg1"/>
                </a:solidFill>
              </a:rPr>
              <a:pPr/>
              <a:t>48</a:t>
            </a:fld>
            <a:endParaRPr lang="en-US" dirty="0">
              <a:solidFill>
                <a:schemeClr val="bg1"/>
              </a:solidFill>
            </a:endParaRPr>
          </a:p>
        </p:txBody>
      </p:sp>
      <p:sp>
        <p:nvSpPr>
          <p:cNvPr id="3" name="TextBox 2"/>
          <p:cNvSpPr txBox="1"/>
          <p:nvPr/>
        </p:nvSpPr>
        <p:spPr>
          <a:xfrm>
            <a:off x="3172258" y="3044280"/>
            <a:ext cx="2799484" cy="769441"/>
          </a:xfrm>
          <a:prstGeom prst="rect">
            <a:avLst/>
          </a:prstGeom>
          <a:noFill/>
        </p:spPr>
        <p:txBody>
          <a:bodyPr wrap="none" rtlCol="0">
            <a:spAutoFit/>
          </a:bodyPr>
          <a:lstStyle/>
          <a:p>
            <a:r>
              <a:rPr lang="en-US" sz="4400" b="1" dirty="0" smtClean="0">
                <a:solidFill>
                  <a:srgbClr val="FFEC0D"/>
                </a:solidFill>
              </a:rPr>
              <a:t>Thank you!</a:t>
            </a:r>
            <a:endParaRPr lang="en-US" sz="4400" b="1" dirty="0">
              <a:solidFill>
                <a:srgbClr val="FFEC0D"/>
              </a:solidFill>
            </a:endParaRPr>
          </a:p>
        </p:txBody>
      </p:sp>
      <p:sp>
        <p:nvSpPr>
          <p:cNvPr id="4" name="TextBox 3"/>
          <p:cNvSpPr txBox="1"/>
          <p:nvPr/>
        </p:nvSpPr>
        <p:spPr>
          <a:xfrm>
            <a:off x="457200" y="6324600"/>
            <a:ext cx="1616789" cy="369332"/>
          </a:xfrm>
          <a:prstGeom prst="rect">
            <a:avLst/>
          </a:prstGeom>
          <a:noFill/>
        </p:spPr>
        <p:txBody>
          <a:bodyPr wrap="none" rtlCol="0">
            <a:spAutoFit/>
          </a:bodyPr>
          <a:lstStyle/>
          <a:p>
            <a:r>
              <a:rPr lang="en-US" dirty="0" smtClean="0">
                <a:solidFill>
                  <a:srgbClr val="000000"/>
                </a:solidFill>
              </a:rPr>
              <a:t>Section Three</a:t>
            </a:r>
            <a:endParaRPr lang="en-US" dirty="0">
              <a:solidFill>
                <a:srgbClr val="000000"/>
              </a:solidFill>
            </a:endParaRPr>
          </a:p>
        </p:txBody>
      </p:sp>
      <p:sp>
        <p:nvSpPr>
          <p:cNvPr id="5" name="TextBox 4"/>
          <p:cNvSpPr txBox="1"/>
          <p:nvPr/>
        </p:nvSpPr>
        <p:spPr>
          <a:xfrm>
            <a:off x="762001" y="4419600"/>
            <a:ext cx="7696200" cy="1200329"/>
          </a:xfrm>
          <a:prstGeom prst="rect">
            <a:avLst/>
          </a:prstGeom>
          <a:noFill/>
        </p:spPr>
        <p:txBody>
          <a:bodyPr wrap="square" rtlCol="0">
            <a:spAutoFit/>
          </a:bodyPr>
          <a:lstStyle/>
          <a:p>
            <a:pPr>
              <a:defRPr/>
            </a:pPr>
            <a:r>
              <a:rPr lang="en-US" dirty="0" smtClean="0">
                <a:solidFill>
                  <a:schemeClr val="bg1"/>
                </a:solidFill>
              </a:rPr>
              <a:t>You will receive a short survey after this presentation has concluded. Please take a few minutes to complete and submit the survey. Your feedback is important to us as we work to not only improve this presentation but also to help us learn what we can do better to enhance our provider training programs</a:t>
            </a:r>
            <a:r>
              <a:rPr lang="en-US" dirty="0" smtClean="0">
                <a:solidFill>
                  <a:schemeClr val="bg1"/>
                </a:solidFill>
              </a:rPr>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EC0D"/>
                </a:solidFill>
              </a:rPr>
              <a:t>Agenda</a:t>
            </a:r>
            <a:endParaRPr lang="en-US" dirty="0">
              <a:solidFill>
                <a:srgbClr val="FFEC0D"/>
              </a:solidFill>
            </a:endParaRPr>
          </a:p>
        </p:txBody>
      </p:sp>
      <p:sp>
        <p:nvSpPr>
          <p:cNvPr id="5" name="Content Placeholder 4"/>
          <p:cNvSpPr>
            <a:spLocks noGrp="1"/>
          </p:cNvSpPr>
          <p:nvPr>
            <p:ph idx="1"/>
          </p:nvPr>
        </p:nvSpPr>
        <p:spPr>
          <a:xfrm>
            <a:off x="457200" y="1371600"/>
            <a:ext cx="4114800" cy="5334000"/>
          </a:xfrm>
        </p:spPr>
        <p:txBody>
          <a:bodyPr>
            <a:normAutofit fontScale="92500" lnSpcReduction="20000"/>
          </a:bodyPr>
          <a:lstStyle/>
          <a:p>
            <a:pPr>
              <a:buNone/>
            </a:pPr>
            <a:r>
              <a:rPr lang="en-US" b="1" dirty="0" smtClean="0">
                <a:solidFill>
                  <a:schemeClr val="bg1"/>
                </a:solidFill>
              </a:rPr>
              <a:t>Section One</a:t>
            </a:r>
          </a:p>
          <a:p>
            <a:r>
              <a:rPr lang="en-US" sz="3000" dirty="0" smtClean="0">
                <a:solidFill>
                  <a:schemeClr val="bg1"/>
                </a:solidFill>
              </a:rPr>
              <a:t>SPD Overview</a:t>
            </a:r>
          </a:p>
          <a:p>
            <a:r>
              <a:rPr lang="en-US" sz="3000" dirty="0" smtClean="0">
                <a:solidFill>
                  <a:schemeClr val="bg1"/>
                </a:solidFill>
              </a:rPr>
              <a:t>Enrollment Process</a:t>
            </a:r>
          </a:p>
          <a:p>
            <a:r>
              <a:rPr lang="en-US" sz="3000" dirty="0" smtClean="0">
                <a:solidFill>
                  <a:schemeClr val="bg1"/>
                </a:solidFill>
              </a:rPr>
              <a:t>Benefits and Covered Services</a:t>
            </a:r>
          </a:p>
          <a:p>
            <a:r>
              <a:rPr lang="en-US" sz="3000" dirty="0" smtClean="0">
                <a:solidFill>
                  <a:schemeClr val="bg1"/>
                </a:solidFill>
              </a:rPr>
              <a:t>New SPD Specific Requirements</a:t>
            </a:r>
          </a:p>
          <a:p>
            <a:r>
              <a:rPr lang="en-US" sz="3000" dirty="0" smtClean="0">
                <a:solidFill>
                  <a:schemeClr val="bg1"/>
                </a:solidFill>
              </a:rPr>
              <a:t>New Symbols</a:t>
            </a:r>
          </a:p>
          <a:p>
            <a:r>
              <a:rPr lang="en-US" sz="3000" dirty="0" smtClean="0">
                <a:solidFill>
                  <a:schemeClr val="bg1"/>
                </a:solidFill>
              </a:rPr>
              <a:t>Continuity of Care</a:t>
            </a:r>
          </a:p>
          <a:p>
            <a:r>
              <a:rPr lang="en-US" sz="3000" dirty="0" smtClean="0">
                <a:solidFill>
                  <a:schemeClr val="bg1"/>
                </a:solidFill>
              </a:rPr>
              <a:t>Complex Case Management</a:t>
            </a:r>
          </a:p>
          <a:p>
            <a:r>
              <a:rPr lang="en-US" sz="3000" dirty="0" smtClean="0">
                <a:solidFill>
                  <a:schemeClr val="bg1"/>
                </a:solidFill>
              </a:rPr>
              <a:t>Associate Training</a:t>
            </a:r>
          </a:p>
        </p:txBody>
      </p:sp>
      <p:sp>
        <p:nvSpPr>
          <p:cNvPr id="7" name="Slide Number Placeholder 6"/>
          <p:cNvSpPr>
            <a:spLocks noGrp="1"/>
          </p:cNvSpPr>
          <p:nvPr>
            <p:ph type="sldNum" sz="quarter" idx="12"/>
          </p:nvPr>
        </p:nvSpPr>
        <p:spPr/>
        <p:txBody>
          <a:bodyPr/>
          <a:lstStyle/>
          <a:p>
            <a:fld id="{2CE6ACC1-B00B-457C-B1C4-1E52017CD65E}" type="slidenum">
              <a:rPr lang="en-US" smtClean="0"/>
              <a:pPr/>
              <a:t>5</a:t>
            </a:fld>
            <a:endParaRPr lang="en-US" dirty="0"/>
          </a:p>
        </p:txBody>
      </p:sp>
      <p:sp>
        <p:nvSpPr>
          <p:cNvPr id="8" name="Content Placeholder 4"/>
          <p:cNvSpPr txBox="1">
            <a:spLocks/>
          </p:cNvSpPr>
          <p:nvPr/>
        </p:nvSpPr>
        <p:spPr>
          <a:xfrm>
            <a:off x="4800600" y="1219200"/>
            <a:ext cx="4114800" cy="5334000"/>
          </a:xfrm>
          <a:prstGeom prst="rect">
            <a:avLst/>
          </a:prstGeom>
        </p:spPr>
        <p:txBody>
          <a:bodyPr vert="horz" lIns="91436" tIns="45716" rIns="91436" bIns="45716" rtlCol="0">
            <a:normAutofit/>
          </a:bodyPr>
          <a:lstStyle/>
          <a:p>
            <a:pPr marL="341482" marR="0" lvl="0" indent="-341482" algn="l" defTabSz="910620" rtl="0" eaLnBrk="1" fontAlgn="auto" latinLnBrk="0" hangingPunct="1">
              <a:lnSpc>
                <a:spcPct val="100000"/>
              </a:lnSpc>
              <a:spcBef>
                <a:spcPct val="20000"/>
              </a:spcBef>
              <a:spcAft>
                <a:spcPts val="0"/>
              </a:spcAft>
              <a:buClrTx/>
              <a:buSzTx/>
              <a:buFont typeface="Arial" pitchFamily="34" charset="0"/>
              <a:buNone/>
              <a:tabLst/>
              <a:defRPr/>
            </a:pPr>
            <a:r>
              <a:rPr kumimoji="0" lang="en-US" sz="3000" b="1" i="0" u="none" strike="noStrike" kern="1200" cap="none" spc="0" normalizeH="0" baseline="0" noProof="0" dirty="0" smtClean="0">
                <a:ln>
                  <a:noFill/>
                </a:ln>
                <a:solidFill>
                  <a:schemeClr val="bg1"/>
                </a:solidFill>
                <a:effectLst/>
                <a:uLnTx/>
                <a:uFillTx/>
                <a:latin typeface="+mn-lt"/>
                <a:ea typeface="+mn-ea"/>
                <a:cs typeface="+mn-cs"/>
              </a:rPr>
              <a:t>Section Two</a:t>
            </a:r>
          </a:p>
          <a:p>
            <a:pPr marL="341482" indent="-341482">
              <a:spcBef>
                <a:spcPct val="20000"/>
              </a:spcBef>
              <a:buFont typeface="Arial" pitchFamily="34" charset="0"/>
              <a:buChar char="•"/>
            </a:pPr>
            <a:r>
              <a:rPr lang="en-US" sz="2800" dirty="0" smtClean="0">
                <a:solidFill>
                  <a:schemeClr val="bg1"/>
                </a:solidFill>
              </a:rPr>
              <a:t>Things to remember…</a:t>
            </a:r>
          </a:p>
          <a:p>
            <a:pPr marL="341482" indent="-341482">
              <a:spcBef>
                <a:spcPct val="20000"/>
              </a:spcBef>
              <a:buFont typeface="Arial" pitchFamily="34" charset="0"/>
              <a:buChar char="•"/>
            </a:pPr>
            <a:r>
              <a:rPr lang="en-US" sz="2800" dirty="0" smtClean="0">
                <a:solidFill>
                  <a:schemeClr val="bg1"/>
                </a:solidFill>
              </a:rPr>
              <a:t>Communication Tips</a:t>
            </a:r>
          </a:p>
          <a:p>
            <a:pPr marL="341482" indent="-341482">
              <a:spcBef>
                <a:spcPct val="20000"/>
              </a:spcBef>
              <a:buFont typeface="Arial" pitchFamily="34" charset="0"/>
              <a:buChar char="•"/>
            </a:pPr>
            <a:r>
              <a:rPr lang="en-US" sz="2800" dirty="0" smtClean="0">
                <a:solidFill>
                  <a:schemeClr val="bg1"/>
                </a:solidFill>
              </a:rPr>
              <a:t>Etiquette Tips</a:t>
            </a:r>
          </a:p>
          <a:p>
            <a:pPr marL="341482" marR="0" lvl="0" indent="-341482" algn="l" defTabSz="910620" rtl="0" eaLnBrk="1" fontAlgn="auto" latinLnBrk="0" hangingPunct="1">
              <a:lnSpc>
                <a:spcPct val="100000"/>
              </a:lnSpc>
              <a:spcBef>
                <a:spcPct val="20000"/>
              </a:spcBef>
              <a:spcAft>
                <a:spcPts val="0"/>
              </a:spcAft>
              <a:buClrTx/>
              <a:buSzTx/>
              <a:buFont typeface="Arial" pitchFamily="34" charset="0"/>
              <a:buNone/>
              <a:tabLst/>
              <a:defRPr/>
            </a:pPr>
            <a:endParaRPr kumimoji="0" lang="en-US" sz="3000" b="1" i="0" u="none" strike="noStrike" kern="1200" cap="none" spc="0" normalizeH="0" baseline="0" noProof="0" dirty="0" smtClean="0">
              <a:ln>
                <a:noFill/>
              </a:ln>
              <a:solidFill>
                <a:schemeClr val="bg1"/>
              </a:solidFill>
              <a:effectLst/>
              <a:uLnTx/>
              <a:uFillTx/>
              <a:latin typeface="+mn-lt"/>
              <a:ea typeface="+mn-ea"/>
              <a:cs typeface="+mn-cs"/>
            </a:endParaRPr>
          </a:p>
          <a:p>
            <a:pPr marL="341482" marR="0" lvl="0" indent="-341482" algn="l" defTabSz="910620" rtl="0" eaLnBrk="1" fontAlgn="auto" latinLnBrk="0" hangingPunct="1">
              <a:lnSpc>
                <a:spcPct val="100000"/>
              </a:lnSpc>
              <a:spcBef>
                <a:spcPct val="20000"/>
              </a:spcBef>
              <a:spcAft>
                <a:spcPts val="0"/>
              </a:spcAft>
              <a:buClrTx/>
              <a:buSzTx/>
              <a:buFont typeface="Arial" pitchFamily="34" charset="0"/>
              <a:buNone/>
              <a:tabLst/>
              <a:defRPr/>
            </a:pPr>
            <a:r>
              <a:rPr kumimoji="0" lang="en-US" sz="3000" b="1" i="0" u="none" strike="noStrike" kern="1200" cap="none" spc="0" normalizeH="0" baseline="0" noProof="0" dirty="0" smtClean="0">
                <a:ln>
                  <a:noFill/>
                </a:ln>
                <a:solidFill>
                  <a:schemeClr val="bg1"/>
                </a:solidFill>
                <a:effectLst/>
                <a:uLnTx/>
                <a:uFillTx/>
                <a:latin typeface="+mn-lt"/>
                <a:ea typeface="+mn-ea"/>
                <a:cs typeface="+mn-cs"/>
              </a:rPr>
              <a:t>Section Three</a:t>
            </a:r>
          </a:p>
          <a:p>
            <a:pPr marL="341482" marR="0" lvl="0" indent="-341482" algn="l" defTabSz="91062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Sensitivity and Accessibility Training</a:t>
            </a:r>
            <a:endParaRPr kumimoji="0" lang="en-US" sz="28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EC0D"/>
                </a:solidFill>
              </a:rPr>
              <a:t>Seniors and Persons </a:t>
            </a:r>
            <a:br>
              <a:rPr lang="en-US" dirty="0" smtClean="0">
                <a:solidFill>
                  <a:srgbClr val="FFEC0D"/>
                </a:solidFill>
              </a:rPr>
            </a:br>
            <a:r>
              <a:rPr lang="en-US" dirty="0" smtClean="0">
                <a:solidFill>
                  <a:srgbClr val="FFEC0D"/>
                </a:solidFill>
              </a:rPr>
              <a:t>with Disabilities Overview</a:t>
            </a:r>
            <a:endParaRPr lang="en-US" dirty="0">
              <a:solidFill>
                <a:srgbClr val="FFEC0D"/>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bg1"/>
                </a:solidFill>
              </a:rPr>
              <a:t>California seniors and persons with disabilities (SPD) beneficiaries move to mandatory </a:t>
            </a:r>
            <a:br>
              <a:rPr lang="en-US" dirty="0" smtClean="0">
                <a:solidFill>
                  <a:schemeClr val="bg1"/>
                </a:solidFill>
              </a:rPr>
            </a:br>
            <a:r>
              <a:rPr lang="en-US" dirty="0" smtClean="0">
                <a:solidFill>
                  <a:schemeClr val="bg1"/>
                </a:solidFill>
              </a:rPr>
              <a:t>Medi-Cal Managed Care program starting </a:t>
            </a:r>
            <a:br>
              <a:rPr lang="en-US" dirty="0" smtClean="0">
                <a:solidFill>
                  <a:schemeClr val="bg1"/>
                </a:solidFill>
              </a:rPr>
            </a:br>
            <a:r>
              <a:rPr lang="en-US" dirty="0" smtClean="0">
                <a:solidFill>
                  <a:schemeClr val="bg1"/>
                </a:solidFill>
              </a:rPr>
              <a:t>June 1, 2011</a:t>
            </a:r>
          </a:p>
          <a:p>
            <a:r>
              <a:rPr lang="en-US" dirty="0" smtClean="0">
                <a:solidFill>
                  <a:schemeClr val="bg1"/>
                </a:solidFill>
              </a:rPr>
              <a:t>Alignment with 2014 health care reform</a:t>
            </a:r>
          </a:p>
          <a:p>
            <a:r>
              <a:rPr lang="en-US" dirty="0" smtClean="0">
                <a:solidFill>
                  <a:schemeClr val="bg1"/>
                </a:solidFill>
              </a:rPr>
              <a:t>Beneficiaries transition based on month of birth</a:t>
            </a:r>
          </a:p>
          <a:p>
            <a:r>
              <a:rPr lang="en-US" dirty="0" smtClean="0">
                <a:solidFill>
                  <a:schemeClr val="bg1"/>
                </a:solidFill>
              </a:rPr>
              <a:t>The SPD population will receive the same covered services and benefits as the current Medi-Cal Managed Care </a:t>
            </a:r>
            <a:r>
              <a:rPr lang="en-US" dirty="0" smtClean="0">
                <a:solidFill>
                  <a:schemeClr val="bg1"/>
                </a:solidFill>
              </a:rPr>
              <a:t>population</a:t>
            </a:r>
          </a:p>
          <a:p>
            <a:r>
              <a:rPr lang="en-US" dirty="0" smtClean="0">
                <a:solidFill>
                  <a:schemeClr val="bg1"/>
                </a:solidFill>
              </a:rPr>
              <a:t>CCS clients who are assigned to a </a:t>
            </a:r>
            <a:r>
              <a:rPr lang="en-US" dirty="0" err="1" smtClean="0">
                <a:solidFill>
                  <a:schemeClr val="bg1"/>
                </a:solidFill>
              </a:rPr>
              <a:t>Medi</a:t>
            </a:r>
            <a:r>
              <a:rPr lang="en-US" dirty="0" smtClean="0">
                <a:solidFill>
                  <a:schemeClr val="bg1"/>
                </a:solidFill>
              </a:rPr>
              <a:t>-Cal aid code will </a:t>
            </a:r>
            <a:r>
              <a:rPr lang="en-US" b="1" dirty="0" smtClean="0">
                <a:solidFill>
                  <a:schemeClr val="bg1"/>
                </a:solidFill>
              </a:rPr>
              <a:t>not </a:t>
            </a:r>
            <a:r>
              <a:rPr lang="en-US" dirty="0" smtClean="0">
                <a:solidFill>
                  <a:schemeClr val="bg1"/>
                </a:solidFill>
              </a:rPr>
              <a:t>be mandatorily enrolled into managed care at this time.</a:t>
            </a:r>
            <a:endParaRPr lang="en-US" dirty="0" smtClean="0">
              <a:solidFill>
                <a:schemeClr val="bg1"/>
              </a:solidFill>
            </a:endParaRPr>
          </a:p>
        </p:txBody>
      </p:sp>
      <p:sp>
        <p:nvSpPr>
          <p:cNvPr id="4" name="TextBox 3"/>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
        <p:nvSpPr>
          <p:cNvPr id="6" name="Slide Number Placeholder 5"/>
          <p:cNvSpPr>
            <a:spLocks noGrp="1"/>
          </p:cNvSpPr>
          <p:nvPr>
            <p:ph type="sldNum" sz="quarter" idx="12"/>
          </p:nvPr>
        </p:nvSpPr>
        <p:spPr/>
        <p:txBody>
          <a:bodyPr/>
          <a:lstStyle/>
          <a:p>
            <a:fld id="{2CE6ACC1-B00B-457C-B1C4-1E52017CD65E}"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EC0D"/>
                </a:solidFill>
              </a:rPr>
              <a:t>Enrollment Process</a:t>
            </a:r>
            <a:br>
              <a:rPr lang="en-US" dirty="0" smtClean="0">
                <a:solidFill>
                  <a:srgbClr val="FFEC0D"/>
                </a:solidFill>
              </a:rPr>
            </a:br>
            <a:endParaRPr lang="en-US" sz="1800" dirty="0">
              <a:solidFill>
                <a:srgbClr val="FFEC0D"/>
              </a:solidFill>
            </a:endParaRPr>
          </a:p>
        </p:txBody>
      </p:sp>
      <p:sp>
        <p:nvSpPr>
          <p:cNvPr id="3" name="Content Placeholder 2"/>
          <p:cNvSpPr>
            <a:spLocks noGrp="1"/>
          </p:cNvSpPr>
          <p:nvPr>
            <p:ph idx="1"/>
          </p:nvPr>
        </p:nvSpPr>
        <p:spPr/>
        <p:txBody>
          <a:bodyPr>
            <a:normAutofit fontScale="92500" lnSpcReduction="10000"/>
          </a:bodyPr>
          <a:lstStyle/>
          <a:p>
            <a:pPr marL="454668" indent="-335841">
              <a:lnSpc>
                <a:spcPct val="90000"/>
              </a:lnSpc>
            </a:pPr>
            <a:r>
              <a:rPr lang="en-US" dirty="0" smtClean="0">
                <a:solidFill>
                  <a:schemeClr val="bg1"/>
                </a:solidFill>
              </a:rPr>
              <a:t>Beneficiaries choose a health plan</a:t>
            </a:r>
          </a:p>
          <a:p>
            <a:pPr marL="454668" lvl="1" indent="-335841">
              <a:lnSpc>
                <a:spcPct val="90000"/>
              </a:lnSpc>
              <a:buFont typeface="Arial" pitchFamily="34" charset="0"/>
              <a:buChar char="•"/>
            </a:pPr>
            <a:r>
              <a:rPr lang="en-US" sz="3200" dirty="0" smtClean="0">
                <a:solidFill>
                  <a:schemeClr val="bg1"/>
                </a:solidFill>
              </a:rPr>
              <a:t>Default enrollment by Health Care Options when a plan isn’t chosen</a:t>
            </a:r>
          </a:p>
          <a:p>
            <a:pPr marL="454668" indent="-335841">
              <a:lnSpc>
                <a:spcPct val="90000"/>
              </a:lnSpc>
            </a:pPr>
            <a:r>
              <a:rPr lang="en-US" dirty="0" smtClean="0">
                <a:solidFill>
                  <a:schemeClr val="bg1"/>
                </a:solidFill>
              </a:rPr>
              <a:t>Beneficiaries choose a PCP</a:t>
            </a:r>
          </a:p>
          <a:p>
            <a:pPr marL="454668" lvl="1" indent="-335841">
              <a:lnSpc>
                <a:spcPct val="90000"/>
              </a:lnSpc>
              <a:buFont typeface="Arial" pitchFamily="34" charset="0"/>
              <a:buChar char="•"/>
            </a:pPr>
            <a:r>
              <a:rPr lang="en-US" sz="3200" dirty="0" smtClean="0">
                <a:solidFill>
                  <a:schemeClr val="bg1"/>
                </a:solidFill>
              </a:rPr>
              <a:t>Default assignment when a plan and PCP isn’t chosen</a:t>
            </a:r>
          </a:p>
          <a:p>
            <a:pPr marL="454668" indent="-335841">
              <a:lnSpc>
                <a:spcPct val="90000"/>
              </a:lnSpc>
            </a:pPr>
            <a:r>
              <a:rPr lang="en-US" dirty="0" smtClean="0">
                <a:solidFill>
                  <a:schemeClr val="bg1"/>
                </a:solidFill>
              </a:rPr>
              <a:t>Beneficiaries can choose Medi-Cal Managed Care early (they should call Health Care Options at 1-800-430-4263)</a:t>
            </a:r>
          </a:p>
          <a:p>
            <a:pPr marL="454668" indent="-335841"/>
            <a:r>
              <a:rPr lang="en-US" dirty="0" smtClean="0">
                <a:solidFill>
                  <a:schemeClr val="bg1"/>
                </a:solidFill>
              </a:rPr>
              <a:t>Voluntary SPD beneficiary options</a:t>
            </a:r>
          </a:p>
        </p:txBody>
      </p:sp>
      <p:sp>
        <p:nvSpPr>
          <p:cNvPr id="4" name="TextBox 3"/>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
        <p:nvSpPr>
          <p:cNvPr id="6" name="Slide Number Placeholder 5"/>
          <p:cNvSpPr>
            <a:spLocks noGrp="1"/>
          </p:cNvSpPr>
          <p:nvPr>
            <p:ph type="sldNum" sz="quarter" idx="12"/>
          </p:nvPr>
        </p:nvSpPr>
        <p:spPr/>
        <p:txBody>
          <a:bodyPr/>
          <a:lstStyle/>
          <a:p>
            <a:fld id="{2CE6ACC1-B00B-457C-B1C4-1E52017CD65E}"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EC0D"/>
                </a:solidFill>
              </a:rPr>
              <a:t>Enrollment Process</a:t>
            </a:r>
            <a:br>
              <a:rPr lang="en-US" dirty="0" smtClean="0">
                <a:solidFill>
                  <a:srgbClr val="FFEC0D"/>
                </a:solidFill>
              </a:rPr>
            </a:br>
            <a:r>
              <a:rPr lang="en-US" sz="1800" i="1" dirty="0" smtClean="0">
                <a:solidFill>
                  <a:srgbClr val="FFEC0D"/>
                </a:solidFill>
              </a:rPr>
              <a:t>(continued)</a:t>
            </a:r>
            <a:endParaRPr lang="en-US" sz="1800" i="1" dirty="0">
              <a:solidFill>
                <a:srgbClr val="FFEC0D"/>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State’s outreach program works to ensure beneficiaries understand the transition to managed care and the choices available:</a:t>
            </a:r>
          </a:p>
          <a:p>
            <a:pPr lvl="1"/>
            <a:r>
              <a:rPr lang="en-US" dirty="0" smtClean="0">
                <a:solidFill>
                  <a:schemeClr val="bg1"/>
                </a:solidFill>
              </a:rPr>
              <a:t>County-specific presentations</a:t>
            </a:r>
          </a:p>
          <a:p>
            <a:pPr lvl="1"/>
            <a:r>
              <a:rPr lang="en-US" dirty="0" smtClean="0">
                <a:solidFill>
                  <a:schemeClr val="bg1"/>
                </a:solidFill>
              </a:rPr>
              <a:t>Notification letter; follow-up phone call</a:t>
            </a:r>
          </a:p>
          <a:p>
            <a:pPr lvl="1"/>
            <a:r>
              <a:rPr lang="en-US" dirty="0" smtClean="0">
                <a:solidFill>
                  <a:schemeClr val="bg1"/>
                </a:solidFill>
              </a:rPr>
              <a:t>Enrollment packet; follow-up phone call after 30 days</a:t>
            </a:r>
          </a:p>
          <a:p>
            <a:pPr lvl="1"/>
            <a:r>
              <a:rPr lang="en-US" dirty="0" smtClean="0">
                <a:solidFill>
                  <a:schemeClr val="bg1"/>
                </a:solidFill>
              </a:rPr>
              <a:t>All materials are available in threshold languages</a:t>
            </a:r>
          </a:p>
          <a:p>
            <a:pPr lvl="1"/>
            <a:r>
              <a:rPr lang="en-US" dirty="0" smtClean="0">
                <a:solidFill>
                  <a:schemeClr val="bg1"/>
                </a:solidFill>
              </a:rPr>
              <a:t>health plans materials available at presentations</a:t>
            </a:r>
          </a:p>
        </p:txBody>
      </p:sp>
      <p:sp>
        <p:nvSpPr>
          <p:cNvPr id="4" name="TextBox 3"/>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
        <p:nvSpPr>
          <p:cNvPr id="6" name="Slide Number Placeholder 5"/>
          <p:cNvSpPr>
            <a:spLocks noGrp="1"/>
          </p:cNvSpPr>
          <p:nvPr>
            <p:ph type="sldNum" sz="quarter" idx="12"/>
          </p:nvPr>
        </p:nvSpPr>
        <p:spPr/>
        <p:txBody>
          <a:bodyPr/>
          <a:lstStyle/>
          <a:p>
            <a:fld id="{2CE6ACC1-B00B-457C-B1C4-1E52017CD65E}"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EC0D"/>
                </a:solidFill>
              </a:rPr>
              <a:t>Benefits and Covered Services</a:t>
            </a:r>
            <a:endParaRPr lang="en-US" dirty="0">
              <a:solidFill>
                <a:srgbClr val="FFEC0D"/>
              </a:solidFill>
            </a:endParaRPr>
          </a:p>
        </p:txBody>
      </p:sp>
      <p:sp>
        <p:nvSpPr>
          <p:cNvPr id="3" name="Content Placeholder 2"/>
          <p:cNvSpPr>
            <a:spLocks noGrp="1"/>
          </p:cNvSpPr>
          <p:nvPr>
            <p:ph idx="1"/>
          </p:nvPr>
        </p:nvSpPr>
        <p:spPr/>
        <p:txBody>
          <a:bodyPr>
            <a:normAutofit/>
          </a:bodyPr>
          <a:lstStyle/>
          <a:p>
            <a:r>
              <a:rPr lang="en-US" dirty="0" smtClean="0">
                <a:solidFill>
                  <a:schemeClr val="bg1"/>
                </a:solidFill>
              </a:rPr>
              <a:t>SPD beneficiaries receive the same Medi-Cal benefits and services as other members</a:t>
            </a:r>
          </a:p>
          <a:p>
            <a:r>
              <a:rPr lang="en-US" dirty="0" smtClean="0">
                <a:solidFill>
                  <a:schemeClr val="bg1"/>
                </a:solidFill>
              </a:rPr>
              <a:t>SPD beneficiaries have no-cost Medi-Cal coverage only</a:t>
            </a:r>
          </a:p>
          <a:p>
            <a:r>
              <a:rPr lang="en-US" dirty="0" smtClean="0">
                <a:solidFill>
                  <a:schemeClr val="bg1"/>
                </a:solidFill>
              </a:rPr>
              <a:t>They receive the same Medi-Cal ID card</a:t>
            </a:r>
          </a:p>
          <a:p>
            <a:r>
              <a:rPr lang="en-US" dirty="0" smtClean="0">
                <a:solidFill>
                  <a:schemeClr val="bg1"/>
                </a:solidFill>
              </a:rPr>
              <a:t>They use the same provider directories and online search tool as our other Medi-Cal managed care members</a:t>
            </a:r>
          </a:p>
          <a:p>
            <a:pPr lvl="1"/>
            <a:endParaRPr lang="en-US" dirty="0" smtClean="0">
              <a:solidFill>
                <a:schemeClr val="bg1"/>
              </a:solidFill>
            </a:endParaRPr>
          </a:p>
          <a:p>
            <a:pPr>
              <a:buNone/>
            </a:pPr>
            <a:endParaRPr lang="en-US" dirty="0">
              <a:solidFill>
                <a:schemeClr val="bg1"/>
              </a:solidFill>
            </a:endParaRPr>
          </a:p>
          <a:p>
            <a:pPr>
              <a:buNone/>
            </a:pPr>
            <a:endParaRPr lang="en-US" dirty="0">
              <a:solidFill>
                <a:schemeClr val="bg1"/>
              </a:solidFill>
            </a:endParaRPr>
          </a:p>
        </p:txBody>
      </p:sp>
      <p:sp>
        <p:nvSpPr>
          <p:cNvPr id="4" name="TextBox 3"/>
          <p:cNvSpPr txBox="1"/>
          <p:nvPr/>
        </p:nvSpPr>
        <p:spPr>
          <a:xfrm>
            <a:off x="457200" y="6324600"/>
            <a:ext cx="1319592" cy="369332"/>
          </a:xfrm>
          <a:prstGeom prst="rect">
            <a:avLst/>
          </a:prstGeom>
          <a:noFill/>
        </p:spPr>
        <p:txBody>
          <a:bodyPr wrap="none" rtlCol="0">
            <a:spAutoFit/>
          </a:bodyPr>
          <a:lstStyle/>
          <a:p>
            <a:r>
              <a:rPr lang="en-US" dirty="0" smtClean="0"/>
              <a:t>Section One</a:t>
            </a:r>
            <a:endParaRPr lang="en-US" dirty="0"/>
          </a:p>
        </p:txBody>
      </p:sp>
      <p:sp>
        <p:nvSpPr>
          <p:cNvPr id="6" name="Slide Number Placeholder 5"/>
          <p:cNvSpPr>
            <a:spLocks noGrp="1"/>
          </p:cNvSpPr>
          <p:nvPr>
            <p:ph type="sldNum" sz="quarter" idx="12"/>
          </p:nvPr>
        </p:nvSpPr>
        <p:spPr/>
        <p:txBody>
          <a:bodyPr/>
          <a:lstStyle/>
          <a:p>
            <a:fld id="{2CE6ACC1-B00B-457C-B1C4-1E52017CD65E}"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7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0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3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5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9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20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ank Presentation">
  <a:themeElements>
    <a:clrScheme name="">
      <a:dk1>
        <a:srgbClr val="003366"/>
      </a:dk1>
      <a:lt1>
        <a:srgbClr val="FFFFFF"/>
      </a:lt1>
      <a:dk2>
        <a:srgbClr val="000099"/>
      </a:dk2>
      <a:lt2>
        <a:srgbClr val="FFEC0D"/>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Blank Presentation">
  <a:themeElements>
    <a:clrScheme name="">
      <a:dk1>
        <a:srgbClr val="003366"/>
      </a:dk1>
      <a:lt1>
        <a:srgbClr val="FFFFFF"/>
      </a:lt1>
      <a:dk2>
        <a:srgbClr val="000099"/>
      </a:dk2>
      <a:lt2>
        <a:srgbClr val="FFEC0D"/>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Blank Presentation">
  <a:themeElements>
    <a:clrScheme name="">
      <a:dk1>
        <a:srgbClr val="003366"/>
      </a:dk1>
      <a:lt1>
        <a:srgbClr val="FFFFFF"/>
      </a:lt1>
      <a:dk2>
        <a:srgbClr val="000099"/>
      </a:dk2>
      <a:lt2>
        <a:srgbClr val="FFEC0D"/>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Blank Presentation">
  <a:themeElements>
    <a:clrScheme name="">
      <a:dk1>
        <a:srgbClr val="003366"/>
      </a:dk1>
      <a:lt1>
        <a:srgbClr val="FFFFFF"/>
      </a:lt1>
      <a:dk2>
        <a:srgbClr val="000099"/>
      </a:dk2>
      <a:lt2>
        <a:srgbClr val="FFEC0D"/>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Blank Presentation">
  <a:themeElements>
    <a:clrScheme name="">
      <a:dk1>
        <a:srgbClr val="003366"/>
      </a:dk1>
      <a:lt1>
        <a:srgbClr val="FFFFFF"/>
      </a:lt1>
      <a:dk2>
        <a:srgbClr val="000099"/>
      </a:dk2>
      <a:lt2>
        <a:srgbClr val="FFEC0D"/>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1_Blank Presentation">
  <a:themeElements>
    <a:clrScheme name="">
      <a:dk1>
        <a:srgbClr val="003366"/>
      </a:dk1>
      <a:lt1>
        <a:srgbClr val="FFFFFF"/>
      </a:lt1>
      <a:dk2>
        <a:srgbClr val="000099"/>
      </a:dk2>
      <a:lt2>
        <a:srgbClr val="FFEC0D"/>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14719</TotalTime>
  <Words>9245</Words>
  <Application>Microsoft Office PowerPoint</Application>
  <PresentationFormat>On-screen Show (4:3)</PresentationFormat>
  <Paragraphs>830</Paragraphs>
  <Slides>48</Slides>
  <Notes>48</Notes>
  <HiddenSlides>0</HiddenSlides>
  <MMClips>0</MMClips>
  <ScaleCrop>false</ScaleCrop>
  <HeadingPairs>
    <vt:vector size="4" baseType="variant">
      <vt:variant>
        <vt:lpstr>Theme</vt:lpstr>
      </vt:variant>
      <vt:variant>
        <vt:i4>18</vt:i4>
      </vt:variant>
      <vt:variant>
        <vt:lpstr>Slide Titles</vt:lpstr>
      </vt:variant>
      <vt:variant>
        <vt:i4>48</vt:i4>
      </vt:variant>
    </vt:vector>
  </HeadingPairs>
  <TitlesOfParts>
    <vt:vector size="66" baseType="lpstr">
      <vt:lpstr>Office Theme</vt:lpstr>
      <vt:lpstr>2_Blank Presentation</vt:lpstr>
      <vt:lpstr>4_Blank Presentation</vt:lpstr>
      <vt:lpstr>5_Blank Presentation</vt:lpstr>
      <vt:lpstr>9_Blank Presentation</vt:lpstr>
      <vt:lpstr>10_Blank Presentation</vt:lpstr>
      <vt:lpstr>11_Blank Presentation</vt:lpstr>
      <vt:lpstr>Default Design</vt:lpstr>
      <vt:lpstr>1_Default Design</vt:lpstr>
      <vt:lpstr>4_Default Design</vt:lpstr>
      <vt:lpstr>7_Default Design</vt:lpstr>
      <vt:lpstr>10_Default Design</vt:lpstr>
      <vt:lpstr>11_Default Design</vt:lpstr>
      <vt:lpstr>12_Default Design</vt:lpstr>
      <vt:lpstr>13_Default Design</vt:lpstr>
      <vt:lpstr>15_Default Design</vt:lpstr>
      <vt:lpstr>19_Default Design</vt:lpstr>
      <vt:lpstr>20_Default Design</vt:lpstr>
      <vt:lpstr>Slide 1</vt:lpstr>
      <vt:lpstr>Medi-Cal Managed Care</vt:lpstr>
      <vt:lpstr>Slide 3</vt:lpstr>
      <vt:lpstr>Today’s Speakers</vt:lpstr>
      <vt:lpstr>Agenda</vt:lpstr>
      <vt:lpstr>Seniors and Persons  with Disabilities Overview</vt:lpstr>
      <vt:lpstr>Enrollment Process </vt:lpstr>
      <vt:lpstr>Enrollment Process (continued)</vt:lpstr>
      <vt:lpstr>Benefits and Covered Services</vt:lpstr>
      <vt:lpstr>Benefits and Covered Services (continued)</vt:lpstr>
      <vt:lpstr>New SPD-Specific Requirements</vt:lpstr>
      <vt:lpstr>New SPD-Specific Requirements (continued)</vt:lpstr>
      <vt:lpstr>New SPD-Specific Requirements (continued)</vt:lpstr>
      <vt:lpstr>New SPD-Specific Requirements (continued)</vt:lpstr>
      <vt:lpstr>New SPD-Specific Requirements (continued)</vt:lpstr>
      <vt:lpstr>New Indicators</vt:lpstr>
      <vt:lpstr>Continuity of Care</vt:lpstr>
      <vt:lpstr>Complex Case Management </vt:lpstr>
      <vt:lpstr>Associate Training</vt:lpstr>
      <vt:lpstr>Slide 20</vt:lpstr>
      <vt:lpstr>Slide 21</vt:lpstr>
      <vt:lpstr>Slide 22</vt:lpstr>
      <vt:lpstr>Slide 23</vt:lpstr>
      <vt:lpstr>Slide 24</vt:lpstr>
      <vt:lpstr>Slide 25</vt:lpstr>
      <vt:lpstr>Slide 26</vt:lpstr>
      <vt:lpstr>Slide 27</vt:lpstr>
      <vt:lpstr>Primary and Specialty Care - Medical and Front Office Staff</vt:lpstr>
      <vt:lpstr>Topics</vt:lpstr>
      <vt:lpstr>Slide 30</vt:lpstr>
      <vt:lpstr>Background of Medi-Cal Beneficiaries Who Are Seniors</vt:lpstr>
      <vt:lpstr>Slide 32</vt:lpstr>
      <vt:lpstr> Background of Medi-Cal  Beneficiaries with Disabilities</vt:lpstr>
      <vt:lpstr> Background of Medi-Cal  Beneficiaries with Disabilities (continued)</vt:lpstr>
      <vt:lpstr>Problems and Barriers  Accessing Care</vt:lpstr>
      <vt:lpstr> Accommodations –  What Patients May Need</vt:lpstr>
      <vt:lpstr> Accommodations Check Sheets</vt:lpstr>
      <vt:lpstr>Priorities for Physical Accessibility</vt:lpstr>
      <vt:lpstr>Priorities for Effective Communication</vt:lpstr>
      <vt:lpstr>Priorities for Exam  and Diagnostic Equipment</vt:lpstr>
      <vt:lpstr>Modification of Policies</vt:lpstr>
      <vt:lpstr> Misinformation Can Affect Treatment Decisions</vt:lpstr>
      <vt:lpstr> How the Health Plan Can  Help</vt:lpstr>
      <vt:lpstr>Coordination Between Front Office and Medical Staff</vt:lpstr>
      <vt:lpstr>Handouts/Resources</vt:lpstr>
      <vt:lpstr>Slide 46</vt:lpstr>
      <vt:lpstr>Slide 47</vt:lpstr>
      <vt:lpstr>Slide 48</vt:lpstr>
    </vt:vector>
  </TitlesOfParts>
  <Company>The WellPoint Companies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Managed Care</dc:title>
  <dc:creator>AA37164/Joy Steele</dc:creator>
  <cp:lastModifiedBy>AA37164/Joy Steele</cp:lastModifiedBy>
  <cp:revision>870</cp:revision>
  <dcterms:created xsi:type="dcterms:W3CDTF">2011-04-05T17:53:46Z</dcterms:created>
  <dcterms:modified xsi:type="dcterms:W3CDTF">2011-04-28T21:32:38Z</dcterms:modified>
</cp:coreProperties>
</file>