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23"/>
  </p:notesMasterIdLst>
  <p:handoutMasterIdLst>
    <p:handoutMasterId r:id="rId24"/>
  </p:handoutMasterIdLst>
  <p:sldIdLst>
    <p:sldId id="256" r:id="rId6"/>
    <p:sldId id="257" r:id="rId7"/>
    <p:sldId id="312" r:id="rId8"/>
    <p:sldId id="263" r:id="rId9"/>
    <p:sldId id="325" r:id="rId10"/>
    <p:sldId id="326" r:id="rId11"/>
    <p:sldId id="315" r:id="rId12"/>
    <p:sldId id="344" r:id="rId13"/>
    <p:sldId id="342" r:id="rId14"/>
    <p:sldId id="335" r:id="rId15"/>
    <p:sldId id="349" r:id="rId16"/>
    <p:sldId id="346" r:id="rId17"/>
    <p:sldId id="347" r:id="rId18"/>
    <p:sldId id="341" r:id="rId19"/>
    <p:sldId id="311" r:id="rId20"/>
    <p:sldId id="331" r:id="rId21"/>
    <p:sldId id="270"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leen K. Sethi" initials="HKS" lastIdx="20" clrIdx="0">
    <p:extLst>
      <p:ext uri="{19B8F6BF-5375-455C-9EA6-DF929625EA0E}">
        <p15:presenceInfo xmlns:p15="http://schemas.microsoft.com/office/powerpoint/2012/main" userId="S::hsethi@cchealth.org::ef0b5ace-bf79-4488-a5b5-e289be992f3a" providerId="AD"/>
      </p:ext>
    </p:extLst>
  </p:cmAuthor>
  <p:cmAuthor id="2" name="Alexis T. Gutierrez" initials="ATG" lastIdx="14" clrIdx="1">
    <p:extLst>
      <p:ext uri="{19B8F6BF-5375-455C-9EA6-DF929625EA0E}">
        <p15:presenceInfo xmlns:p15="http://schemas.microsoft.com/office/powerpoint/2012/main" userId="S::agutier8@cchealth.org::51596ad0-21c9-4493-aaba-11f601fea4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0" autoAdjust="0"/>
    <p:restoredTop sz="56309" autoAdjust="0"/>
  </p:normalViewPr>
  <p:slideViewPr>
    <p:cSldViewPr snapToGrid="0">
      <p:cViewPr varScale="1">
        <p:scale>
          <a:sx n="59" d="100"/>
          <a:sy n="59" d="100"/>
        </p:scale>
        <p:origin x="1348" y="5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B16C2-EEE8-458C-A62B-6B4312BCDB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26DCCD-C4C7-4FA8-B3C0-C20A2DDF9D74}">
      <dgm:prSet/>
      <dgm:spPr/>
      <dgm:t>
        <a:bodyPr/>
        <a:lstStyle/>
        <a:p>
          <a:pPr>
            <a:lnSpc>
              <a:spcPct val="100000"/>
            </a:lnSpc>
          </a:pPr>
          <a:endParaRPr lang="en-US" dirty="0"/>
        </a:p>
      </dgm:t>
    </dgm:pt>
    <dgm:pt modelId="{DA459B70-BF20-4FA4-8B0D-16BB7E3621D4}" type="parTrans" cxnId="{97C45613-C216-4DD3-9EF0-A0EA2F71824B}">
      <dgm:prSet/>
      <dgm:spPr/>
      <dgm:t>
        <a:bodyPr/>
        <a:lstStyle/>
        <a:p>
          <a:endParaRPr lang="en-US"/>
        </a:p>
      </dgm:t>
    </dgm:pt>
    <dgm:pt modelId="{8C066B09-58E9-4BE1-BEAA-A7B3D1CD4A6A}" type="sibTrans" cxnId="{97C45613-C216-4DD3-9EF0-A0EA2F71824B}">
      <dgm:prSet/>
      <dgm:spPr/>
      <dgm:t>
        <a:bodyPr/>
        <a:lstStyle/>
        <a:p>
          <a:endParaRPr lang="en-US"/>
        </a:p>
      </dgm:t>
    </dgm:pt>
    <dgm:pt modelId="{20455128-E20B-41B1-A6E1-A9AB2076DD07}">
      <dgm:prSet/>
      <dgm:spPr/>
      <dgm:t>
        <a:bodyPr/>
        <a:lstStyle/>
        <a:p>
          <a:pPr>
            <a:lnSpc>
              <a:spcPct val="100000"/>
            </a:lnSpc>
          </a:pPr>
          <a:r>
            <a:rPr lang="en-US" dirty="0">
              <a:solidFill>
                <a:schemeClr val="bg2">
                  <a:lumMod val="10000"/>
                </a:schemeClr>
              </a:solidFill>
            </a:rPr>
            <a:t>Supporting Oral Health Efforts</a:t>
          </a:r>
        </a:p>
      </dgm:t>
    </dgm:pt>
    <dgm:pt modelId="{09568B92-A0FC-4214-811A-9EF378E41700}" type="parTrans" cxnId="{301586BC-889F-4B00-94BF-0D6942900B06}">
      <dgm:prSet/>
      <dgm:spPr/>
      <dgm:t>
        <a:bodyPr/>
        <a:lstStyle/>
        <a:p>
          <a:endParaRPr lang="en-US"/>
        </a:p>
      </dgm:t>
    </dgm:pt>
    <dgm:pt modelId="{2AD24454-C151-431B-80EB-9DFB5770E0CE}" type="sibTrans" cxnId="{301586BC-889F-4B00-94BF-0D6942900B06}">
      <dgm:prSet/>
      <dgm:spPr/>
      <dgm:t>
        <a:bodyPr/>
        <a:lstStyle/>
        <a:p>
          <a:endParaRPr lang="en-US"/>
        </a:p>
      </dgm:t>
    </dgm:pt>
    <dgm:pt modelId="{D36CFD9D-1AB7-45AF-AB7D-F927CC0B1FEA}">
      <dgm:prSet/>
      <dgm:spPr/>
      <dgm:t>
        <a:bodyPr/>
        <a:lstStyle/>
        <a:p>
          <a:pPr>
            <a:lnSpc>
              <a:spcPct val="100000"/>
            </a:lnSpc>
          </a:pPr>
          <a:r>
            <a:rPr lang="en-US" dirty="0">
              <a:solidFill>
                <a:schemeClr val="bg2">
                  <a:lumMod val="10000"/>
                </a:schemeClr>
              </a:solidFill>
            </a:rPr>
            <a:t>Key Takeaways</a:t>
          </a:r>
        </a:p>
      </dgm:t>
    </dgm:pt>
    <dgm:pt modelId="{FB6CEFF4-DD6B-4626-AC83-07A645B1A659}" type="parTrans" cxnId="{9CCC4F29-E591-4373-8C81-867E493031E8}">
      <dgm:prSet/>
      <dgm:spPr/>
      <dgm:t>
        <a:bodyPr/>
        <a:lstStyle/>
        <a:p>
          <a:endParaRPr lang="en-US"/>
        </a:p>
      </dgm:t>
    </dgm:pt>
    <dgm:pt modelId="{579BA778-2A4F-453D-9E18-BDD9D99E5B4A}" type="sibTrans" cxnId="{9CCC4F29-E591-4373-8C81-867E493031E8}">
      <dgm:prSet/>
      <dgm:spPr/>
      <dgm:t>
        <a:bodyPr/>
        <a:lstStyle/>
        <a:p>
          <a:endParaRPr lang="en-US"/>
        </a:p>
      </dgm:t>
    </dgm:pt>
    <dgm:pt modelId="{BD7E3A21-1A5C-4162-9AF0-08094DE3E5B3}">
      <dgm:prSet/>
      <dgm:spPr/>
      <dgm:t>
        <a:bodyPr/>
        <a:lstStyle/>
        <a:p>
          <a:pPr>
            <a:lnSpc>
              <a:spcPct val="100000"/>
            </a:lnSpc>
          </a:pPr>
          <a:endParaRPr lang="en-US"/>
        </a:p>
      </dgm:t>
    </dgm:pt>
    <dgm:pt modelId="{A2185874-4CD9-418C-A637-4A62C2ECEF87}" type="parTrans" cxnId="{8FDC7B2D-4257-4D07-8736-C220E7F1F647}">
      <dgm:prSet/>
      <dgm:spPr/>
      <dgm:t>
        <a:bodyPr/>
        <a:lstStyle/>
        <a:p>
          <a:endParaRPr lang="en-US"/>
        </a:p>
      </dgm:t>
    </dgm:pt>
    <dgm:pt modelId="{5FB7CD87-C233-4B51-89CC-D5CF11934745}" type="sibTrans" cxnId="{8FDC7B2D-4257-4D07-8736-C220E7F1F647}">
      <dgm:prSet/>
      <dgm:spPr/>
      <dgm:t>
        <a:bodyPr/>
        <a:lstStyle/>
        <a:p>
          <a:endParaRPr lang="en-US"/>
        </a:p>
      </dgm:t>
    </dgm:pt>
    <dgm:pt modelId="{0591F883-0767-4C02-98D7-598DAA685006}">
      <dgm:prSet/>
      <dgm:spPr/>
      <dgm:t>
        <a:bodyPr/>
        <a:lstStyle/>
        <a:p>
          <a:pPr>
            <a:lnSpc>
              <a:spcPct val="100000"/>
            </a:lnSpc>
          </a:pPr>
          <a:endParaRPr lang="en-US"/>
        </a:p>
      </dgm:t>
    </dgm:pt>
    <dgm:pt modelId="{0483E219-1FF8-4258-B50C-2763DFEAF50F}" type="parTrans" cxnId="{FE807999-4AA8-4089-A9D1-96770058534A}">
      <dgm:prSet/>
      <dgm:spPr/>
      <dgm:t>
        <a:bodyPr/>
        <a:lstStyle/>
        <a:p>
          <a:endParaRPr lang="en-US"/>
        </a:p>
      </dgm:t>
    </dgm:pt>
    <dgm:pt modelId="{E250CB53-FC1D-497D-BE7F-EA7B54FB7EE9}" type="sibTrans" cxnId="{FE807999-4AA8-4089-A9D1-96770058534A}">
      <dgm:prSet/>
      <dgm:spPr/>
      <dgm:t>
        <a:bodyPr/>
        <a:lstStyle/>
        <a:p>
          <a:endParaRPr lang="en-US"/>
        </a:p>
      </dgm:t>
    </dgm:pt>
    <dgm:pt modelId="{DE685B59-CA37-4908-9F4C-3F7A39D2323F}">
      <dgm:prSet/>
      <dgm:spPr/>
      <dgm:t>
        <a:bodyPr/>
        <a:lstStyle/>
        <a:p>
          <a:pPr>
            <a:lnSpc>
              <a:spcPct val="100000"/>
            </a:lnSpc>
          </a:pPr>
          <a:endParaRPr lang="en-US"/>
        </a:p>
      </dgm:t>
    </dgm:pt>
    <dgm:pt modelId="{AE408CCA-A36A-4087-9F29-90087AA513B4}" type="parTrans" cxnId="{6927A0E5-76D6-4294-B197-B3E2101C6359}">
      <dgm:prSet/>
      <dgm:spPr/>
      <dgm:t>
        <a:bodyPr/>
        <a:lstStyle/>
        <a:p>
          <a:endParaRPr lang="en-US"/>
        </a:p>
      </dgm:t>
    </dgm:pt>
    <dgm:pt modelId="{02CA814F-23A6-4EA2-8B77-9074AD646FDA}" type="sibTrans" cxnId="{6927A0E5-76D6-4294-B197-B3E2101C6359}">
      <dgm:prSet/>
      <dgm:spPr/>
      <dgm:t>
        <a:bodyPr/>
        <a:lstStyle/>
        <a:p>
          <a:endParaRPr lang="en-US"/>
        </a:p>
      </dgm:t>
    </dgm:pt>
    <dgm:pt modelId="{AE4FB4A4-23BC-4BFA-B94E-95B217F783F8}" type="pres">
      <dgm:prSet presAssocID="{D37B16C2-EEE8-458C-A62B-6B4312BCDB84}" presName="root" presStyleCnt="0">
        <dgm:presLayoutVars>
          <dgm:dir/>
          <dgm:resizeHandles val="exact"/>
        </dgm:presLayoutVars>
      </dgm:prSet>
      <dgm:spPr/>
    </dgm:pt>
    <dgm:pt modelId="{F204BFB8-6694-41B8-8E94-BDE8028184C8}" type="pres">
      <dgm:prSet presAssocID="{BD7E3A21-1A5C-4162-9AF0-08094DE3E5B3}" presName="compNode" presStyleCnt="0"/>
      <dgm:spPr/>
    </dgm:pt>
    <dgm:pt modelId="{B30CE7CA-F295-4780-88AA-D024AE9FF4E2}" type="pres">
      <dgm:prSet presAssocID="{BD7E3A21-1A5C-4162-9AF0-08094DE3E5B3}" presName="bgRect" presStyleLbl="bgShp" presStyleIdx="0" presStyleCnt="6" custLinFactNeighborX="-2801" custLinFactNeighborY="-5414"/>
      <dgm:spPr/>
    </dgm:pt>
    <dgm:pt modelId="{3467089E-EEFA-4982-9362-5C4AA61780F4}" type="pres">
      <dgm:prSet presAssocID="{BD7E3A21-1A5C-4162-9AF0-08094DE3E5B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ooth"/>
        </a:ext>
      </dgm:extLst>
    </dgm:pt>
    <dgm:pt modelId="{B7205A0A-6C51-4F23-9DC6-4EBD08727E74}" type="pres">
      <dgm:prSet presAssocID="{BD7E3A21-1A5C-4162-9AF0-08094DE3E5B3}" presName="spaceRect" presStyleCnt="0"/>
      <dgm:spPr/>
    </dgm:pt>
    <dgm:pt modelId="{CC7CA73C-DBD1-4C19-895A-E40CFC83AA0F}" type="pres">
      <dgm:prSet presAssocID="{BD7E3A21-1A5C-4162-9AF0-08094DE3E5B3}" presName="parTx" presStyleLbl="revTx" presStyleIdx="0" presStyleCnt="6">
        <dgm:presLayoutVars>
          <dgm:chMax val="0"/>
          <dgm:chPref val="0"/>
        </dgm:presLayoutVars>
      </dgm:prSet>
      <dgm:spPr/>
    </dgm:pt>
    <dgm:pt modelId="{505212C5-6AA7-416A-A9A8-552539FDD7D6}" type="pres">
      <dgm:prSet presAssocID="{5FB7CD87-C233-4B51-89CC-D5CF11934745}" presName="sibTrans" presStyleCnt="0"/>
      <dgm:spPr/>
    </dgm:pt>
    <dgm:pt modelId="{2F2BBC85-911F-4B5C-8610-F5436E4E436D}" type="pres">
      <dgm:prSet presAssocID="{0591F883-0767-4C02-98D7-598DAA685006}" presName="compNode" presStyleCnt="0"/>
      <dgm:spPr/>
    </dgm:pt>
    <dgm:pt modelId="{E220C364-A966-47C1-9B97-DF0E4BDDDFAD}" type="pres">
      <dgm:prSet presAssocID="{0591F883-0767-4C02-98D7-598DAA685006}" presName="bgRect" presStyleLbl="bgShp" presStyleIdx="1" presStyleCnt="6"/>
      <dgm:spPr/>
    </dgm:pt>
    <dgm:pt modelId="{DE73776F-3FA0-4DD6-AA93-DC537AD9D569}" type="pres">
      <dgm:prSet presAssocID="{0591F883-0767-4C02-98D7-598DAA6850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othbrush"/>
        </a:ext>
      </dgm:extLst>
    </dgm:pt>
    <dgm:pt modelId="{E15930F8-A505-4E17-93D6-07E6E1FA3270}" type="pres">
      <dgm:prSet presAssocID="{0591F883-0767-4C02-98D7-598DAA685006}" presName="spaceRect" presStyleCnt="0"/>
      <dgm:spPr/>
    </dgm:pt>
    <dgm:pt modelId="{7A68B747-F3F4-41BA-BBC3-703BFBF96FF7}" type="pres">
      <dgm:prSet presAssocID="{0591F883-0767-4C02-98D7-598DAA685006}" presName="parTx" presStyleLbl="revTx" presStyleIdx="1" presStyleCnt="6">
        <dgm:presLayoutVars>
          <dgm:chMax val="0"/>
          <dgm:chPref val="0"/>
        </dgm:presLayoutVars>
      </dgm:prSet>
      <dgm:spPr/>
    </dgm:pt>
    <dgm:pt modelId="{D0A58D3B-A417-4423-A8D9-67171FB56173}" type="pres">
      <dgm:prSet presAssocID="{E250CB53-FC1D-497D-BE7F-EA7B54FB7EE9}" presName="sibTrans" presStyleCnt="0"/>
      <dgm:spPr/>
    </dgm:pt>
    <dgm:pt modelId="{F0528186-0BA5-4446-BB5C-5DFCC8E93D94}" type="pres">
      <dgm:prSet presAssocID="{CD26DCCD-C4C7-4FA8-B3C0-C20A2DDF9D74}" presName="compNode" presStyleCnt="0"/>
      <dgm:spPr/>
    </dgm:pt>
    <dgm:pt modelId="{6F78DE81-B1B2-4273-A260-BF84A435994C}" type="pres">
      <dgm:prSet presAssocID="{CD26DCCD-C4C7-4FA8-B3C0-C20A2DDF9D74}" presName="bgRect" presStyleLbl="bgShp" presStyleIdx="2" presStyleCnt="6"/>
      <dgm:spPr/>
    </dgm:pt>
    <dgm:pt modelId="{65C891F1-C494-4047-9B26-B934F7DB1302}" type="pres">
      <dgm:prSet presAssocID="{CD26DCCD-C4C7-4FA8-B3C0-C20A2DDF9D74}" presName="iconRect" presStyleLbl="node1" presStyleIdx="2" presStyleCnt="6" custScaleX="124935" custScaleY="1498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hoolhouse"/>
        </a:ext>
      </dgm:extLst>
    </dgm:pt>
    <dgm:pt modelId="{31326E85-18C7-4B79-A2B8-06FBF902B032}" type="pres">
      <dgm:prSet presAssocID="{CD26DCCD-C4C7-4FA8-B3C0-C20A2DDF9D74}" presName="spaceRect" presStyleCnt="0"/>
      <dgm:spPr/>
    </dgm:pt>
    <dgm:pt modelId="{163AAA07-7A50-4748-ADD8-34E7DBE3F09E}" type="pres">
      <dgm:prSet presAssocID="{CD26DCCD-C4C7-4FA8-B3C0-C20A2DDF9D74}" presName="parTx" presStyleLbl="revTx" presStyleIdx="2" presStyleCnt="6" custScaleX="89485">
        <dgm:presLayoutVars>
          <dgm:chMax val="0"/>
          <dgm:chPref val="0"/>
        </dgm:presLayoutVars>
      </dgm:prSet>
      <dgm:spPr/>
    </dgm:pt>
    <dgm:pt modelId="{9F1A9954-3F40-4387-8DA8-C48F5F0699A3}" type="pres">
      <dgm:prSet presAssocID="{8C066B09-58E9-4BE1-BEAA-A7B3D1CD4A6A}" presName="sibTrans" presStyleCnt="0"/>
      <dgm:spPr/>
    </dgm:pt>
    <dgm:pt modelId="{A76A1350-757D-42E7-B673-E3D5A409D93B}" type="pres">
      <dgm:prSet presAssocID="{DE685B59-CA37-4908-9F4C-3F7A39D2323F}" presName="compNode" presStyleCnt="0"/>
      <dgm:spPr/>
    </dgm:pt>
    <dgm:pt modelId="{619B4E70-F5A2-4394-9862-268C675E8EF5}" type="pres">
      <dgm:prSet presAssocID="{DE685B59-CA37-4908-9F4C-3F7A39D2323F}" presName="bgRect" presStyleLbl="bgShp" presStyleIdx="3" presStyleCnt="6"/>
      <dgm:spPr/>
    </dgm:pt>
    <dgm:pt modelId="{F6F3F888-6E4D-4498-BA2D-444A0ECE4C83}" type="pres">
      <dgm:prSet presAssocID="{DE685B59-CA37-4908-9F4C-3F7A39D2323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ildren"/>
        </a:ext>
      </dgm:extLst>
    </dgm:pt>
    <dgm:pt modelId="{EF7F8ACD-C8B1-4186-A38E-1AC51AC66ACF}" type="pres">
      <dgm:prSet presAssocID="{DE685B59-CA37-4908-9F4C-3F7A39D2323F}" presName="spaceRect" presStyleCnt="0"/>
      <dgm:spPr/>
    </dgm:pt>
    <dgm:pt modelId="{2E924137-4770-47FF-8195-C9916E73FDFE}" type="pres">
      <dgm:prSet presAssocID="{DE685B59-CA37-4908-9F4C-3F7A39D2323F}" presName="parTx" presStyleLbl="revTx" presStyleIdx="3" presStyleCnt="6">
        <dgm:presLayoutVars>
          <dgm:chMax val="0"/>
          <dgm:chPref val="0"/>
        </dgm:presLayoutVars>
      </dgm:prSet>
      <dgm:spPr/>
    </dgm:pt>
    <dgm:pt modelId="{BEE69BD8-C2FE-4299-AE55-1E7772F67706}" type="pres">
      <dgm:prSet presAssocID="{02CA814F-23A6-4EA2-8B77-9074AD646FDA}" presName="sibTrans" presStyleCnt="0"/>
      <dgm:spPr/>
    </dgm:pt>
    <dgm:pt modelId="{AC61347C-EDF2-4372-9927-AC93BAC3EAD8}" type="pres">
      <dgm:prSet presAssocID="{20455128-E20B-41B1-A6E1-A9AB2076DD07}" presName="compNode" presStyleCnt="0"/>
      <dgm:spPr/>
    </dgm:pt>
    <dgm:pt modelId="{54507A11-4601-4A76-8E4C-D465414149FF}" type="pres">
      <dgm:prSet presAssocID="{20455128-E20B-41B1-A6E1-A9AB2076DD07}" presName="bgRect" presStyleLbl="bgShp" presStyleIdx="4" presStyleCnt="6"/>
      <dgm:spPr/>
    </dgm:pt>
    <dgm:pt modelId="{44375F03-AD42-4BC1-9DC5-6C1C30D3F091}" type="pres">
      <dgm:prSet presAssocID="{20455128-E20B-41B1-A6E1-A9AB2076DD0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at RTL"/>
        </a:ext>
      </dgm:extLst>
    </dgm:pt>
    <dgm:pt modelId="{7AECF9DF-342C-4C09-999C-5D6B8A0D5F91}" type="pres">
      <dgm:prSet presAssocID="{20455128-E20B-41B1-A6E1-A9AB2076DD07}" presName="spaceRect" presStyleCnt="0"/>
      <dgm:spPr/>
    </dgm:pt>
    <dgm:pt modelId="{9FECBAD2-4FC8-40F7-A4F0-DEB214E5451E}" type="pres">
      <dgm:prSet presAssocID="{20455128-E20B-41B1-A6E1-A9AB2076DD07}" presName="parTx" presStyleLbl="revTx" presStyleIdx="4" presStyleCnt="6" custLinFactNeighborX="-595" custLinFactNeighborY="3479">
        <dgm:presLayoutVars>
          <dgm:chMax val="0"/>
          <dgm:chPref val="0"/>
        </dgm:presLayoutVars>
      </dgm:prSet>
      <dgm:spPr/>
    </dgm:pt>
    <dgm:pt modelId="{443AAD29-AFAC-436F-9D43-A3BA1D58E339}" type="pres">
      <dgm:prSet presAssocID="{2AD24454-C151-431B-80EB-9DFB5770E0CE}" presName="sibTrans" presStyleCnt="0"/>
      <dgm:spPr/>
    </dgm:pt>
    <dgm:pt modelId="{C425DE2E-3DB4-47AF-B494-2D0DC7D2D10F}" type="pres">
      <dgm:prSet presAssocID="{D36CFD9D-1AB7-45AF-AB7D-F927CC0B1FEA}" presName="compNode" presStyleCnt="0"/>
      <dgm:spPr/>
    </dgm:pt>
    <dgm:pt modelId="{A74DAF2B-EBA4-406F-A38D-A4379D5EB709}" type="pres">
      <dgm:prSet presAssocID="{D36CFD9D-1AB7-45AF-AB7D-F927CC0B1FEA}" presName="bgRect" presStyleLbl="bgShp" presStyleIdx="5" presStyleCnt="6"/>
      <dgm:spPr/>
    </dgm:pt>
    <dgm:pt modelId="{A945CBB3-6977-4F57-87D7-600A6AAFCC1C}" type="pres">
      <dgm:prSet presAssocID="{D36CFD9D-1AB7-45AF-AB7D-F927CC0B1FE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Lightbulb and gear"/>
        </a:ext>
      </dgm:extLst>
    </dgm:pt>
    <dgm:pt modelId="{0FDA56C7-87CA-47D0-85FA-F848E2D2BF88}" type="pres">
      <dgm:prSet presAssocID="{D36CFD9D-1AB7-45AF-AB7D-F927CC0B1FEA}" presName="spaceRect" presStyleCnt="0"/>
      <dgm:spPr/>
    </dgm:pt>
    <dgm:pt modelId="{4E0C25DB-96DF-474C-B00A-2E649C7E08EA}" type="pres">
      <dgm:prSet presAssocID="{D36CFD9D-1AB7-45AF-AB7D-F927CC0B1FEA}" presName="parTx" presStyleLbl="revTx" presStyleIdx="5" presStyleCnt="6">
        <dgm:presLayoutVars>
          <dgm:chMax val="0"/>
          <dgm:chPref val="0"/>
        </dgm:presLayoutVars>
      </dgm:prSet>
      <dgm:spPr/>
    </dgm:pt>
  </dgm:ptLst>
  <dgm:cxnLst>
    <dgm:cxn modelId="{97C45613-C216-4DD3-9EF0-A0EA2F71824B}" srcId="{D37B16C2-EEE8-458C-A62B-6B4312BCDB84}" destId="{CD26DCCD-C4C7-4FA8-B3C0-C20A2DDF9D74}" srcOrd="2" destOrd="0" parTransId="{DA459B70-BF20-4FA4-8B0D-16BB7E3621D4}" sibTransId="{8C066B09-58E9-4BE1-BEAA-A7B3D1CD4A6A}"/>
    <dgm:cxn modelId="{F5EE6C1A-53C3-4FC2-812B-5DD585D91632}" type="presOf" srcId="{D37B16C2-EEE8-458C-A62B-6B4312BCDB84}" destId="{AE4FB4A4-23BC-4BFA-B94E-95B217F783F8}" srcOrd="0" destOrd="0" presId="urn:microsoft.com/office/officeart/2018/2/layout/IconVerticalSolidList"/>
    <dgm:cxn modelId="{9CCC4F29-E591-4373-8C81-867E493031E8}" srcId="{D37B16C2-EEE8-458C-A62B-6B4312BCDB84}" destId="{D36CFD9D-1AB7-45AF-AB7D-F927CC0B1FEA}" srcOrd="5" destOrd="0" parTransId="{FB6CEFF4-DD6B-4626-AC83-07A645B1A659}" sibTransId="{579BA778-2A4F-453D-9E18-BDD9D99E5B4A}"/>
    <dgm:cxn modelId="{8FDC7B2D-4257-4D07-8736-C220E7F1F647}" srcId="{D37B16C2-EEE8-458C-A62B-6B4312BCDB84}" destId="{BD7E3A21-1A5C-4162-9AF0-08094DE3E5B3}" srcOrd="0" destOrd="0" parTransId="{A2185874-4CD9-418C-A637-4A62C2ECEF87}" sibTransId="{5FB7CD87-C233-4B51-89CC-D5CF11934745}"/>
    <dgm:cxn modelId="{24BDA534-4376-41F1-A953-F38753F95A79}" type="presOf" srcId="{DE685B59-CA37-4908-9F4C-3F7A39D2323F}" destId="{2E924137-4770-47FF-8195-C9916E73FDFE}" srcOrd="0" destOrd="0" presId="urn:microsoft.com/office/officeart/2018/2/layout/IconVerticalSolidList"/>
    <dgm:cxn modelId="{1469BD62-86E3-4187-9016-E218289AD0A1}" type="presOf" srcId="{20455128-E20B-41B1-A6E1-A9AB2076DD07}" destId="{9FECBAD2-4FC8-40F7-A4F0-DEB214E5451E}" srcOrd="0" destOrd="0" presId="urn:microsoft.com/office/officeart/2018/2/layout/IconVerticalSolidList"/>
    <dgm:cxn modelId="{DD338595-4761-47CC-9DE2-114C890FE8C9}" type="presOf" srcId="{D36CFD9D-1AB7-45AF-AB7D-F927CC0B1FEA}" destId="{4E0C25DB-96DF-474C-B00A-2E649C7E08EA}" srcOrd="0" destOrd="0" presId="urn:microsoft.com/office/officeart/2018/2/layout/IconVerticalSolidList"/>
    <dgm:cxn modelId="{FE807999-4AA8-4089-A9D1-96770058534A}" srcId="{D37B16C2-EEE8-458C-A62B-6B4312BCDB84}" destId="{0591F883-0767-4C02-98D7-598DAA685006}" srcOrd="1" destOrd="0" parTransId="{0483E219-1FF8-4258-B50C-2763DFEAF50F}" sibTransId="{E250CB53-FC1D-497D-BE7F-EA7B54FB7EE9}"/>
    <dgm:cxn modelId="{CF0CE4B9-A129-4DB8-98EB-41BA10F63F02}" type="presOf" srcId="{BD7E3A21-1A5C-4162-9AF0-08094DE3E5B3}" destId="{CC7CA73C-DBD1-4C19-895A-E40CFC83AA0F}" srcOrd="0" destOrd="0" presId="urn:microsoft.com/office/officeart/2018/2/layout/IconVerticalSolidList"/>
    <dgm:cxn modelId="{301586BC-889F-4B00-94BF-0D6942900B06}" srcId="{D37B16C2-EEE8-458C-A62B-6B4312BCDB84}" destId="{20455128-E20B-41B1-A6E1-A9AB2076DD07}" srcOrd="4" destOrd="0" parTransId="{09568B92-A0FC-4214-811A-9EF378E41700}" sibTransId="{2AD24454-C151-431B-80EB-9DFB5770E0CE}"/>
    <dgm:cxn modelId="{1E222EC4-C693-455B-89DC-FC755EDAB0BB}" type="presOf" srcId="{0591F883-0767-4C02-98D7-598DAA685006}" destId="{7A68B747-F3F4-41BA-BBC3-703BFBF96FF7}" srcOrd="0" destOrd="0" presId="urn:microsoft.com/office/officeart/2018/2/layout/IconVerticalSolidList"/>
    <dgm:cxn modelId="{92325FC7-A1D9-4BB9-B96C-3F7A23283A92}" type="presOf" srcId="{CD26DCCD-C4C7-4FA8-B3C0-C20A2DDF9D74}" destId="{163AAA07-7A50-4748-ADD8-34E7DBE3F09E}" srcOrd="0" destOrd="0" presId="urn:microsoft.com/office/officeart/2018/2/layout/IconVerticalSolidList"/>
    <dgm:cxn modelId="{6927A0E5-76D6-4294-B197-B3E2101C6359}" srcId="{D37B16C2-EEE8-458C-A62B-6B4312BCDB84}" destId="{DE685B59-CA37-4908-9F4C-3F7A39D2323F}" srcOrd="3" destOrd="0" parTransId="{AE408CCA-A36A-4087-9F29-90087AA513B4}" sibTransId="{02CA814F-23A6-4EA2-8B77-9074AD646FDA}"/>
    <dgm:cxn modelId="{D96FD352-AB72-4ECA-8A17-BE2117F32498}" type="presParOf" srcId="{AE4FB4A4-23BC-4BFA-B94E-95B217F783F8}" destId="{F204BFB8-6694-41B8-8E94-BDE8028184C8}" srcOrd="0" destOrd="0" presId="urn:microsoft.com/office/officeart/2018/2/layout/IconVerticalSolidList"/>
    <dgm:cxn modelId="{FF570608-DDF4-4533-8FA8-1BB670321CD6}" type="presParOf" srcId="{F204BFB8-6694-41B8-8E94-BDE8028184C8}" destId="{B30CE7CA-F295-4780-88AA-D024AE9FF4E2}" srcOrd="0" destOrd="0" presId="urn:microsoft.com/office/officeart/2018/2/layout/IconVerticalSolidList"/>
    <dgm:cxn modelId="{4DCCCA29-524B-4F0B-9456-6DC2E8AEA6A5}" type="presParOf" srcId="{F204BFB8-6694-41B8-8E94-BDE8028184C8}" destId="{3467089E-EEFA-4982-9362-5C4AA61780F4}" srcOrd="1" destOrd="0" presId="urn:microsoft.com/office/officeart/2018/2/layout/IconVerticalSolidList"/>
    <dgm:cxn modelId="{E1D3E637-C612-4304-ADD4-51FC0FA26A64}" type="presParOf" srcId="{F204BFB8-6694-41B8-8E94-BDE8028184C8}" destId="{B7205A0A-6C51-4F23-9DC6-4EBD08727E74}" srcOrd="2" destOrd="0" presId="urn:microsoft.com/office/officeart/2018/2/layout/IconVerticalSolidList"/>
    <dgm:cxn modelId="{A4735790-24FA-42B0-A0CF-ACB7DB3157AC}" type="presParOf" srcId="{F204BFB8-6694-41B8-8E94-BDE8028184C8}" destId="{CC7CA73C-DBD1-4C19-895A-E40CFC83AA0F}" srcOrd="3" destOrd="0" presId="urn:microsoft.com/office/officeart/2018/2/layout/IconVerticalSolidList"/>
    <dgm:cxn modelId="{C6E3F0A5-7D8F-4D23-8CC5-0ACC2B76EDF4}" type="presParOf" srcId="{AE4FB4A4-23BC-4BFA-B94E-95B217F783F8}" destId="{505212C5-6AA7-416A-A9A8-552539FDD7D6}" srcOrd="1" destOrd="0" presId="urn:microsoft.com/office/officeart/2018/2/layout/IconVerticalSolidList"/>
    <dgm:cxn modelId="{016142BF-60BE-480B-8A3C-A532DE06B98F}" type="presParOf" srcId="{AE4FB4A4-23BC-4BFA-B94E-95B217F783F8}" destId="{2F2BBC85-911F-4B5C-8610-F5436E4E436D}" srcOrd="2" destOrd="0" presId="urn:microsoft.com/office/officeart/2018/2/layout/IconVerticalSolidList"/>
    <dgm:cxn modelId="{24D2D15A-DBE4-4F03-9DF6-9F4F9376E144}" type="presParOf" srcId="{2F2BBC85-911F-4B5C-8610-F5436E4E436D}" destId="{E220C364-A966-47C1-9B97-DF0E4BDDDFAD}" srcOrd="0" destOrd="0" presId="urn:microsoft.com/office/officeart/2018/2/layout/IconVerticalSolidList"/>
    <dgm:cxn modelId="{998801A2-BA9D-4E13-87A1-5920206ABFAA}" type="presParOf" srcId="{2F2BBC85-911F-4B5C-8610-F5436E4E436D}" destId="{DE73776F-3FA0-4DD6-AA93-DC537AD9D569}" srcOrd="1" destOrd="0" presId="urn:microsoft.com/office/officeart/2018/2/layout/IconVerticalSolidList"/>
    <dgm:cxn modelId="{50432F25-F4BF-41DD-8FE0-602292E4A9AB}" type="presParOf" srcId="{2F2BBC85-911F-4B5C-8610-F5436E4E436D}" destId="{E15930F8-A505-4E17-93D6-07E6E1FA3270}" srcOrd="2" destOrd="0" presId="urn:microsoft.com/office/officeart/2018/2/layout/IconVerticalSolidList"/>
    <dgm:cxn modelId="{A5B8D02E-BE1A-43A7-ACA9-E0EF9AF0A852}" type="presParOf" srcId="{2F2BBC85-911F-4B5C-8610-F5436E4E436D}" destId="{7A68B747-F3F4-41BA-BBC3-703BFBF96FF7}" srcOrd="3" destOrd="0" presId="urn:microsoft.com/office/officeart/2018/2/layout/IconVerticalSolidList"/>
    <dgm:cxn modelId="{56FF9FB0-2363-4D2C-A4BB-E5BCB31A142D}" type="presParOf" srcId="{AE4FB4A4-23BC-4BFA-B94E-95B217F783F8}" destId="{D0A58D3B-A417-4423-A8D9-67171FB56173}" srcOrd="3" destOrd="0" presId="urn:microsoft.com/office/officeart/2018/2/layout/IconVerticalSolidList"/>
    <dgm:cxn modelId="{D0F7D4F8-120E-43A9-AB77-0199820F4CD4}" type="presParOf" srcId="{AE4FB4A4-23BC-4BFA-B94E-95B217F783F8}" destId="{F0528186-0BA5-4446-BB5C-5DFCC8E93D94}" srcOrd="4" destOrd="0" presId="urn:microsoft.com/office/officeart/2018/2/layout/IconVerticalSolidList"/>
    <dgm:cxn modelId="{409174DD-8F87-4237-80EB-19E2325670B7}" type="presParOf" srcId="{F0528186-0BA5-4446-BB5C-5DFCC8E93D94}" destId="{6F78DE81-B1B2-4273-A260-BF84A435994C}" srcOrd="0" destOrd="0" presId="urn:microsoft.com/office/officeart/2018/2/layout/IconVerticalSolidList"/>
    <dgm:cxn modelId="{31094750-E3DC-453B-BD6A-5D0971562A93}" type="presParOf" srcId="{F0528186-0BA5-4446-BB5C-5DFCC8E93D94}" destId="{65C891F1-C494-4047-9B26-B934F7DB1302}" srcOrd="1" destOrd="0" presId="urn:microsoft.com/office/officeart/2018/2/layout/IconVerticalSolidList"/>
    <dgm:cxn modelId="{12D9B812-62FB-434A-B9DF-DB4F4BC359AC}" type="presParOf" srcId="{F0528186-0BA5-4446-BB5C-5DFCC8E93D94}" destId="{31326E85-18C7-4B79-A2B8-06FBF902B032}" srcOrd="2" destOrd="0" presId="urn:microsoft.com/office/officeart/2018/2/layout/IconVerticalSolidList"/>
    <dgm:cxn modelId="{5CBD8AE4-A604-4B6F-8E9F-58E297811D95}" type="presParOf" srcId="{F0528186-0BA5-4446-BB5C-5DFCC8E93D94}" destId="{163AAA07-7A50-4748-ADD8-34E7DBE3F09E}" srcOrd="3" destOrd="0" presId="urn:microsoft.com/office/officeart/2018/2/layout/IconVerticalSolidList"/>
    <dgm:cxn modelId="{7038C7FC-F4A5-4918-B3B6-138E198E41F9}" type="presParOf" srcId="{AE4FB4A4-23BC-4BFA-B94E-95B217F783F8}" destId="{9F1A9954-3F40-4387-8DA8-C48F5F0699A3}" srcOrd="5" destOrd="0" presId="urn:microsoft.com/office/officeart/2018/2/layout/IconVerticalSolidList"/>
    <dgm:cxn modelId="{6955B709-5644-4B20-860F-8CBB9CA8DED8}" type="presParOf" srcId="{AE4FB4A4-23BC-4BFA-B94E-95B217F783F8}" destId="{A76A1350-757D-42E7-B673-E3D5A409D93B}" srcOrd="6" destOrd="0" presId="urn:microsoft.com/office/officeart/2018/2/layout/IconVerticalSolidList"/>
    <dgm:cxn modelId="{A90E0FD6-0461-4537-A08F-E3626F817BE6}" type="presParOf" srcId="{A76A1350-757D-42E7-B673-E3D5A409D93B}" destId="{619B4E70-F5A2-4394-9862-268C675E8EF5}" srcOrd="0" destOrd="0" presId="urn:microsoft.com/office/officeart/2018/2/layout/IconVerticalSolidList"/>
    <dgm:cxn modelId="{0FE84320-F62C-44FE-8B61-1A5F276C9217}" type="presParOf" srcId="{A76A1350-757D-42E7-B673-E3D5A409D93B}" destId="{F6F3F888-6E4D-4498-BA2D-444A0ECE4C83}" srcOrd="1" destOrd="0" presId="urn:microsoft.com/office/officeart/2018/2/layout/IconVerticalSolidList"/>
    <dgm:cxn modelId="{E7C8ACD0-5CB7-46A7-AAB8-83DDF1FFC76A}" type="presParOf" srcId="{A76A1350-757D-42E7-B673-E3D5A409D93B}" destId="{EF7F8ACD-C8B1-4186-A38E-1AC51AC66ACF}" srcOrd="2" destOrd="0" presId="urn:microsoft.com/office/officeart/2018/2/layout/IconVerticalSolidList"/>
    <dgm:cxn modelId="{F40960AD-E191-47D8-9839-26C93E59EDDE}" type="presParOf" srcId="{A76A1350-757D-42E7-B673-E3D5A409D93B}" destId="{2E924137-4770-47FF-8195-C9916E73FDFE}" srcOrd="3" destOrd="0" presId="urn:microsoft.com/office/officeart/2018/2/layout/IconVerticalSolidList"/>
    <dgm:cxn modelId="{D6B31AE7-EAA4-4B36-9AEE-765CABF854C3}" type="presParOf" srcId="{AE4FB4A4-23BC-4BFA-B94E-95B217F783F8}" destId="{BEE69BD8-C2FE-4299-AE55-1E7772F67706}" srcOrd="7" destOrd="0" presId="urn:microsoft.com/office/officeart/2018/2/layout/IconVerticalSolidList"/>
    <dgm:cxn modelId="{F95BF291-285A-4AB0-816F-8E1C82E41A86}" type="presParOf" srcId="{AE4FB4A4-23BC-4BFA-B94E-95B217F783F8}" destId="{AC61347C-EDF2-4372-9927-AC93BAC3EAD8}" srcOrd="8" destOrd="0" presId="urn:microsoft.com/office/officeart/2018/2/layout/IconVerticalSolidList"/>
    <dgm:cxn modelId="{C0E2BD0A-C9EA-4F56-98D7-217A754899A0}" type="presParOf" srcId="{AC61347C-EDF2-4372-9927-AC93BAC3EAD8}" destId="{54507A11-4601-4A76-8E4C-D465414149FF}" srcOrd="0" destOrd="0" presId="urn:microsoft.com/office/officeart/2018/2/layout/IconVerticalSolidList"/>
    <dgm:cxn modelId="{4DDCF797-9FEB-4E2F-8C2E-F6EA19AF7273}" type="presParOf" srcId="{AC61347C-EDF2-4372-9927-AC93BAC3EAD8}" destId="{44375F03-AD42-4BC1-9DC5-6C1C30D3F091}" srcOrd="1" destOrd="0" presId="urn:microsoft.com/office/officeart/2018/2/layout/IconVerticalSolidList"/>
    <dgm:cxn modelId="{EC2FC205-5421-45AB-B3E8-D56C0ECAA2F6}" type="presParOf" srcId="{AC61347C-EDF2-4372-9927-AC93BAC3EAD8}" destId="{7AECF9DF-342C-4C09-999C-5D6B8A0D5F91}" srcOrd="2" destOrd="0" presId="urn:microsoft.com/office/officeart/2018/2/layout/IconVerticalSolidList"/>
    <dgm:cxn modelId="{7FC979F7-DD38-4A1F-920A-0BCF4D1AED30}" type="presParOf" srcId="{AC61347C-EDF2-4372-9927-AC93BAC3EAD8}" destId="{9FECBAD2-4FC8-40F7-A4F0-DEB214E5451E}" srcOrd="3" destOrd="0" presId="urn:microsoft.com/office/officeart/2018/2/layout/IconVerticalSolidList"/>
    <dgm:cxn modelId="{68CF77AB-E199-41DC-930E-2C001A66395A}" type="presParOf" srcId="{AE4FB4A4-23BC-4BFA-B94E-95B217F783F8}" destId="{443AAD29-AFAC-436F-9D43-A3BA1D58E339}" srcOrd="9" destOrd="0" presId="urn:microsoft.com/office/officeart/2018/2/layout/IconVerticalSolidList"/>
    <dgm:cxn modelId="{7EBA43BD-D244-4B0C-8AD1-7E87CEBA6A3F}" type="presParOf" srcId="{AE4FB4A4-23BC-4BFA-B94E-95B217F783F8}" destId="{C425DE2E-3DB4-47AF-B494-2D0DC7D2D10F}" srcOrd="10" destOrd="0" presId="urn:microsoft.com/office/officeart/2018/2/layout/IconVerticalSolidList"/>
    <dgm:cxn modelId="{17BF1BBE-4A6C-4D1A-9540-316A4A41349D}" type="presParOf" srcId="{C425DE2E-3DB4-47AF-B494-2D0DC7D2D10F}" destId="{A74DAF2B-EBA4-406F-A38D-A4379D5EB709}" srcOrd="0" destOrd="0" presId="urn:microsoft.com/office/officeart/2018/2/layout/IconVerticalSolidList"/>
    <dgm:cxn modelId="{180C4FB7-879A-429B-AEAC-9946531FBE21}" type="presParOf" srcId="{C425DE2E-3DB4-47AF-B494-2D0DC7D2D10F}" destId="{A945CBB3-6977-4F57-87D7-600A6AAFCC1C}" srcOrd="1" destOrd="0" presId="urn:microsoft.com/office/officeart/2018/2/layout/IconVerticalSolidList"/>
    <dgm:cxn modelId="{C98ED0F5-6EFF-4180-8799-20E8872841AA}" type="presParOf" srcId="{C425DE2E-3DB4-47AF-B494-2D0DC7D2D10F}" destId="{0FDA56C7-87CA-47D0-85FA-F848E2D2BF88}" srcOrd="2" destOrd="0" presId="urn:microsoft.com/office/officeart/2018/2/layout/IconVerticalSolidList"/>
    <dgm:cxn modelId="{FCEF6885-3048-47A1-8B8D-773195CEC423}" type="presParOf" srcId="{C425DE2E-3DB4-47AF-B494-2D0DC7D2D10F}" destId="{4E0C25DB-96DF-474C-B00A-2E649C7E08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F71B87-126D-446D-8596-06B39AA3C3B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5E24A39-3789-431A-BF91-E1A2CF04FA68}">
      <dgm:prSet/>
      <dgm:spPr>
        <a:solidFill>
          <a:schemeClr val="accent1">
            <a:lumMod val="60000"/>
            <a:lumOff val="40000"/>
          </a:schemeClr>
        </a:solidFill>
      </dgm:spPr>
      <dgm:t>
        <a:bodyPr/>
        <a:lstStyle/>
        <a:p>
          <a:r>
            <a:rPr lang="en-US" dirty="0"/>
            <a:t>Brush 2x a day: Morning and Night</a:t>
          </a:r>
        </a:p>
      </dgm:t>
    </dgm:pt>
    <dgm:pt modelId="{FF21865C-3FB5-44EE-A85D-22A3C8A152F9}" type="parTrans" cxnId="{331540FB-584E-4C67-9950-4D3A021FD0B3}">
      <dgm:prSet/>
      <dgm:spPr/>
      <dgm:t>
        <a:bodyPr/>
        <a:lstStyle/>
        <a:p>
          <a:endParaRPr lang="en-US"/>
        </a:p>
      </dgm:t>
    </dgm:pt>
    <dgm:pt modelId="{BDF8D801-6574-404F-9587-A107A15AD716}" type="sibTrans" cxnId="{331540FB-584E-4C67-9950-4D3A021FD0B3}">
      <dgm:prSet/>
      <dgm:spPr/>
      <dgm:t>
        <a:bodyPr/>
        <a:lstStyle/>
        <a:p>
          <a:endParaRPr lang="en-US"/>
        </a:p>
      </dgm:t>
    </dgm:pt>
    <dgm:pt modelId="{8ECBA228-ADDA-4E09-B1BF-51263427336C}">
      <dgm:prSet/>
      <dgm:spPr>
        <a:solidFill>
          <a:schemeClr val="accent3"/>
        </a:solidFill>
      </dgm:spPr>
      <dgm:t>
        <a:bodyPr/>
        <a:lstStyle/>
        <a:p>
          <a:r>
            <a:rPr lang="en-US" dirty="0"/>
            <a:t>Floss at least 1x a day: Before bed or after meals</a:t>
          </a:r>
        </a:p>
      </dgm:t>
    </dgm:pt>
    <dgm:pt modelId="{67BF8F90-2F4C-4A6E-B94E-9FFDDB84ADAB}" type="parTrans" cxnId="{29FC3322-518A-4DC9-A999-14F65A42BAF1}">
      <dgm:prSet/>
      <dgm:spPr/>
      <dgm:t>
        <a:bodyPr/>
        <a:lstStyle/>
        <a:p>
          <a:endParaRPr lang="en-US"/>
        </a:p>
      </dgm:t>
    </dgm:pt>
    <dgm:pt modelId="{0383AC9A-C40F-41A9-AEBA-473024C31676}" type="sibTrans" cxnId="{29FC3322-518A-4DC9-A999-14F65A42BAF1}">
      <dgm:prSet/>
      <dgm:spPr/>
      <dgm:t>
        <a:bodyPr/>
        <a:lstStyle/>
        <a:p>
          <a:endParaRPr lang="en-US"/>
        </a:p>
      </dgm:t>
    </dgm:pt>
    <dgm:pt modelId="{A73CF30A-24E2-4ABA-8AAE-0EC5CA4F8507}">
      <dgm:prSet/>
      <dgm:spPr>
        <a:solidFill>
          <a:schemeClr val="accent1">
            <a:lumMod val="50000"/>
          </a:schemeClr>
        </a:solidFill>
      </dgm:spPr>
      <dgm:t>
        <a:bodyPr/>
        <a:lstStyle/>
        <a:p>
          <a:r>
            <a:rPr lang="en-US" dirty="0"/>
            <a:t>Choose Fluoride: Toothpaste, mouthwash, and fluoride in tap water strengthens teeth</a:t>
          </a:r>
        </a:p>
      </dgm:t>
    </dgm:pt>
    <dgm:pt modelId="{FA4100AD-B7F9-4B91-A7FD-B0DB109C0ECD}" type="parTrans" cxnId="{63926A63-12EB-432F-9B3E-7A66B0484811}">
      <dgm:prSet/>
      <dgm:spPr/>
      <dgm:t>
        <a:bodyPr/>
        <a:lstStyle/>
        <a:p>
          <a:endParaRPr lang="en-US"/>
        </a:p>
      </dgm:t>
    </dgm:pt>
    <dgm:pt modelId="{A8D3DBF4-7282-4F65-9F71-F3ADF4084307}" type="sibTrans" cxnId="{63926A63-12EB-432F-9B3E-7A66B0484811}">
      <dgm:prSet/>
      <dgm:spPr/>
      <dgm:t>
        <a:bodyPr/>
        <a:lstStyle/>
        <a:p>
          <a:endParaRPr lang="en-US"/>
        </a:p>
      </dgm:t>
    </dgm:pt>
    <dgm:pt modelId="{5463619C-9754-44D9-B43A-01238EC691CB}">
      <dgm:prSet/>
      <dgm:spPr>
        <a:solidFill>
          <a:schemeClr val="accent2">
            <a:lumMod val="75000"/>
          </a:schemeClr>
        </a:solidFill>
      </dgm:spPr>
      <dgm:t>
        <a:bodyPr/>
        <a:lstStyle/>
        <a:p>
          <a:r>
            <a:rPr lang="en-US" dirty="0"/>
            <a:t>Eat healthy meals: Limit sugary foods and choose water for drinking</a:t>
          </a:r>
        </a:p>
      </dgm:t>
    </dgm:pt>
    <dgm:pt modelId="{92EE8A18-9934-4EEB-B69F-A08DBB70045A}" type="parTrans" cxnId="{F36226FA-D71F-4150-B7B4-953EE36CEF9D}">
      <dgm:prSet/>
      <dgm:spPr/>
      <dgm:t>
        <a:bodyPr/>
        <a:lstStyle/>
        <a:p>
          <a:endParaRPr lang="en-US"/>
        </a:p>
      </dgm:t>
    </dgm:pt>
    <dgm:pt modelId="{BFCBFD00-512E-4CC8-BCDA-7D00318AE45A}" type="sibTrans" cxnId="{F36226FA-D71F-4150-B7B4-953EE36CEF9D}">
      <dgm:prSet/>
      <dgm:spPr/>
      <dgm:t>
        <a:bodyPr/>
        <a:lstStyle/>
        <a:p>
          <a:endParaRPr lang="en-US"/>
        </a:p>
      </dgm:t>
    </dgm:pt>
    <dgm:pt modelId="{A1A46AE1-D326-49D4-8642-D3C19A75FC8A}">
      <dgm:prSet/>
      <dgm:spPr>
        <a:solidFill>
          <a:schemeClr val="accent6"/>
        </a:solidFill>
      </dgm:spPr>
      <dgm:t>
        <a:bodyPr/>
        <a:lstStyle/>
        <a:p>
          <a:r>
            <a:rPr lang="en-US" dirty="0"/>
            <a:t>Maintain regular check-ups: See a dentist 2x a year. Don’t delay necessary treatment</a:t>
          </a:r>
        </a:p>
      </dgm:t>
    </dgm:pt>
    <dgm:pt modelId="{48243E20-83C3-4110-BA84-478D9762954D}" type="parTrans" cxnId="{C3933143-4E13-4727-97AD-CED56D1E6FEC}">
      <dgm:prSet/>
      <dgm:spPr/>
      <dgm:t>
        <a:bodyPr/>
        <a:lstStyle/>
        <a:p>
          <a:endParaRPr lang="en-US"/>
        </a:p>
      </dgm:t>
    </dgm:pt>
    <dgm:pt modelId="{511A0081-39B9-445D-BAD1-4E7EAE5669E4}" type="sibTrans" cxnId="{C3933143-4E13-4727-97AD-CED56D1E6FEC}">
      <dgm:prSet/>
      <dgm:spPr/>
      <dgm:t>
        <a:bodyPr/>
        <a:lstStyle/>
        <a:p>
          <a:endParaRPr lang="en-US"/>
        </a:p>
      </dgm:t>
    </dgm:pt>
    <dgm:pt modelId="{19757D0F-A950-4604-9025-79981A753C8F}" type="pres">
      <dgm:prSet presAssocID="{D5F71B87-126D-446D-8596-06B39AA3C3BE}" presName="Name0" presStyleCnt="0">
        <dgm:presLayoutVars>
          <dgm:dir/>
          <dgm:animLvl val="lvl"/>
          <dgm:resizeHandles val="exact"/>
        </dgm:presLayoutVars>
      </dgm:prSet>
      <dgm:spPr/>
    </dgm:pt>
    <dgm:pt modelId="{E31B9561-AF41-41EE-925F-37AAC690467E}" type="pres">
      <dgm:prSet presAssocID="{A1A46AE1-D326-49D4-8642-D3C19A75FC8A}" presName="boxAndChildren" presStyleCnt="0"/>
      <dgm:spPr/>
    </dgm:pt>
    <dgm:pt modelId="{466E7A39-AED9-40D9-95D5-8B9FF61AE0A2}" type="pres">
      <dgm:prSet presAssocID="{A1A46AE1-D326-49D4-8642-D3C19A75FC8A}" presName="parentTextBox" presStyleLbl="node1" presStyleIdx="0" presStyleCnt="5"/>
      <dgm:spPr/>
    </dgm:pt>
    <dgm:pt modelId="{157418E2-F281-417B-A16D-688D2E45F62C}" type="pres">
      <dgm:prSet presAssocID="{BFCBFD00-512E-4CC8-BCDA-7D00318AE45A}" presName="sp" presStyleCnt="0"/>
      <dgm:spPr/>
    </dgm:pt>
    <dgm:pt modelId="{8AB14682-4A71-46C2-9B0F-E10D6868BEEE}" type="pres">
      <dgm:prSet presAssocID="{5463619C-9754-44D9-B43A-01238EC691CB}" presName="arrowAndChildren" presStyleCnt="0"/>
      <dgm:spPr/>
    </dgm:pt>
    <dgm:pt modelId="{9694E1D2-7650-4194-B2E0-E06BE4886D77}" type="pres">
      <dgm:prSet presAssocID="{5463619C-9754-44D9-B43A-01238EC691CB}" presName="parentTextArrow" presStyleLbl="node1" presStyleIdx="1" presStyleCnt="5"/>
      <dgm:spPr/>
    </dgm:pt>
    <dgm:pt modelId="{C61C064A-F7B2-4EF8-BCE9-8CB3663624BE}" type="pres">
      <dgm:prSet presAssocID="{A8D3DBF4-7282-4F65-9F71-F3ADF4084307}" presName="sp" presStyleCnt="0"/>
      <dgm:spPr/>
    </dgm:pt>
    <dgm:pt modelId="{96FA529B-403B-4A5E-A008-A074D6EB390B}" type="pres">
      <dgm:prSet presAssocID="{A73CF30A-24E2-4ABA-8AAE-0EC5CA4F8507}" presName="arrowAndChildren" presStyleCnt="0"/>
      <dgm:spPr/>
    </dgm:pt>
    <dgm:pt modelId="{CA41042E-D8E3-466A-994A-BBDB02669EA9}" type="pres">
      <dgm:prSet presAssocID="{A73CF30A-24E2-4ABA-8AAE-0EC5CA4F8507}" presName="parentTextArrow" presStyleLbl="node1" presStyleIdx="2" presStyleCnt="5"/>
      <dgm:spPr/>
    </dgm:pt>
    <dgm:pt modelId="{4C397EE6-D092-4D53-8F9B-CBAB9AC26286}" type="pres">
      <dgm:prSet presAssocID="{0383AC9A-C40F-41A9-AEBA-473024C31676}" presName="sp" presStyleCnt="0"/>
      <dgm:spPr/>
    </dgm:pt>
    <dgm:pt modelId="{49408F72-BB3F-4422-AF97-63535521A8AA}" type="pres">
      <dgm:prSet presAssocID="{8ECBA228-ADDA-4E09-B1BF-51263427336C}" presName="arrowAndChildren" presStyleCnt="0"/>
      <dgm:spPr/>
    </dgm:pt>
    <dgm:pt modelId="{BF175CCD-1832-4B77-8279-04D6C31D263D}" type="pres">
      <dgm:prSet presAssocID="{8ECBA228-ADDA-4E09-B1BF-51263427336C}" presName="parentTextArrow" presStyleLbl="node1" presStyleIdx="3" presStyleCnt="5"/>
      <dgm:spPr/>
    </dgm:pt>
    <dgm:pt modelId="{0D829AA7-5C23-4E84-BA75-A675650F5ABB}" type="pres">
      <dgm:prSet presAssocID="{BDF8D801-6574-404F-9587-A107A15AD716}" presName="sp" presStyleCnt="0"/>
      <dgm:spPr/>
    </dgm:pt>
    <dgm:pt modelId="{89F1B4CF-AD93-4940-AF78-36A8E4C56D3C}" type="pres">
      <dgm:prSet presAssocID="{45E24A39-3789-431A-BF91-E1A2CF04FA68}" presName="arrowAndChildren" presStyleCnt="0"/>
      <dgm:spPr/>
    </dgm:pt>
    <dgm:pt modelId="{DF3B5794-7D20-4AAB-8697-F5D3EA13E41D}" type="pres">
      <dgm:prSet presAssocID="{45E24A39-3789-431A-BF91-E1A2CF04FA68}" presName="parentTextArrow" presStyleLbl="node1" presStyleIdx="4" presStyleCnt="5" custLinFactNeighborY="2050"/>
      <dgm:spPr/>
    </dgm:pt>
  </dgm:ptLst>
  <dgm:cxnLst>
    <dgm:cxn modelId="{29FC3322-518A-4DC9-A999-14F65A42BAF1}" srcId="{D5F71B87-126D-446D-8596-06B39AA3C3BE}" destId="{8ECBA228-ADDA-4E09-B1BF-51263427336C}" srcOrd="1" destOrd="0" parTransId="{67BF8F90-2F4C-4A6E-B94E-9FFDDB84ADAB}" sibTransId="{0383AC9A-C40F-41A9-AEBA-473024C31676}"/>
    <dgm:cxn modelId="{F3205723-ECA4-4A36-AF65-227D1D307B34}" type="presOf" srcId="{8ECBA228-ADDA-4E09-B1BF-51263427336C}" destId="{BF175CCD-1832-4B77-8279-04D6C31D263D}" srcOrd="0" destOrd="0" presId="urn:microsoft.com/office/officeart/2005/8/layout/process4"/>
    <dgm:cxn modelId="{B2219329-34B4-472E-A25A-3A7A3096813C}" type="presOf" srcId="{5463619C-9754-44D9-B43A-01238EC691CB}" destId="{9694E1D2-7650-4194-B2E0-E06BE4886D77}" srcOrd="0" destOrd="0" presId="urn:microsoft.com/office/officeart/2005/8/layout/process4"/>
    <dgm:cxn modelId="{C3933143-4E13-4727-97AD-CED56D1E6FEC}" srcId="{D5F71B87-126D-446D-8596-06B39AA3C3BE}" destId="{A1A46AE1-D326-49D4-8642-D3C19A75FC8A}" srcOrd="4" destOrd="0" parTransId="{48243E20-83C3-4110-BA84-478D9762954D}" sibTransId="{511A0081-39B9-445D-BAD1-4E7EAE5669E4}"/>
    <dgm:cxn modelId="{63926A63-12EB-432F-9B3E-7A66B0484811}" srcId="{D5F71B87-126D-446D-8596-06B39AA3C3BE}" destId="{A73CF30A-24E2-4ABA-8AAE-0EC5CA4F8507}" srcOrd="2" destOrd="0" parTransId="{FA4100AD-B7F9-4B91-A7FD-B0DB109C0ECD}" sibTransId="{A8D3DBF4-7282-4F65-9F71-F3ADF4084307}"/>
    <dgm:cxn modelId="{D459229B-93B3-47DE-AA83-2BE91AE89B97}" type="presOf" srcId="{A1A46AE1-D326-49D4-8642-D3C19A75FC8A}" destId="{466E7A39-AED9-40D9-95D5-8B9FF61AE0A2}" srcOrd="0" destOrd="0" presId="urn:microsoft.com/office/officeart/2005/8/layout/process4"/>
    <dgm:cxn modelId="{E01128A9-8F07-4F13-AF96-E31D64FA6182}" type="presOf" srcId="{A73CF30A-24E2-4ABA-8AAE-0EC5CA4F8507}" destId="{CA41042E-D8E3-466A-994A-BBDB02669EA9}" srcOrd="0" destOrd="0" presId="urn:microsoft.com/office/officeart/2005/8/layout/process4"/>
    <dgm:cxn modelId="{2197BEB8-E0BB-4F28-9CC9-CA1FB04570F4}" type="presOf" srcId="{45E24A39-3789-431A-BF91-E1A2CF04FA68}" destId="{DF3B5794-7D20-4AAB-8697-F5D3EA13E41D}" srcOrd="0" destOrd="0" presId="urn:microsoft.com/office/officeart/2005/8/layout/process4"/>
    <dgm:cxn modelId="{F36226FA-D71F-4150-B7B4-953EE36CEF9D}" srcId="{D5F71B87-126D-446D-8596-06B39AA3C3BE}" destId="{5463619C-9754-44D9-B43A-01238EC691CB}" srcOrd="3" destOrd="0" parTransId="{92EE8A18-9934-4EEB-B69F-A08DBB70045A}" sibTransId="{BFCBFD00-512E-4CC8-BCDA-7D00318AE45A}"/>
    <dgm:cxn modelId="{331540FB-584E-4C67-9950-4D3A021FD0B3}" srcId="{D5F71B87-126D-446D-8596-06B39AA3C3BE}" destId="{45E24A39-3789-431A-BF91-E1A2CF04FA68}" srcOrd="0" destOrd="0" parTransId="{FF21865C-3FB5-44EE-A85D-22A3C8A152F9}" sibTransId="{BDF8D801-6574-404F-9587-A107A15AD716}"/>
    <dgm:cxn modelId="{3CA6D7FB-44A5-4CB3-B5EB-6448AC6CD83F}" type="presOf" srcId="{D5F71B87-126D-446D-8596-06B39AA3C3BE}" destId="{19757D0F-A950-4604-9025-79981A753C8F}" srcOrd="0" destOrd="0" presId="urn:microsoft.com/office/officeart/2005/8/layout/process4"/>
    <dgm:cxn modelId="{B1221BA5-9C35-4FA2-B11A-F6C93A7BBB53}" type="presParOf" srcId="{19757D0F-A950-4604-9025-79981A753C8F}" destId="{E31B9561-AF41-41EE-925F-37AAC690467E}" srcOrd="0" destOrd="0" presId="urn:microsoft.com/office/officeart/2005/8/layout/process4"/>
    <dgm:cxn modelId="{4A3465BF-EDC3-4062-B6C1-4CAC53320AF2}" type="presParOf" srcId="{E31B9561-AF41-41EE-925F-37AAC690467E}" destId="{466E7A39-AED9-40D9-95D5-8B9FF61AE0A2}" srcOrd="0" destOrd="0" presId="urn:microsoft.com/office/officeart/2005/8/layout/process4"/>
    <dgm:cxn modelId="{57F42D99-C27A-44A9-AA6E-B36750DDA9B2}" type="presParOf" srcId="{19757D0F-A950-4604-9025-79981A753C8F}" destId="{157418E2-F281-417B-A16D-688D2E45F62C}" srcOrd="1" destOrd="0" presId="urn:microsoft.com/office/officeart/2005/8/layout/process4"/>
    <dgm:cxn modelId="{A48EF906-B68C-4D60-963E-9CA8CB9F4132}" type="presParOf" srcId="{19757D0F-A950-4604-9025-79981A753C8F}" destId="{8AB14682-4A71-46C2-9B0F-E10D6868BEEE}" srcOrd="2" destOrd="0" presId="urn:microsoft.com/office/officeart/2005/8/layout/process4"/>
    <dgm:cxn modelId="{7E4BE05D-E799-47E9-87C3-6E55BD98D693}" type="presParOf" srcId="{8AB14682-4A71-46C2-9B0F-E10D6868BEEE}" destId="{9694E1D2-7650-4194-B2E0-E06BE4886D77}" srcOrd="0" destOrd="0" presId="urn:microsoft.com/office/officeart/2005/8/layout/process4"/>
    <dgm:cxn modelId="{8A59EB67-9200-4ADD-A7F9-A094F231708B}" type="presParOf" srcId="{19757D0F-A950-4604-9025-79981A753C8F}" destId="{C61C064A-F7B2-4EF8-BCE9-8CB3663624BE}" srcOrd="3" destOrd="0" presId="urn:microsoft.com/office/officeart/2005/8/layout/process4"/>
    <dgm:cxn modelId="{CEEC5394-B0B3-4248-8DCA-74B2F6F60B68}" type="presParOf" srcId="{19757D0F-A950-4604-9025-79981A753C8F}" destId="{96FA529B-403B-4A5E-A008-A074D6EB390B}" srcOrd="4" destOrd="0" presId="urn:microsoft.com/office/officeart/2005/8/layout/process4"/>
    <dgm:cxn modelId="{7E720755-CC21-450E-90BC-3F09A7DB1EF4}" type="presParOf" srcId="{96FA529B-403B-4A5E-A008-A074D6EB390B}" destId="{CA41042E-D8E3-466A-994A-BBDB02669EA9}" srcOrd="0" destOrd="0" presId="urn:microsoft.com/office/officeart/2005/8/layout/process4"/>
    <dgm:cxn modelId="{50918F6E-C10A-4A6A-A101-5D1AD401F719}" type="presParOf" srcId="{19757D0F-A950-4604-9025-79981A753C8F}" destId="{4C397EE6-D092-4D53-8F9B-CBAB9AC26286}" srcOrd="5" destOrd="0" presId="urn:microsoft.com/office/officeart/2005/8/layout/process4"/>
    <dgm:cxn modelId="{53457F63-F18C-40EB-A677-A9B9A324D05A}" type="presParOf" srcId="{19757D0F-A950-4604-9025-79981A753C8F}" destId="{49408F72-BB3F-4422-AF97-63535521A8AA}" srcOrd="6" destOrd="0" presId="urn:microsoft.com/office/officeart/2005/8/layout/process4"/>
    <dgm:cxn modelId="{375C4BFF-90EB-4898-9363-1080546C8391}" type="presParOf" srcId="{49408F72-BB3F-4422-AF97-63535521A8AA}" destId="{BF175CCD-1832-4B77-8279-04D6C31D263D}" srcOrd="0" destOrd="0" presId="urn:microsoft.com/office/officeart/2005/8/layout/process4"/>
    <dgm:cxn modelId="{1B4B1441-9B23-4FCF-9E3A-8339B1F11EE3}" type="presParOf" srcId="{19757D0F-A950-4604-9025-79981A753C8F}" destId="{0D829AA7-5C23-4E84-BA75-A675650F5ABB}" srcOrd="7" destOrd="0" presId="urn:microsoft.com/office/officeart/2005/8/layout/process4"/>
    <dgm:cxn modelId="{7B933D56-4B96-4E3D-AEF4-1550FFB33055}" type="presParOf" srcId="{19757D0F-A950-4604-9025-79981A753C8F}" destId="{89F1B4CF-AD93-4940-AF78-36A8E4C56D3C}" srcOrd="8" destOrd="0" presId="urn:microsoft.com/office/officeart/2005/8/layout/process4"/>
    <dgm:cxn modelId="{23695FBB-9004-4C6B-BDC7-F331116CD060}" type="presParOf" srcId="{89F1B4CF-AD93-4940-AF78-36A8E4C56D3C}" destId="{DF3B5794-7D20-4AAB-8697-F5D3EA13E41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3E7BA1-5342-47EF-B435-1BE9E09A983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6F8572B-8E17-4244-AB0D-02266C3B02EB}">
      <dgm:prSet/>
      <dgm:spPr/>
      <dgm:t>
        <a:bodyPr/>
        <a:lstStyle/>
        <a:p>
          <a:pPr>
            <a:lnSpc>
              <a:spcPct val="100000"/>
            </a:lnSpc>
          </a:pPr>
          <a:r>
            <a:rPr lang="en-US" dirty="0"/>
            <a:t>Oral health is connected to overall general health</a:t>
          </a:r>
        </a:p>
      </dgm:t>
    </dgm:pt>
    <dgm:pt modelId="{2E003F13-3838-4191-85D4-75D5ABC530C7}" type="parTrans" cxnId="{C0107E12-4194-4A9A-85F2-0E9CA7AAC462}">
      <dgm:prSet/>
      <dgm:spPr/>
      <dgm:t>
        <a:bodyPr/>
        <a:lstStyle/>
        <a:p>
          <a:endParaRPr lang="en-US"/>
        </a:p>
      </dgm:t>
    </dgm:pt>
    <dgm:pt modelId="{4178307D-F10F-4E43-8CD7-210C10CD7E8C}" type="sibTrans" cxnId="{C0107E12-4194-4A9A-85F2-0E9CA7AAC462}">
      <dgm:prSet/>
      <dgm:spPr/>
      <dgm:t>
        <a:bodyPr/>
        <a:lstStyle/>
        <a:p>
          <a:pPr>
            <a:lnSpc>
              <a:spcPct val="100000"/>
            </a:lnSpc>
          </a:pPr>
          <a:endParaRPr lang="en-US"/>
        </a:p>
      </dgm:t>
    </dgm:pt>
    <dgm:pt modelId="{961930FA-80C2-4810-AB23-92D6A969CD47}">
      <dgm:prSet/>
      <dgm:spPr/>
      <dgm:t>
        <a:bodyPr/>
        <a:lstStyle/>
        <a:p>
          <a:pPr>
            <a:lnSpc>
              <a:spcPct val="100000"/>
            </a:lnSpc>
          </a:pPr>
          <a:r>
            <a:rPr lang="en-US" dirty="0"/>
            <a:t>Poor oral health can impact a child’s school readiness and academic performance</a:t>
          </a:r>
        </a:p>
      </dgm:t>
    </dgm:pt>
    <dgm:pt modelId="{D5009849-2C72-41ED-B782-DFF390BD7EBB}" type="parTrans" cxnId="{0951B006-CC57-4EAF-9673-602EFCFBAFD7}">
      <dgm:prSet/>
      <dgm:spPr/>
      <dgm:t>
        <a:bodyPr/>
        <a:lstStyle/>
        <a:p>
          <a:endParaRPr lang="en-US"/>
        </a:p>
      </dgm:t>
    </dgm:pt>
    <dgm:pt modelId="{F802371A-F37E-451D-A812-2AEE8F95944D}" type="sibTrans" cxnId="{0951B006-CC57-4EAF-9673-602EFCFBAFD7}">
      <dgm:prSet/>
      <dgm:spPr/>
      <dgm:t>
        <a:bodyPr/>
        <a:lstStyle/>
        <a:p>
          <a:pPr>
            <a:lnSpc>
              <a:spcPct val="100000"/>
            </a:lnSpc>
          </a:pPr>
          <a:endParaRPr lang="en-US"/>
        </a:p>
      </dgm:t>
    </dgm:pt>
    <dgm:pt modelId="{83E01CAF-3AC7-4A0F-96DF-8067A0442F44}">
      <dgm:prSet custT="1"/>
      <dgm:spPr/>
      <dgm:t>
        <a:bodyPr/>
        <a:lstStyle/>
        <a:p>
          <a:pPr>
            <a:lnSpc>
              <a:spcPct val="100000"/>
            </a:lnSpc>
          </a:pPr>
          <a:r>
            <a:rPr lang="en-US" sz="1800" dirty="0"/>
            <a:t>The Kindergarten Oral Health Assessment (KOHA) form is required for children entering public school for the first time – Kindergarten or First grade</a:t>
          </a:r>
        </a:p>
      </dgm:t>
    </dgm:pt>
    <dgm:pt modelId="{1EA754B4-E667-430E-80D7-CE406AA039FA}" type="parTrans" cxnId="{0D020B81-9885-4508-B59D-538A1C7B14A0}">
      <dgm:prSet/>
      <dgm:spPr/>
      <dgm:t>
        <a:bodyPr/>
        <a:lstStyle/>
        <a:p>
          <a:endParaRPr lang="en-US"/>
        </a:p>
      </dgm:t>
    </dgm:pt>
    <dgm:pt modelId="{4C19A93F-C914-41DC-86FA-0B91D47EF858}" type="sibTrans" cxnId="{0D020B81-9885-4508-B59D-538A1C7B14A0}">
      <dgm:prSet/>
      <dgm:spPr/>
      <dgm:t>
        <a:bodyPr/>
        <a:lstStyle/>
        <a:p>
          <a:pPr>
            <a:lnSpc>
              <a:spcPct val="100000"/>
            </a:lnSpc>
          </a:pPr>
          <a:endParaRPr lang="en-US"/>
        </a:p>
      </dgm:t>
    </dgm:pt>
    <dgm:pt modelId="{8E441155-EC86-4B46-A102-69DFE5A99D3A}">
      <dgm:prSet custT="1"/>
      <dgm:spPr/>
      <dgm:t>
        <a:bodyPr/>
        <a:lstStyle/>
        <a:p>
          <a:pPr>
            <a:lnSpc>
              <a:spcPct val="100000"/>
            </a:lnSpc>
          </a:pPr>
          <a:r>
            <a:rPr lang="en-US" sz="1800" dirty="0"/>
            <a:t>Schools can support KOHA and oral health efforts by educating families on the importance of a child receiving a dental check-up</a:t>
          </a:r>
        </a:p>
      </dgm:t>
    </dgm:pt>
    <dgm:pt modelId="{E5CF99E2-D877-4A2D-851A-B1849A6BA8F4}" type="parTrans" cxnId="{1ABEA1DE-81A2-4506-A058-3F411581471D}">
      <dgm:prSet/>
      <dgm:spPr/>
      <dgm:t>
        <a:bodyPr/>
        <a:lstStyle/>
        <a:p>
          <a:endParaRPr lang="en-US"/>
        </a:p>
      </dgm:t>
    </dgm:pt>
    <dgm:pt modelId="{27FB6B30-AEA4-4BF9-96D9-30780D8B69FF}" type="sibTrans" cxnId="{1ABEA1DE-81A2-4506-A058-3F411581471D}">
      <dgm:prSet/>
      <dgm:spPr/>
      <dgm:t>
        <a:bodyPr/>
        <a:lstStyle/>
        <a:p>
          <a:pPr>
            <a:lnSpc>
              <a:spcPct val="100000"/>
            </a:lnSpc>
          </a:pPr>
          <a:endParaRPr lang="en-US"/>
        </a:p>
      </dgm:t>
    </dgm:pt>
    <dgm:pt modelId="{5360311B-2C86-4259-84E3-CCAAA3A4B4B4}">
      <dgm:prSet/>
      <dgm:spPr/>
      <dgm:t>
        <a:bodyPr/>
        <a:lstStyle/>
        <a:p>
          <a:pPr>
            <a:lnSpc>
              <a:spcPct val="100000"/>
            </a:lnSpc>
          </a:pPr>
          <a:endParaRPr lang="en-US" dirty="0"/>
        </a:p>
      </dgm:t>
    </dgm:pt>
    <dgm:pt modelId="{46307C1E-2E0F-4110-B365-7C95BEAF40C8}" type="parTrans" cxnId="{2E3891AE-50DA-4562-BF26-5BED024DE29A}">
      <dgm:prSet/>
      <dgm:spPr/>
      <dgm:t>
        <a:bodyPr/>
        <a:lstStyle/>
        <a:p>
          <a:endParaRPr lang="en-US"/>
        </a:p>
      </dgm:t>
    </dgm:pt>
    <dgm:pt modelId="{AE9642A3-C269-45B1-BE74-FCC5DEA76F5D}" type="sibTrans" cxnId="{2E3891AE-50DA-4562-BF26-5BED024DE29A}">
      <dgm:prSet/>
      <dgm:spPr/>
      <dgm:t>
        <a:bodyPr/>
        <a:lstStyle/>
        <a:p>
          <a:endParaRPr lang="en-US"/>
        </a:p>
      </dgm:t>
    </dgm:pt>
    <dgm:pt modelId="{595E2ED2-444D-414A-9039-FA5585AAE443}" type="pres">
      <dgm:prSet presAssocID="{BD3E7BA1-5342-47EF-B435-1BE9E09A9833}" presName="root" presStyleCnt="0">
        <dgm:presLayoutVars>
          <dgm:dir/>
          <dgm:resizeHandles val="exact"/>
        </dgm:presLayoutVars>
      </dgm:prSet>
      <dgm:spPr/>
    </dgm:pt>
    <dgm:pt modelId="{0A755CAD-F325-4219-AA7E-53A2D0C68386}" type="pres">
      <dgm:prSet presAssocID="{36F8572B-8E17-4244-AB0D-02266C3B02EB}" presName="compNode" presStyleCnt="0"/>
      <dgm:spPr/>
    </dgm:pt>
    <dgm:pt modelId="{88488281-5926-4277-9E5A-508B76204B2C}" type="pres">
      <dgm:prSet presAssocID="{36F8572B-8E17-4244-AB0D-02266C3B02EB}" presName="bgRect" presStyleLbl="bgShp" presStyleIdx="0" presStyleCnt="5"/>
      <dgm:spPr/>
    </dgm:pt>
    <dgm:pt modelId="{E7183D3C-E2D8-44D6-9D4B-9B6222492BCC}" type="pres">
      <dgm:prSet presAssocID="{36F8572B-8E17-4244-AB0D-02266C3B02EB}" presName="iconRect" presStyleLbl="node1" presStyleIdx="0" presStyleCnt="5" custScaleX="174182" custScaleY="1389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a:ext>
      </dgm:extLst>
    </dgm:pt>
    <dgm:pt modelId="{49E5C14F-F9BF-45F2-8251-713BE0BB9FF1}" type="pres">
      <dgm:prSet presAssocID="{36F8572B-8E17-4244-AB0D-02266C3B02EB}" presName="spaceRect" presStyleCnt="0"/>
      <dgm:spPr/>
    </dgm:pt>
    <dgm:pt modelId="{6C043477-C944-466A-8B7B-75DBE1ACA2FB}" type="pres">
      <dgm:prSet presAssocID="{36F8572B-8E17-4244-AB0D-02266C3B02EB}" presName="parTx" presStyleLbl="revTx" presStyleIdx="0" presStyleCnt="5">
        <dgm:presLayoutVars>
          <dgm:chMax val="0"/>
          <dgm:chPref val="0"/>
        </dgm:presLayoutVars>
      </dgm:prSet>
      <dgm:spPr/>
    </dgm:pt>
    <dgm:pt modelId="{FB6E5071-3759-4311-9EA9-8A835A8C31BF}" type="pres">
      <dgm:prSet presAssocID="{4178307D-F10F-4E43-8CD7-210C10CD7E8C}" presName="sibTrans" presStyleCnt="0"/>
      <dgm:spPr/>
    </dgm:pt>
    <dgm:pt modelId="{CBAB3ACF-3967-4AF0-B23E-E079A3B47CDF}" type="pres">
      <dgm:prSet presAssocID="{961930FA-80C2-4810-AB23-92D6A969CD47}" presName="compNode" presStyleCnt="0"/>
      <dgm:spPr/>
    </dgm:pt>
    <dgm:pt modelId="{B598B045-C42E-459A-BC3D-4A86DD87142A}" type="pres">
      <dgm:prSet presAssocID="{961930FA-80C2-4810-AB23-92D6A969CD47}" presName="bgRect" presStyleLbl="bgShp" presStyleIdx="1" presStyleCnt="5"/>
      <dgm:spPr/>
    </dgm:pt>
    <dgm:pt modelId="{E6A244F7-3344-4FE0-AF27-691080B74156}" type="pres">
      <dgm:prSet presAssocID="{961930FA-80C2-4810-AB23-92D6A969CD47}" presName="iconRect" presStyleLbl="node1" presStyleIdx="1" presStyleCnt="5" custScaleX="151242" custScaleY="1189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a:noFill/>
        </a:ln>
      </dgm:spPr>
      <dgm:extLst>
        <a:ext uri="{E40237B7-FDA0-4F09-8148-C483321AD2D9}">
          <dgm14:cNvPr xmlns:dgm14="http://schemas.microsoft.com/office/drawing/2010/diagram" id="0" name="" descr="Books"/>
        </a:ext>
      </dgm:extLst>
    </dgm:pt>
    <dgm:pt modelId="{09FF0FCE-8257-41ED-932E-651F547E32E0}" type="pres">
      <dgm:prSet presAssocID="{961930FA-80C2-4810-AB23-92D6A969CD47}" presName="spaceRect" presStyleCnt="0"/>
      <dgm:spPr/>
    </dgm:pt>
    <dgm:pt modelId="{90D691B5-F673-4015-A265-0AD3987B0FB5}" type="pres">
      <dgm:prSet presAssocID="{961930FA-80C2-4810-AB23-92D6A969CD47}" presName="parTx" presStyleLbl="revTx" presStyleIdx="1" presStyleCnt="5">
        <dgm:presLayoutVars>
          <dgm:chMax val="0"/>
          <dgm:chPref val="0"/>
        </dgm:presLayoutVars>
      </dgm:prSet>
      <dgm:spPr/>
    </dgm:pt>
    <dgm:pt modelId="{99E77B27-EB28-4A3E-9203-B91FEB2A6113}" type="pres">
      <dgm:prSet presAssocID="{F802371A-F37E-451D-A812-2AEE8F95944D}" presName="sibTrans" presStyleCnt="0"/>
      <dgm:spPr/>
    </dgm:pt>
    <dgm:pt modelId="{0AB1DE78-5F8A-4C1F-B04C-5502BBE64766}" type="pres">
      <dgm:prSet presAssocID="{83E01CAF-3AC7-4A0F-96DF-8067A0442F44}" presName="compNode" presStyleCnt="0"/>
      <dgm:spPr/>
    </dgm:pt>
    <dgm:pt modelId="{3E45C8F0-3CA2-48F0-9AEF-67557CF548FC}" type="pres">
      <dgm:prSet presAssocID="{83E01CAF-3AC7-4A0F-96DF-8067A0442F44}" presName="bgRect" presStyleLbl="bgShp" presStyleIdx="2" presStyleCnt="5"/>
      <dgm:spPr/>
    </dgm:pt>
    <dgm:pt modelId="{3755746F-5E36-44A1-AB2F-D5D1BBAFF57B}" type="pres">
      <dgm:prSet presAssocID="{83E01CAF-3AC7-4A0F-96DF-8067A0442F44}" presName="iconRect" presStyleLbl="node1" presStyleIdx="2" presStyleCnt="5" custScaleX="135536" custScaleY="13626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th"/>
        </a:ext>
      </dgm:extLst>
    </dgm:pt>
    <dgm:pt modelId="{CFF6795E-C065-4ED8-AEDF-164262FE43E0}" type="pres">
      <dgm:prSet presAssocID="{83E01CAF-3AC7-4A0F-96DF-8067A0442F44}" presName="spaceRect" presStyleCnt="0"/>
      <dgm:spPr/>
    </dgm:pt>
    <dgm:pt modelId="{0831FC56-B935-4985-A394-A67EAB0F8063}" type="pres">
      <dgm:prSet presAssocID="{83E01CAF-3AC7-4A0F-96DF-8067A0442F44}" presName="parTx" presStyleLbl="revTx" presStyleIdx="2" presStyleCnt="5">
        <dgm:presLayoutVars>
          <dgm:chMax val="0"/>
          <dgm:chPref val="0"/>
        </dgm:presLayoutVars>
      </dgm:prSet>
      <dgm:spPr/>
    </dgm:pt>
    <dgm:pt modelId="{F61128E5-EFDA-490E-BB65-33292050D6C3}" type="pres">
      <dgm:prSet presAssocID="{4C19A93F-C914-41DC-86FA-0B91D47EF858}" presName="sibTrans" presStyleCnt="0"/>
      <dgm:spPr/>
    </dgm:pt>
    <dgm:pt modelId="{118C2D8A-E083-40EE-8B8F-AEB8A60E44FD}" type="pres">
      <dgm:prSet presAssocID="{8E441155-EC86-4B46-A102-69DFE5A99D3A}" presName="compNode" presStyleCnt="0"/>
      <dgm:spPr/>
    </dgm:pt>
    <dgm:pt modelId="{DCC76759-0F58-4819-9AC0-3D568019BA05}" type="pres">
      <dgm:prSet presAssocID="{8E441155-EC86-4B46-A102-69DFE5A99D3A}" presName="bgRect" presStyleLbl="bgShp" presStyleIdx="3" presStyleCnt="5"/>
      <dgm:spPr/>
    </dgm:pt>
    <dgm:pt modelId="{8726CD31-F7FD-4FA8-89B3-C6B4A773B0FC}" type="pres">
      <dgm:prSet presAssocID="{8E441155-EC86-4B46-A102-69DFE5A99D3A}" presName="iconRect" presStyleLbl="node1" presStyleIdx="3" presStyleCnt="5" custScaleX="118600" custScaleY="16279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9000" r="-19000"/>
          </a:stretch>
        </a:blipFill>
        <a:ln>
          <a:noFill/>
        </a:ln>
      </dgm:spPr>
      <dgm:extLst>
        <a:ext uri="{E40237B7-FDA0-4F09-8148-C483321AD2D9}">
          <dgm14:cNvPr xmlns:dgm14="http://schemas.microsoft.com/office/drawing/2010/diagram" id="0" name="" descr="Classroom"/>
        </a:ext>
      </dgm:extLst>
    </dgm:pt>
    <dgm:pt modelId="{9FA3B720-C012-4F8F-9AE6-F6C805C65EC0}" type="pres">
      <dgm:prSet presAssocID="{8E441155-EC86-4B46-A102-69DFE5A99D3A}" presName="spaceRect" presStyleCnt="0"/>
      <dgm:spPr/>
    </dgm:pt>
    <dgm:pt modelId="{BE177F03-0264-4855-A20C-BC763336143E}" type="pres">
      <dgm:prSet presAssocID="{8E441155-EC86-4B46-A102-69DFE5A99D3A}" presName="parTx" presStyleLbl="revTx" presStyleIdx="3" presStyleCnt="5">
        <dgm:presLayoutVars>
          <dgm:chMax val="0"/>
          <dgm:chPref val="0"/>
        </dgm:presLayoutVars>
      </dgm:prSet>
      <dgm:spPr/>
    </dgm:pt>
    <dgm:pt modelId="{6DBCEB93-DCB6-4506-8F4B-37822671AF6A}" type="pres">
      <dgm:prSet presAssocID="{27FB6B30-AEA4-4BF9-96D9-30780D8B69FF}" presName="sibTrans" presStyleCnt="0"/>
      <dgm:spPr/>
    </dgm:pt>
    <dgm:pt modelId="{348E673E-9F2A-48DD-81EF-8B190384EBC4}" type="pres">
      <dgm:prSet presAssocID="{5360311B-2C86-4259-84E3-CCAAA3A4B4B4}" presName="compNode" presStyleCnt="0"/>
      <dgm:spPr/>
    </dgm:pt>
    <dgm:pt modelId="{A2D6F00F-C722-463E-8D82-C357DDEBCAC7}" type="pres">
      <dgm:prSet presAssocID="{5360311B-2C86-4259-84E3-CCAAA3A4B4B4}" presName="bgRect" presStyleLbl="bgShp" presStyleIdx="4" presStyleCnt="5"/>
      <dgm:spPr/>
    </dgm:pt>
    <dgm:pt modelId="{7E154781-D4BE-4DC8-B151-712BBAC47C83}" type="pres">
      <dgm:prSet presAssocID="{5360311B-2C86-4259-84E3-CCAAA3A4B4B4}" presName="iconRect" presStyleLbl="node1" presStyleIdx="4" presStyleCnt="5" custScaleX="125287" custScaleY="13581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Internet"/>
        </a:ext>
      </dgm:extLst>
    </dgm:pt>
    <dgm:pt modelId="{95349CB5-AD00-404B-8B64-4B7E4B830C01}" type="pres">
      <dgm:prSet presAssocID="{5360311B-2C86-4259-84E3-CCAAA3A4B4B4}" presName="spaceRect" presStyleCnt="0"/>
      <dgm:spPr/>
    </dgm:pt>
    <dgm:pt modelId="{1DF91D4E-AEFF-4620-A662-001AAEF64793}" type="pres">
      <dgm:prSet presAssocID="{5360311B-2C86-4259-84E3-CCAAA3A4B4B4}" presName="parTx" presStyleLbl="revTx" presStyleIdx="4" presStyleCnt="5">
        <dgm:presLayoutVars>
          <dgm:chMax val="0"/>
          <dgm:chPref val="0"/>
        </dgm:presLayoutVars>
      </dgm:prSet>
      <dgm:spPr/>
    </dgm:pt>
  </dgm:ptLst>
  <dgm:cxnLst>
    <dgm:cxn modelId="{0951B006-CC57-4EAF-9673-602EFCFBAFD7}" srcId="{BD3E7BA1-5342-47EF-B435-1BE9E09A9833}" destId="{961930FA-80C2-4810-AB23-92D6A969CD47}" srcOrd="1" destOrd="0" parTransId="{D5009849-2C72-41ED-B782-DFF390BD7EBB}" sibTransId="{F802371A-F37E-451D-A812-2AEE8F95944D}"/>
    <dgm:cxn modelId="{A6CD4307-A98C-4C16-B323-1474D99301EF}" type="presOf" srcId="{36F8572B-8E17-4244-AB0D-02266C3B02EB}" destId="{6C043477-C944-466A-8B7B-75DBE1ACA2FB}" srcOrd="0" destOrd="0" presId="urn:microsoft.com/office/officeart/2018/2/layout/IconVerticalSolidList"/>
    <dgm:cxn modelId="{C0107E12-4194-4A9A-85F2-0E9CA7AAC462}" srcId="{BD3E7BA1-5342-47EF-B435-1BE9E09A9833}" destId="{36F8572B-8E17-4244-AB0D-02266C3B02EB}" srcOrd="0" destOrd="0" parTransId="{2E003F13-3838-4191-85D4-75D5ABC530C7}" sibTransId="{4178307D-F10F-4E43-8CD7-210C10CD7E8C}"/>
    <dgm:cxn modelId="{01EEA144-3143-4C19-9E4E-C90A4CA71452}" type="presOf" srcId="{961930FA-80C2-4810-AB23-92D6A969CD47}" destId="{90D691B5-F673-4015-A265-0AD3987B0FB5}" srcOrd="0" destOrd="0" presId="urn:microsoft.com/office/officeart/2018/2/layout/IconVerticalSolidList"/>
    <dgm:cxn modelId="{BC439445-BCE2-4A32-9B8B-FCEA2EED43EB}" type="presOf" srcId="{5360311B-2C86-4259-84E3-CCAAA3A4B4B4}" destId="{1DF91D4E-AEFF-4620-A662-001AAEF64793}" srcOrd="0" destOrd="0" presId="urn:microsoft.com/office/officeart/2018/2/layout/IconVerticalSolidList"/>
    <dgm:cxn modelId="{0D020B81-9885-4508-B59D-538A1C7B14A0}" srcId="{BD3E7BA1-5342-47EF-B435-1BE9E09A9833}" destId="{83E01CAF-3AC7-4A0F-96DF-8067A0442F44}" srcOrd="2" destOrd="0" parTransId="{1EA754B4-E667-430E-80D7-CE406AA039FA}" sibTransId="{4C19A93F-C914-41DC-86FA-0B91D47EF858}"/>
    <dgm:cxn modelId="{4F242891-1289-4E89-8128-F35409BDE221}" type="presOf" srcId="{BD3E7BA1-5342-47EF-B435-1BE9E09A9833}" destId="{595E2ED2-444D-414A-9039-FA5585AAE443}" srcOrd="0" destOrd="0" presId="urn:microsoft.com/office/officeart/2018/2/layout/IconVerticalSolidList"/>
    <dgm:cxn modelId="{2E3891AE-50DA-4562-BF26-5BED024DE29A}" srcId="{BD3E7BA1-5342-47EF-B435-1BE9E09A9833}" destId="{5360311B-2C86-4259-84E3-CCAAA3A4B4B4}" srcOrd="4" destOrd="0" parTransId="{46307C1E-2E0F-4110-B365-7C95BEAF40C8}" sibTransId="{AE9642A3-C269-45B1-BE74-FCC5DEA76F5D}"/>
    <dgm:cxn modelId="{D2C0A6D1-149F-48B2-B400-B40D3CC0B195}" type="presOf" srcId="{83E01CAF-3AC7-4A0F-96DF-8067A0442F44}" destId="{0831FC56-B935-4985-A394-A67EAB0F8063}" srcOrd="0" destOrd="0" presId="urn:microsoft.com/office/officeart/2018/2/layout/IconVerticalSolidList"/>
    <dgm:cxn modelId="{1ABEA1DE-81A2-4506-A058-3F411581471D}" srcId="{BD3E7BA1-5342-47EF-B435-1BE9E09A9833}" destId="{8E441155-EC86-4B46-A102-69DFE5A99D3A}" srcOrd="3" destOrd="0" parTransId="{E5CF99E2-D877-4A2D-851A-B1849A6BA8F4}" sibTransId="{27FB6B30-AEA4-4BF9-96D9-30780D8B69FF}"/>
    <dgm:cxn modelId="{082CACE3-DC3E-4C5A-994B-541E5B3076F0}" type="presOf" srcId="{8E441155-EC86-4B46-A102-69DFE5A99D3A}" destId="{BE177F03-0264-4855-A20C-BC763336143E}" srcOrd="0" destOrd="0" presId="urn:microsoft.com/office/officeart/2018/2/layout/IconVerticalSolidList"/>
    <dgm:cxn modelId="{EAC1345D-D20D-4603-8A92-F0E38DC8231B}" type="presParOf" srcId="{595E2ED2-444D-414A-9039-FA5585AAE443}" destId="{0A755CAD-F325-4219-AA7E-53A2D0C68386}" srcOrd="0" destOrd="0" presId="urn:microsoft.com/office/officeart/2018/2/layout/IconVerticalSolidList"/>
    <dgm:cxn modelId="{998ABD0E-5B5D-4596-826F-08985F843345}" type="presParOf" srcId="{0A755CAD-F325-4219-AA7E-53A2D0C68386}" destId="{88488281-5926-4277-9E5A-508B76204B2C}" srcOrd="0" destOrd="0" presId="urn:microsoft.com/office/officeart/2018/2/layout/IconVerticalSolidList"/>
    <dgm:cxn modelId="{35352791-EDD6-42AD-969F-E5CCD582F3F7}" type="presParOf" srcId="{0A755CAD-F325-4219-AA7E-53A2D0C68386}" destId="{E7183D3C-E2D8-44D6-9D4B-9B6222492BCC}" srcOrd="1" destOrd="0" presId="urn:microsoft.com/office/officeart/2018/2/layout/IconVerticalSolidList"/>
    <dgm:cxn modelId="{06B5F743-0D21-46F4-978E-50D1A1F48601}" type="presParOf" srcId="{0A755CAD-F325-4219-AA7E-53A2D0C68386}" destId="{49E5C14F-F9BF-45F2-8251-713BE0BB9FF1}" srcOrd="2" destOrd="0" presId="urn:microsoft.com/office/officeart/2018/2/layout/IconVerticalSolidList"/>
    <dgm:cxn modelId="{4BBB628F-B188-4866-B48E-74885EF1E13E}" type="presParOf" srcId="{0A755CAD-F325-4219-AA7E-53A2D0C68386}" destId="{6C043477-C944-466A-8B7B-75DBE1ACA2FB}" srcOrd="3" destOrd="0" presId="urn:microsoft.com/office/officeart/2018/2/layout/IconVerticalSolidList"/>
    <dgm:cxn modelId="{287CF5CC-F170-4BCC-8535-ED893B856C5C}" type="presParOf" srcId="{595E2ED2-444D-414A-9039-FA5585AAE443}" destId="{FB6E5071-3759-4311-9EA9-8A835A8C31BF}" srcOrd="1" destOrd="0" presId="urn:microsoft.com/office/officeart/2018/2/layout/IconVerticalSolidList"/>
    <dgm:cxn modelId="{95D3E21B-068C-4855-AFA0-EB200D41C8FC}" type="presParOf" srcId="{595E2ED2-444D-414A-9039-FA5585AAE443}" destId="{CBAB3ACF-3967-4AF0-B23E-E079A3B47CDF}" srcOrd="2" destOrd="0" presId="urn:microsoft.com/office/officeart/2018/2/layout/IconVerticalSolidList"/>
    <dgm:cxn modelId="{159261ED-6A96-45ED-BCED-1EE41D029611}" type="presParOf" srcId="{CBAB3ACF-3967-4AF0-B23E-E079A3B47CDF}" destId="{B598B045-C42E-459A-BC3D-4A86DD87142A}" srcOrd="0" destOrd="0" presId="urn:microsoft.com/office/officeart/2018/2/layout/IconVerticalSolidList"/>
    <dgm:cxn modelId="{3E05D08B-F2F0-4F8B-937D-9FD65A7861F7}" type="presParOf" srcId="{CBAB3ACF-3967-4AF0-B23E-E079A3B47CDF}" destId="{E6A244F7-3344-4FE0-AF27-691080B74156}" srcOrd="1" destOrd="0" presId="urn:microsoft.com/office/officeart/2018/2/layout/IconVerticalSolidList"/>
    <dgm:cxn modelId="{4DEDFA19-67D6-4C17-A0C3-6DCCE8D6DE79}" type="presParOf" srcId="{CBAB3ACF-3967-4AF0-B23E-E079A3B47CDF}" destId="{09FF0FCE-8257-41ED-932E-651F547E32E0}" srcOrd="2" destOrd="0" presId="urn:microsoft.com/office/officeart/2018/2/layout/IconVerticalSolidList"/>
    <dgm:cxn modelId="{5370DD65-BDCD-44CB-AEDE-446F97C9C53B}" type="presParOf" srcId="{CBAB3ACF-3967-4AF0-B23E-E079A3B47CDF}" destId="{90D691B5-F673-4015-A265-0AD3987B0FB5}" srcOrd="3" destOrd="0" presId="urn:microsoft.com/office/officeart/2018/2/layout/IconVerticalSolidList"/>
    <dgm:cxn modelId="{BA4A5322-AB0A-40E7-AB6C-1F13F99CD03A}" type="presParOf" srcId="{595E2ED2-444D-414A-9039-FA5585AAE443}" destId="{99E77B27-EB28-4A3E-9203-B91FEB2A6113}" srcOrd="3" destOrd="0" presId="urn:microsoft.com/office/officeart/2018/2/layout/IconVerticalSolidList"/>
    <dgm:cxn modelId="{D631E0A9-0594-44EF-95FB-BEF5F7321BB4}" type="presParOf" srcId="{595E2ED2-444D-414A-9039-FA5585AAE443}" destId="{0AB1DE78-5F8A-4C1F-B04C-5502BBE64766}" srcOrd="4" destOrd="0" presId="urn:microsoft.com/office/officeart/2018/2/layout/IconVerticalSolidList"/>
    <dgm:cxn modelId="{F7F983F1-ADD0-4674-94E8-A2DA4909F917}" type="presParOf" srcId="{0AB1DE78-5F8A-4C1F-B04C-5502BBE64766}" destId="{3E45C8F0-3CA2-48F0-9AEF-67557CF548FC}" srcOrd="0" destOrd="0" presId="urn:microsoft.com/office/officeart/2018/2/layout/IconVerticalSolidList"/>
    <dgm:cxn modelId="{515863ED-5CEF-4FD4-80A1-301C90F6B9C8}" type="presParOf" srcId="{0AB1DE78-5F8A-4C1F-B04C-5502BBE64766}" destId="{3755746F-5E36-44A1-AB2F-D5D1BBAFF57B}" srcOrd="1" destOrd="0" presId="urn:microsoft.com/office/officeart/2018/2/layout/IconVerticalSolidList"/>
    <dgm:cxn modelId="{7D470E59-EB2C-4978-910F-D54AB95AE53A}" type="presParOf" srcId="{0AB1DE78-5F8A-4C1F-B04C-5502BBE64766}" destId="{CFF6795E-C065-4ED8-AEDF-164262FE43E0}" srcOrd="2" destOrd="0" presId="urn:microsoft.com/office/officeart/2018/2/layout/IconVerticalSolidList"/>
    <dgm:cxn modelId="{BEBBEA42-925F-4EDA-BE8E-64D8E440B16C}" type="presParOf" srcId="{0AB1DE78-5F8A-4C1F-B04C-5502BBE64766}" destId="{0831FC56-B935-4985-A394-A67EAB0F8063}" srcOrd="3" destOrd="0" presId="urn:microsoft.com/office/officeart/2018/2/layout/IconVerticalSolidList"/>
    <dgm:cxn modelId="{E42E9656-D79E-43E9-BB86-B8331413DEF8}" type="presParOf" srcId="{595E2ED2-444D-414A-9039-FA5585AAE443}" destId="{F61128E5-EFDA-490E-BB65-33292050D6C3}" srcOrd="5" destOrd="0" presId="urn:microsoft.com/office/officeart/2018/2/layout/IconVerticalSolidList"/>
    <dgm:cxn modelId="{246DE4D0-46F7-4958-8B1D-0A52CCA7D876}" type="presParOf" srcId="{595E2ED2-444D-414A-9039-FA5585AAE443}" destId="{118C2D8A-E083-40EE-8B8F-AEB8A60E44FD}" srcOrd="6" destOrd="0" presId="urn:microsoft.com/office/officeart/2018/2/layout/IconVerticalSolidList"/>
    <dgm:cxn modelId="{7390C1DA-0620-4E16-A13D-BA27F8E8C050}" type="presParOf" srcId="{118C2D8A-E083-40EE-8B8F-AEB8A60E44FD}" destId="{DCC76759-0F58-4819-9AC0-3D568019BA05}" srcOrd="0" destOrd="0" presId="urn:microsoft.com/office/officeart/2018/2/layout/IconVerticalSolidList"/>
    <dgm:cxn modelId="{A2FF7F2A-ECFF-4CFB-98A8-9DFDA896372D}" type="presParOf" srcId="{118C2D8A-E083-40EE-8B8F-AEB8A60E44FD}" destId="{8726CD31-F7FD-4FA8-89B3-C6B4A773B0FC}" srcOrd="1" destOrd="0" presId="urn:microsoft.com/office/officeart/2018/2/layout/IconVerticalSolidList"/>
    <dgm:cxn modelId="{ABD5C2DF-5EFF-4B97-80F2-3F2BBA0A209D}" type="presParOf" srcId="{118C2D8A-E083-40EE-8B8F-AEB8A60E44FD}" destId="{9FA3B720-C012-4F8F-9AE6-F6C805C65EC0}" srcOrd="2" destOrd="0" presId="urn:microsoft.com/office/officeart/2018/2/layout/IconVerticalSolidList"/>
    <dgm:cxn modelId="{28CC1827-F75D-44BF-972C-0F148556752F}" type="presParOf" srcId="{118C2D8A-E083-40EE-8B8F-AEB8A60E44FD}" destId="{BE177F03-0264-4855-A20C-BC763336143E}" srcOrd="3" destOrd="0" presId="urn:microsoft.com/office/officeart/2018/2/layout/IconVerticalSolidList"/>
    <dgm:cxn modelId="{699A0DEF-A372-4ECB-803F-CD03E36F6F48}" type="presParOf" srcId="{595E2ED2-444D-414A-9039-FA5585AAE443}" destId="{6DBCEB93-DCB6-4506-8F4B-37822671AF6A}" srcOrd="7" destOrd="0" presId="urn:microsoft.com/office/officeart/2018/2/layout/IconVerticalSolidList"/>
    <dgm:cxn modelId="{40CA5392-408C-412D-B76A-C452408FCDE2}" type="presParOf" srcId="{595E2ED2-444D-414A-9039-FA5585AAE443}" destId="{348E673E-9F2A-48DD-81EF-8B190384EBC4}" srcOrd="8" destOrd="0" presId="urn:microsoft.com/office/officeart/2018/2/layout/IconVerticalSolidList"/>
    <dgm:cxn modelId="{9ACFDC5D-3D76-4174-A69B-3BCE78794467}" type="presParOf" srcId="{348E673E-9F2A-48DD-81EF-8B190384EBC4}" destId="{A2D6F00F-C722-463E-8D82-C357DDEBCAC7}" srcOrd="0" destOrd="0" presId="urn:microsoft.com/office/officeart/2018/2/layout/IconVerticalSolidList"/>
    <dgm:cxn modelId="{AA4F2EB3-4CBF-44F0-948C-D9CAC285A591}" type="presParOf" srcId="{348E673E-9F2A-48DD-81EF-8B190384EBC4}" destId="{7E154781-D4BE-4DC8-B151-712BBAC47C83}" srcOrd="1" destOrd="0" presId="urn:microsoft.com/office/officeart/2018/2/layout/IconVerticalSolidList"/>
    <dgm:cxn modelId="{527A4925-816F-460F-96E3-C487497B2439}" type="presParOf" srcId="{348E673E-9F2A-48DD-81EF-8B190384EBC4}" destId="{95349CB5-AD00-404B-8B64-4B7E4B830C01}" srcOrd="2" destOrd="0" presId="urn:microsoft.com/office/officeart/2018/2/layout/IconVerticalSolidList"/>
    <dgm:cxn modelId="{659685AC-BAD7-4B8B-8688-E2B886222066}" type="presParOf" srcId="{348E673E-9F2A-48DD-81EF-8B190384EBC4}" destId="{1DF91D4E-AEFF-4620-A662-001AAEF647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F9084-A3E3-4245-BCB0-59613F2AD155}"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7DE64173-3DFC-48BC-94FF-2343782BAAF8}">
      <dgm:prSet/>
      <dgm:spPr/>
      <dgm:t>
        <a:bodyPr/>
        <a:lstStyle/>
        <a:p>
          <a:r>
            <a:rPr lang="en-US" b="0" dirty="0"/>
            <a:t>Dental caries is the most common chronic childhood disease in the U.S. It is nearly 5x more common than childhood asthma.</a:t>
          </a:r>
        </a:p>
      </dgm:t>
    </dgm:pt>
    <dgm:pt modelId="{839DF479-EE7C-4D15-9B3D-69DF24C1AA75}" type="parTrans" cxnId="{A6210E66-736C-4828-8AF6-36A61CD5338E}">
      <dgm:prSet/>
      <dgm:spPr/>
      <dgm:t>
        <a:bodyPr/>
        <a:lstStyle/>
        <a:p>
          <a:endParaRPr lang="en-US"/>
        </a:p>
      </dgm:t>
    </dgm:pt>
    <dgm:pt modelId="{D3F8A18C-FD1E-4B7B-96BF-C07FB8E521D2}" type="sibTrans" cxnId="{A6210E66-736C-4828-8AF6-36A61CD5338E}">
      <dgm:prSet/>
      <dgm:spPr/>
      <dgm:t>
        <a:bodyPr/>
        <a:lstStyle/>
        <a:p>
          <a:endParaRPr lang="en-US"/>
        </a:p>
      </dgm:t>
    </dgm:pt>
    <dgm:pt modelId="{335BD4C4-393C-4386-B4ED-02879CC7FC70}">
      <dgm:prSet/>
      <dgm:spPr/>
      <dgm:t>
        <a:bodyPr/>
        <a:lstStyle/>
        <a:p>
          <a:r>
            <a:rPr lang="en-US" b="0" dirty="0"/>
            <a:t>In the U.S. 6.3 million children suffer from poor oral health by the time they reach 3</a:t>
          </a:r>
          <a:r>
            <a:rPr lang="en-US" b="0" baseline="30000" dirty="0"/>
            <a:t>rd</a:t>
          </a:r>
          <a:r>
            <a:rPr lang="en-US" b="0" dirty="0"/>
            <a:t> grade.</a:t>
          </a:r>
        </a:p>
      </dgm:t>
    </dgm:pt>
    <dgm:pt modelId="{16AE061C-DBDE-421C-94C8-CC8CE57F9CFD}" type="parTrans" cxnId="{8F8C44FC-253C-410E-9842-CB1B5D3AF347}">
      <dgm:prSet/>
      <dgm:spPr/>
      <dgm:t>
        <a:bodyPr/>
        <a:lstStyle/>
        <a:p>
          <a:endParaRPr lang="en-US"/>
        </a:p>
      </dgm:t>
    </dgm:pt>
    <dgm:pt modelId="{485344CF-B3F9-49D5-82DF-7D0269180B76}" type="sibTrans" cxnId="{8F8C44FC-253C-410E-9842-CB1B5D3AF347}">
      <dgm:prSet/>
      <dgm:spPr/>
      <dgm:t>
        <a:bodyPr/>
        <a:lstStyle/>
        <a:p>
          <a:endParaRPr lang="en-US"/>
        </a:p>
      </dgm:t>
    </dgm:pt>
    <dgm:pt modelId="{D1E36EC1-BFBF-4502-B50F-B3B6F437AE13}">
      <dgm:prSet/>
      <dgm:spPr/>
      <dgm:t>
        <a:bodyPr/>
        <a:lstStyle/>
        <a:p>
          <a:r>
            <a:rPr lang="en-US" b="0" dirty="0"/>
            <a:t>Poor oral health impacts a child’s overall health through nutrition, speech, self-esteem and academic performance.</a:t>
          </a:r>
        </a:p>
      </dgm:t>
    </dgm:pt>
    <dgm:pt modelId="{C7A7FA1A-0BE5-4BFC-94FB-CC8F93365ABC}" type="parTrans" cxnId="{C406D071-6E15-45E8-BACE-61E484B9DA49}">
      <dgm:prSet/>
      <dgm:spPr/>
      <dgm:t>
        <a:bodyPr/>
        <a:lstStyle/>
        <a:p>
          <a:endParaRPr lang="en-US"/>
        </a:p>
      </dgm:t>
    </dgm:pt>
    <dgm:pt modelId="{B34F1F10-E511-4709-8106-783D8F389B7D}" type="sibTrans" cxnId="{C406D071-6E15-45E8-BACE-61E484B9DA49}">
      <dgm:prSet/>
      <dgm:spPr/>
      <dgm:t>
        <a:bodyPr/>
        <a:lstStyle/>
        <a:p>
          <a:endParaRPr lang="en-US"/>
        </a:p>
      </dgm:t>
    </dgm:pt>
    <dgm:pt modelId="{C12B7645-78A6-4975-A76E-93D65FA957FF}" type="pres">
      <dgm:prSet presAssocID="{456F9084-A3E3-4245-BCB0-59613F2AD155}" presName="root" presStyleCnt="0">
        <dgm:presLayoutVars>
          <dgm:dir/>
          <dgm:resizeHandles val="exact"/>
        </dgm:presLayoutVars>
      </dgm:prSet>
      <dgm:spPr/>
    </dgm:pt>
    <dgm:pt modelId="{43DA1682-4B8F-4DBE-AE2A-D2BF8F36F29F}" type="pres">
      <dgm:prSet presAssocID="{7DE64173-3DFC-48BC-94FF-2343782BAAF8}" presName="compNode" presStyleCnt="0"/>
      <dgm:spPr/>
    </dgm:pt>
    <dgm:pt modelId="{A99C6DDB-6B0D-4683-AFA1-C0252652E58A}" type="pres">
      <dgm:prSet presAssocID="{7DE64173-3DFC-48BC-94FF-2343782BAAF8}" presName="bgRect" presStyleLbl="bgShp" presStyleIdx="0" presStyleCnt="3"/>
      <dgm:spPr/>
    </dgm:pt>
    <dgm:pt modelId="{9E117AB2-1434-4713-B492-14776E780B9A}" type="pres">
      <dgm:prSet presAssocID="{7DE64173-3DFC-48BC-94FF-2343782BAA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ooth"/>
        </a:ext>
      </dgm:extLst>
    </dgm:pt>
    <dgm:pt modelId="{5CE9CED5-7FC2-470A-B497-BBEAFD19B59C}" type="pres">
      <dgm:prSet presAssocID="{7DE64173-3DFC-48BC-94FF-2343782BAAF8}" presName="spaceRect" presStyleCnt="0"/>
      <dgm:spPr/>
    </dgm:pt>
    <dgm:pt modelId="{D5343D4A-92D1-4679-A8A2-EB1451892B83}" type="pres">
      <dgm:prSet presAssocID="{7DE64173-3DFC-48BC-94FF-2343782BAAF8}" presName="parTx" presStyleLbl="revTx" presStyleIdx="0" presStyleCnt="3">
        <dgm:presLayoutVars>
          <dgm:chMax val="0"/>
          <dgm:chPref val="0"/>
        </dgm:presLayoutVars>
      </dgm:prSet>
      <dgm:spPr/>
    </dgm:pt>
    <dgm:pt modelId="{BBE860A4-FF4F-4DA6-BCDB-CE3DF1FCF6D5}" type="pres">
      <dgm:prSet presAssocID="{D3F8A18C-FD1E-4B7B-96BF-C07FB8E521D2}" presName="sibTrans" presStyleCnt="0"/>
      <dgm:spPr/>
    </dgm:pt>
    <dgm:pt modelId="{B97EDB39-CDE1-401F-B6D4-B62863713110}" type="pres">
      <dgm:prSet presAssocID="{335BD4C4-393C-4386-B4ED-02879CC7FC70}" presName="compNode" presStyleCnt="0"/>
      <dgm:spPr/>
    </dgm:pt>
    <dgm:pt modelId="{B6BCCE3B-560B-4B8D-965D-EFF5559A8473}" type="pres">
      <dgm:prSet presAssocID="{335BD4C4-393C-4386-B4ED-02879CC7FC70}" presName="bgRect" presStyleLbl="bgShp" presStyleIdx="1" presStyleCnt="3"/>
      <dgm:spPr/>
    </dgm:pt>
    <dgm:pt modelId="{6A2A9AE3-53CA-4AD5-9DBB-07B6C16AB965}" type="pres">
      <dgm:prSet presAssocID="{335BD4C4-393C-4386-B4ED-02879CC7FC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0D4042F0-F2A5-4DEC-8E87-AD33D067170B}" type="pres">
      <dgm:prSet presAssocID="{335BD4C4-393C-4386-B4ED-02879CC7FC70}" presName="spaceRect" presStyleCnt="0"/>
      <dgm:spPr/>
    </dgm:pt>
    <dgm:pt modelId="{A1BA72C2-05D7-4F3C-86B8-5855CC078708}" type="pres">
      <dgm:prSet presAssocID="{335BD4C4-393C-4386-B4ED-02879CC7FC70}" presName="parTx" presStyleLbl="revTx" presStyleIdx="1" presStyleCnt="3">
        <dgm:presLayoutVars>
          <dgm:chMax val="0"/>
          <dgm:chPref val="0"/>
        </dgm:presLayoutVars>
      </dgm:prSet>
      <dgm:spPr/>
    </dgm:pt>
    <dgm:pt modelId="{0B2B009D-22C1-476E-92F5-D353DC285BCB}" type="pres">
      <dgm:prSet presAssocID="{485344CF-B3F9-49D5-82DF-7D0269180B76}" presName="sibTrans" presStyleCnt="0"/>
      <dgm:spPr/>
    </dgm:pt>
    <dgm:pt modelId="{B16838AE-6E56-42F0-9FFB-D032470FE1A1}" type="pres">
      <dgm:prSet presAssocID="{D1E36EC1-BFBF-4502-B50F-B3B6F437AE13}" presName="compNode" presStyleCnt="0"/>
      <dgm:spPr/>
    </dgm:pt>
    <dgm:pt modelId="{3A0842D7-BDAF-401F-9F75-D2D85D9ACB80}" type="pres">
      <dgm:prSet presAssocID="{D1E36EC1-BFBF-4502-B50F-B3B6F437AE13}" presName="bgRect" presStyleLbl="bgShp" presStyleIdx="2" presStyleCnt="3"/>
      <dgm:spPr/>
    </dgm:pt>
    <dgm:pt modelId="{B44E1813-6475-470F-B136-A90C9E3478B8}" type="pres">
      <dgm:prSet presAssocID="{D1E36EC1-BFBF-4502-B50F-B3B6F437AE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rain"/>
        </a:ext>
      </dgm:extLst>
    </dgm:pt>
    <dgm:pt modelId="{E3D1D62B-2C2D-4216-904C-57636E99B46D}" type="pres">
      <dgm:prSet presAssocID="{D1E36EC1-BFBF-4502-B50F-B3B6F437AE13}" presName="spaceRect" presStyleCnt="0"/>
      <dgm:spPr/>
    </dgm:pt>
    <dgm:pt modelId="{F5318707-84B8-4709-AD4B-1331978F4E3E}" type="pres">
      <dgm:prSet presAssocID="{D1E36EC1-BFBF-4502-B50F-B3B6F437AE13}" presName="parTx" presStyleLbl="revTx" presStyleIdx="2" presStyleCnt="3">
        <dgm:presLayoutVars>
          <dgm:chMax val="0"/>
          <dgm:chPref val="0"/>
        </dgm:presLayoutVars>
      </dgm:prSet>
      <dgm:spPr/>
    </dgm:pt>
  </dgm:ptLst>
  <dgm:cxnLst>
    <dgm:cxn modelId="{A6210E66-736C-4828-8AF6-36A61CD5338E}" srcId="{456F9084-A3E3-4245-BCB0-59613F2AD155}" destId="{7DE64173-3DFC-48BC-94FF-2343782BAAF8}" srcOrd="0" destOrd="0" parTransId="{839DF479-EE7C-4D15-9B3D-69DF24C1AA75}" sibTransId="{D3F8A18C-FD1E-4B7B-96BF-C07FB8E521D2}"/>
    <dgm:cxn modelId="{C406D071-6E15-45E8-BACE-61E484B9DA49}" srcId="{456F9084-A3E3-4245-BCB0-59613F2AD155}" destId="{D1E36EC1-BFBF-4502-B50F-B3B6F437AE13}" srcOrd="2" destOrd="0" parTransId="{C7A7FA1A-0BE5-4BFC-94FB-CC8F93365ABC}" sibTransId="{B34F1F10-E511-4709-8106-783D8F389B7D}"/>
    <dgm:cxn modelId="{71111A9C-0161-42EC-9BB0-D78F28C6AFC9}" type="presOf" srcId="{335BD4C4-393C-4386-B4ED-02879CC7FC70}" destId="{A1BA72C2-05D7-4F3C-86B8-5855CC078708}" srcOrd="0" destOrd="0" presId="urn:microsoft.com/office/officeart/2018/2/layout/IconVerticalSolidList"/>
    <dgm:cxn modelId="{7CC1C8BF-3CAD-491D-98B3-49A89918D1AA}" type="presOf" srcId="{D1E36EC1-BFBF-4502-B50F-B3B6F437AE13}" destId="{F5318707-84B8-4709-AD4B-1331978F4E3E}" srcOrd="0" destOrd="0" presId="urn:microsoft.com/office/officeart/2018/2/layout/IconVerticalSolidList"/>
    <dgm:cxn modelId="{447A41F5-7092-4337-928F-57F47ABED096}" type="presOf" srcId="{456F9084-A3E3-4245-BCB0-59613F2AD155}" destId="{C12B7645-78A6-4975-A76E-93D65FA957FF}" srcOrd="0" destOrd="0" presId="urn:microsoft.com/office/officeart/2018/2/layout/IconVerticalSolidList"/>
    <dgm:cxn modelId="{6554A7F7-B273-4D2D-9735-5F300ADBF027}" type="presOf" srcId="{7DE64173-3DFC-48BC-94FF-2343782BAAF8}" destId="{D5343D4A-92D1-4679-A8A2-EB1451892B83}" srcOrd="0" destOrd="0" presId="urn:microsoft.com/office/officeart/2018/2/layout/IconVerticalSolidList"/>
    <dgm:cxn modelId="{8F8C44FC-253C-410E-9842-CB1B5D3AF347}" srcId="{456F9084-A3E3-4245-BCB0-59613F2AD155}" destId="{335BD4C4-393C-4386-B4ED-02879CC7FC70}" srcOrd="1" destOrd="0" parTransId="{16AE061C-DBDE-421C-94C8-CC8CE57F9CFD}" sibTransId="{485344CF-B3F9-49D5-82DF-7D0269180B76}"/>
    <dgm:cxn modelId="{5CE8B6F4-B59B-453D-8DC3-2465EF50A36E}" type="presParOf" srcId="{C12B7645-78A6-4975-A76E-93D65FA957FF}" destId="{43DA1682-4B8F-4DBE-AE2A-D2BF8F36F29F}" srcOrd="0" destOrd="0" presId="urn:microsoft.com/office/officeart/2018/2/layout/IconVerticalSolidList"/>
    <dgm:cxn modelId="{1B30D1BA-0934-4362-9710-3C0DAD260627}" type="presParOf" srcId="{43DA1682-4B8F-4DBE-AE2A-D2BF8F36F29F}" destId="{A99C6DDB-6B0D-4683-AFA1-C0252652E58A}" srcOrd="0" destOrd="0" presId="urn:microsoft.com/office/officeart/2018/2/layout/IconVerticalSolidList"/>
    <dgm:cxn modelId="{EE504250-3F01-4B5E-8AC3-7751C93A4454}" type="presParOf" srcId="{43DA1682-4B8F-4DBE-AE2A-D2BF8F36F29F}" destId="{9E117AB2-1434-4713-B492-14776E780B9A}" srcOrd="1" destOrd="0" presId="urn:microsoft.com/office/officeart/2018/2/layout/IconVerticalSolidList"/>
    <dgm:cxn modelId="{4EAE6049-D00E-4CAF-AB94-256EFD0C1C6A}" type="presParOf" srcId="{43DA1682-4B8F-4DBE-AE2A-D2BF8F36F29F}" destId="{5CE9CED5-7FC2-470A-B497-BBEAFD19B59C}" srcOrd="2" destOrd="0" presId="urn:microsoft.com/office/officeart/2018/2/layout/IconVerticalSolidList"/>
    <dgm:cxn modelId="{DCB1F886-F3AA-48B4-AB48-040EE6E12E33}" type="presParOf" srcId="{43DA1682-4B8F-4DBE-AE2A-D2BF8F36F29F}" destId="{D5343D4A-92D1-4679-A8A2-EB1451892B83}" srcOrd="3" destOrd="0" presId="urn:microsoft.com/office/officeart/2018/2/layout/IconVerticalSolidList"/>
    <dgm:cxn modelId="{215BA25E-6B41-43D6-A5A8-83D1AA649EB2}" type="presParOf" srcId="{C12B7645-78A6-4975-A76E-93D65FA957FF}" destId="{BBE860A4-FF4F-4DA6-BCDB-CE3DF1FCF6D5}" srcOrd="1" destOrd="0" presId="urn:microsoft.com/office/officeart/2018/2/layout/IconVerticalSolidList"/>
    <dgm:cxn modelId="{13A14D04-6F70-4F11-8E2F-6A21B026A757}" type="presParOf" srcId="{C12B7645-78A6-4975-A76E-93D65FA957FF}" destId="{B97EDB39-CDE1-401F-B6D4-B62863713110}" srcOrd="2" destOrd="0" presId="urn:microsoft.com/office/officeart/2018/2/layout/IconVerticalSolidList"/>
    <dgm:cxn modelId="{E1B02C5A-DF52-4F38-9196-20B214C18611}" type="presParOf" srcId="{B97EDB39-CDE1-401F-B6D4-B62863713110}" destId="{B6BCCE3B-560B-4B8D-965D-EFF5559A8473}" srcOrd="0" destOrd="0" presId="urn:microsoft.com/office/officeart/2018/2/layout/IconVerticalSolidList"/>
    <dgm:cxn modelId="{7267C522-AAF3-4B85-85B4-44A16A2B9D38}" type="presParOf" srcId="{B97EDB39-CDE1-401F-B6D4-B62863713110}" destId="{6A2A9AE3-53CA-4AD5-9DBB-07B6C16AB965}" srcOrd="1" destOrd="0" presId="urn:microsoft.com/office/officeart/2018/2/layout/IconVerticalSolidList"/>
    <dgm:cxn modelId="{A2BA9FD1-D765-4764-B53A-E8246BC42BD1}" type="presParOf" srcId="{B97EDB39-CDE1-401F-B6D4-B62863713110}" destId="{0D4042F0-F2A5-4DEC-8E87-AD33D067170B}" srcOrd="2" destOrd="0" presId="urn:microsoft.com/office/officeart/2018/2/layout/IconVerticalSolidList"/>
    <dgm:cxn modelId="{AEF642FB-EDEF-4A78-AEB3-0B232C829C29}" type="presParOf" srcId="{B97EDB39-CDE1-401F-B6D4-B62863713110}" destId="{A1BA72C2-05D7-4F3C-86B8-5855CC078708}" srcOrd="3" destOrd="0" presId="urn:microsoft.com/office/officeart/2018/2/layout/IconVerticalSolidList"/>
    <dgm:cxn modelId="{A543558E-73D9-429B-B40A-D07E2A8F1005}" type="presParOf" srcId="{C12B7645-78A6-4975-A76E-93D65FA957FF}" destId="{0B2B009D-22C1-476E-92F5-D353DC285BCB}" srcOrd="3" destOrd="0" presId="urn:microsoft.com/office/officeart/2018/2/layout/IconVerticalSolidList"/>
    <dgm:cxn modelId="{A599C1E9-AA20-4AA6-86CF-9FF1BB976418}" type="presParOf" srcId="{C12B7645-78A6-4975-A76E-93D65FA957FF}" destId="{B16838AE-6E56-42F0-9FFB-D032470FE1A1}" srcOrd="4" destOrd="0" presId="urn:microsoft.com/office/officeart/2018/2/layout/IconVerticalSolidList"/>
    <dgm:cxn modelId="{881DA923-9B72-406D-A254-C9B06AD45AD7}" type="presParOf" srcId="{B16838AE-6E56-42F0-9FFB-D032470FE1A1}" destId="{3A0842D7-BDAF-401F-9F75-D2D85D9ACB80}" srcOrd="0" destOrd="0" presId="urn:microsoft.com/office/officeart/2018/2/layout/IconVerticalSolidList"/>
    <dgm:cxn modelId="{77A2D2BF-712B-44AB-A322-19C89E286C60}" type="presParOf" srcId="{B16838AE-6E56-42F0-9FFB-D032470FE1A1}" destId="{B44E1813-6475-470F-B136-A90C9E3478B8}" srcOrd="1" destOrd="0" presId="urn:microsoft.com/office/officeart/2018/2/layout/IconVerticalSolidList"/>
    <dgm:cxn modelId="{0BA8B000-2A24-422F-820C-E0B65401BB21}" type="presParOf" srcId="{B16838AE-6E56-42F0-9FFB-D032470FE1A1}" destId="{E3D1D62B-2C2D-4216-904C-57636E99B46D}" srcOrd="2" destOrd="0" presId="urn:microsoft.com/office/officeart/2018/2/layout/IconVerticalSolidList"/>
    <dgm:cxn modelId="{AD502E53-EB40-439C-BC08-8C9ED9F5C392}" type="presParOf" srcId="{B16838AE-6E56-42F0-9FFB-D032470FE1A1}" destId="{F5318707-84B8-4709-AD4B-1331978F4E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29401-10D5-4457-8013-A64BFB3D2A37}" type="doc">
      <dgm:prSet loTypeId="urn:microsoft.com/office/officeart/2005/8/layout/hList7" loCatId="process" qsTypeId="urn:microsoft.com/office/officeart/2005/8/quickstyle/simple4" qsCatId="simple" csTypeId="urn:microsoft.com/office/officeart/2005/8/colors/colorful3" csCatId="colorful" phldr="1"/>
      <dgm:spPr/>
      <dgm:t>
        <a:bodyPr/>
        <a:lstStyle/>
        <a:p>
          <a:endParaRPr lang="en-US"/>
        </a:p>
      </dgm:t>
    </dgm:pt>
    <dgm:pt modelId="{C4562DD1-B53C-4505-8FB5-121117A9DD7C}">
      <dgm:prSet phldrT="[Text]" custT="1"/>
      <dgm:spPr/>
      <dgm:t>
        <a:bodyPr/>
        <a:lstStyle/>
        <a:p>
          <a:pPr>
            <a:lnSpc>
              <a:spcPct val="100000"/>
            </a:lnSpc>
          </a:pPr>
          <a:r>
            <a:rPr lang="en-US" sz="1500" b="1" dirty="0"/>
            <a:t>Children with poor dental health are 3x more likely to miss school than their healthy peers</a:t>
          </a:r>
        </a:p>
      </dgm:t>
    </dgm:pt>
    <dgm:pt modelId="{AC5AEB47-C7EB-4872-849B-EE5DB06ECC66}" type="parTrans" cxnId="{541D0E4A-B6F6-4569-BCA8-D888550200BC}">
      <dgm:prSet/>
      <dgm:spPr/>
      <dgm:t>
        <a:bodyPr/>
        <a:lstStyle/>
        <a:p>
          <a:endParaRPr lang="en-US"/>
        </a:p>
      </dgm:t>
    </dgm:pt>
    <dgm:pt modelId="{F69E2180-19E1-4623-95D4-C5F028B48131}" type="sibTrans" cxnId="{541D0E4A-B6F6-4569-BCA8-D888550200BC}">
      <dgm:prSet/>
      <dgm:spPr/>
      <dgm:t>
        <a:bodyPr/>
        <a:lstStyle/>
        <a:p>
          <a:endParaRPr lang="en-US"/>
        </a:p>
      </dgm:t>
    </dgm:pt>
    <dgm:pt modelId="{903D0D82-340B-4C81-BF32-6883934F058B}">
      <dgm:prSet phldrT="[Text]" custT="1"/>
      <dgm:spPr/>
      <dgm:t>
        <a:bodyPr/>
        <a:lstStyle/>
        <a:p>
          <a:pPr>
            <a:lnSpc>
              <a:spcPct val="100000"/>
            </a:lnSpc>
          </a:pPr>
          <a:r>
            <a:rPr lang="en-US" sz="1600" b="1" dirty="0"/>
            <a:t>Each year ½ million California children miss school due to dental problems</a:t>
          </a:r>
        </a:p>
      </dgm:t>
    </dgm:pt>
    <dgm:pt modelId="{77B3D454-5376-4C52-91DD-2CB8DD72B54C}" type="parTrans" cxnId="{7C9786D8-B9E0-46B3-9296-507D24A398E2}">
      <dgm:prSet/>
      <dgm:spPr/>
      <dgm:t>
        <a:bodyPr/>
        <a:lstStyle/>
        <a:p>
          <a:endParaRPr lang="en-US"/>
        </a:p>
      </dgm:t>
    </dgm:pt>
    <dgm:pt modelId="{A91DD3B4-AD7F-4A19-AE31-D550E8DA7E2E}" type="sibTrans" cxnId="{7C9786D8-B9E0-46B3-9296-507D24A398E2}">
      <dgm:prSet/>
      <dgm:spPr/>
      <dgm:t>
        <a:bodyPr/>
        <a:lstStyle/>
        <a:p>
          <a:endParaRPr lang="en-US"/>
        </a:p>
      </dgm:t>
    </dgm:pt>
    <dgm:pt modelId="{70BECD7B-102C-48B0-A0F6-B30DD96CC3D2}">
      <dgm:prSet phldrT="[Text]" custT="1"/>
      <dgm:spPr/>
      <dgm:t>
        <a:bodyPr/>
        <a:lstStyle/>
        <a:p>
          <a:pPr>
            <a:lnSpc>
              <a:spcPct val="100000"/>
            </a:lnSpc>
          </a:pPr>
          <a:r>
            <a:rPr lang="en-US" sz="1700" b="1" dirty="0"/>
            <a:t>Averaging to 874,000 missed schools per year in California</a:t>
          </a:r>
        </a:p>
      </dgm:t>
    </dgm:pt>
    <dgm:pt modelId="{41F6E6F6-DF64-407A-B8B3-075D1443E2D2}" type="parTrans" cxnId="{C6CC98DE-3914-424C-AAC2-BBE23D066211}">
      <dgm:prSet/>
      <dgm:spPr/>
      <dgm:t>
        <a:bodyPr/>
        <a:lstStyle/>
        <a:p>
          <a:endParaRPr lang="en-US"/>
        </a:p>
      </dgm:t>
    </dgm:pt>
    <dgm:pt modelId="{8B959B40-868C-4FA1-BCE0-4C1379B08910}" type="sibTrans" cxnId="{C6CC98DE-3914-424C-AAC2-BBE23D066211}">
      <dgm:prSet/>
      <dgm:spPr/>
      <dgm:t>
        <a:bodyPr/>
        <a:lstStyle/>
        <a:p>
          <a:endParaRPr lang="en-US"/>
        </a:p>
      </dgm:t>
    </dgm:pt>
    <dgm:pt modelId="{764885D7-CEE9-4874-8C93-F9881D970EB5}">
      <dgm:prSet/>
      <dgm:spPr>
        <a:solidFill>
          <a:schemeClr val="accent2">
            <a:lumMod val="75000"/>
          </a:schemeClr>
        </a:solidFill>
      </dgm:spPr>
      <dgm:t>
        <a:bodyPr/>
        <a:lstStyle/>
        <a:p>
          <a:pPr>
            <a:lnSpc>
              <a:spcPct val="100000"/>
            </a:lnSpc>
          </a:pPr>
          <a:r>
            <a:rPr lang="en-US" b="1" dirty="0"/>
            <a:t>Costing CA State Public Schools at least $29 Million in average daily attendance funding</a:t>
          </a:r>
          <a:r>
            <a:rPr lang="en-US" dirty="0"/>
            <a:t> </a:t>
          </a:r>
        </a:p>
      </dgm:t>
    </dgm:pt>
    <dgm:pt modelId="{446897E2-2A79-46E4-BA83-3585B849202C}" type="parTrans" cxnId="{E67503D6-51CB-4017-91C6-0AC832CE6929}">
      <dgm:prSet/>
      <dgm:spPr/>
      <dgm:t>
        <a:bodyPr/>
        <a:lstStyle/>
        <a:p>
          <a:endParaRPr lang="en-US"/>
        </a:p>
      </dgm:t>
    </dgm:pt>
    <dgm:pt modelId="{B1D2A3C1-3D04-4E47-895C-5C490E40FB4D}" type="sibTrans" cxnId="{E67503D6-51CB-4017-91C6-0AC832CE6929}">
      <dgm:prSet/>
      <dgm:spPr/>
      <dgm:t>
        <a:bodyPr/>
        <a:lstStyle/>
        <a:p>
          <a:endParaRPr lang="en-US"/>
        </a:p>
      </dgm:t>
    </dgm:pt>
    <dgm:pt modelId="{AB217F33-F041-41C1-B9CD-5F6964788227}" type="pres">
      <dgm:prSet presAssocID="{D8829401-10D5-4457-8013-A64BFB3D2A37}" presName="Name0" presStyleCnt="0">
        <dgm:presLayoutVars>
          <dgm:dir/>
          <dgm:resizeHandles val="exact"/>
        </dgm:presLayoutVars>
      </dgm:prSet>
      <dgm:spPr/>
    </dgm:pt>
    <dgm:pt modelId="{72868312-5E98-41CF-B936-622CD4FDEF44}" type="pres">
      <dgm:prSet presAssocID="{D8829401-10D5-4457-8013-A64BFB3D2A37}" presName="fgShape" presStyleLbl="fgShp" presStyleIdx="0" presStyleCnt="1"/>
      <dgm:spPr/>
    </dgm:pt>
    <dgm:pt modelId="{61D8B4B1-BB13-4FD2-88D6-4449D12ABA95}" type="pres">
      <dgm:prSet presAssocID="{D8829401-10D5-4457-8013-A64BFB3D2A37}" presName="linComp" presStyleCnt="0"/>
      <dgm:spPr/>
    </dgm:pt>
    <dgm:pt modelId="{08B07A9E-D261-4968-87A0-1B3784928CE6}" type="pres">
      <dgm:prSet presAssocID="{C4562DD1-B53C-4505-8FB5-121117A9DD7C}" presName="compNode" presStyleCnt="0"/>
      <dgm:spPr/>
    </dgm:pt>
    <dgm:pt modelId="{63C818B0-F4ED-4C50-9A41-EE8277A3D100}" type="pres">
      <dgm:prSet presAssocID="{C4562DD1-B53C-4505-8FB5-121117A9DD7C}" presName="bkgdShape" presStyleLbl="node1" presStyleIdx="0" presStyleCnt="4"/>
      <dgm:spPr/>
    </dgm:pt>
    <dgm:pt modelId="{1E256E17-2E8B-47DA-B21B-C02DDB10BEA4}" type="pres">
      <dgm:prSet presAssocID="{C4562DD1-B53C-4505-8FB5-121117A9DD7C}" presName="nodeTx" presStyleLbl="node1" presStyleIdx="0" presStyleCnt="4">
        <dgm:presLayoutVars>
          <dgm:bulletEnabled val="1"/>
        </dgm:presLayoutVars>
      </dgm:prSet>
      <dgm:spPr/>
    </dgm:pt>
    <dgm:pt modelId="{764E15CD-E58D-4BAC-92BB-9D40DBB248E4}" type="pres">
      <dgm:prSet presAssocID="{C4562DD1-B53C-4505-8FB5-121117A9DD7C}" presName="invisiNode" presStyleLbl="node1" presStyleIdx="0" presStyleCnt="4"/>
      <dgm:spPr/>
    </dgm:pt>
    <dgm:pt modelId="{7B540734-D2EB-4201-9D43-09E888147857}" type="pres">
      <dgm:prSet presAssocID="{C4562DD1-B53C-4505-8FB5-121117A9DD7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ldren"/>
        </a:ext>
      </dgm:extLst>
    </dgm:pt>
    <dgm:pt modelId="{813A6872-D9F6-417B-8EB2-F2174280641F}" type="pres">
      <dgm:prSet presAssocID="{F69E2180-19E1-4623-95D4-C5F028B48131}" presName="sibTrans" presStyleLbl="sibTrans2D1" presStyleIdx="0" presStyleCnt="0"/>
      <dgm:spPr/>
    </dgm:pt>
    <dgm:pt modelId="{7B186DB1-E3D0-41BE-BABD-834C65803C6B}" type="pres">
      <dgm:prSet presAssocID="{903D0D82-340B-4C81-BF32-6883934F058B}" presName="compNode" presStyleCnt="0"/>
      <dgm:spPr/>
    </dgm:pt>
    <dgm:pt modelId="{2B051C28-54CB-48A3-8750-87E3A4903BCD}" type="pres">
      <dgm:prSet presAssocID="{903D0D82-340B-4C81-BF32-6883934F058B}" presName="bkgdShape" presStyleLbl="node1" presStyleIdx="1" presStyleCnt="4"/>
      <dgm:spPr/>
    </dgm:pt>
    <dgm:pt modelId="{E92D2A8C-F287-4777-95C1-64BD67E44A31}" type="pres">
      <dgm:prSet presAssocID="{903D0D82-340B-4C81-BF32-6883934F058B}" presName="nodeTx" presStyleLbl="node1" presStyleIdx="1" presStyleCnt="4">
        <dgm:presLayoutVars>
          <dgm:bulletEnabled val="1"/>
        </dgm:presLayoutVars>
      </dgm:prSet>
      <dgm:spPr/>
    </dgm:pt>
    <dgm:pt modelId="{BCE32907-A2FD-4946-91D4-38E283792D16}" type="pres">
      <dgm:prSet presAssocID="{903D0D82-340B-4C81-BF32-6883934F058B}" presName="invisiNode" presStyleLbl="node1" presStyleIdx="1" presStyleCnt="4"/>
      <dgm:spPr/>
    </dgm:pt>
    <dgm:pt modelId="{3D02CD05-23A2-470C-94F9-7E64C39CEA55}" type="pres">
      <dgm:prSet presAssocID="{903D0D82-340B-4C81-BF32-6883934F058B}"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th"/>
        </a:ext>
      </dgm:extLst>
    </dgm:pt>
    <dgm:pt modelId="{E5CF0405-E694-42D4-8460-9B067C433A13}" type="pres">
      <dgm:prSet presAssocID="{A91DD3B4-AD7F-4A19-AE31-D550E8DA7E2E}" presName="sibTrans" presStyleLbl="sibTrans2D1" presStyleIdx="0" presStyleCnt="0"/>
      <dgm:spPr/>
    </dgm:pt>
    <dgm:pt modelId="{68FCD23B-33AE-49C4-988F-6D1513D74188}" type="pres">
      <dgm:prSet presAssocID="{70BECD7B-102C-48B0-A0F6-B30DD96CC3D2}" presName="compNode" presStyleCnt="0"/>
      <dgm:spPr/>
    </dgm:pt>
    <dgm:pt modelId="{14163C65-44DB-498A-B724-5B9B0EDEB141}" type="pres">
      <dgm:prSet presAssocID="{70BECD7B-102C-48B0-A0F6-B30DD96CC3D2}" presName="bkgdShape" presStyleLbl="node1" presStyleIdx="2" presStyleCnt="4"/>
      <dgm:spPr/>
    </dgm:pt>
    <dgm:pt modelId="{04120036-B351-4B86-8D17-E3ACA33642D7}" type="pres">
      <dgm:prSet presAssocID="{70BECD7B-102C-48B0-A0F6-B30DD96CC3D2}" presName="nodeTx" presStyleLbl="node1" presStyleIdx="2" presStyleCnt="4">
        <dgm:presLayoutVars>
          <dgm:bulletEnabled val="1"/>
        </dgm:presLayoutVars>
      </dgm:prSet>
      <dgm:spPr/>
    </dgm:pt>
    <dgm:pt modelId="{BC807D57-442A-4FAE-A510-4086D085DC9E}" type="pres">
      <dgm:prSet presAssocID="{70BECD7B-102C-48B0-A0F6-B30DD96CC3D2}" presName="invisiNode" presStyleLbl="node1" presStyleIdx="2" presStyleCnt="4"/>
      <dgm:spPr/>
    </dgm:pt>
    <dgm:pt modelId="{073DA363-29F8-442E-81F9-5AD6A47F2224}" type="pres">
      <dgm:prSet presAssocID="{70BECD7B-102C-48B0-A0F6-B30DD96CC3D2}"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78D5F6E5-95E6-4D5A-A894-9C0E90AD9400}" type="pres">
      <dgm:prSet presAssocID="{8B959B40-868C-4FA1-BCE0-4C1379B08910}" presName="sibTrans" presStyleLbl="sibTrans2D1" presStyleIdx="0" presStyleCnt="0"/>
      <dgm:spPr/>
    </dgm:pt>
    <dgm:pt modelId="{2C72641E-F1ED-48B8-93F2-0D2EA9B76EA4}" type="pres">
      <dgm:prSet presAssocID="{764885D7-CEE9-4874-8C93-F9881D970EB5}" presName="compNode" presStyleCnt="0"/>
      <dgm:spPr/>
    </dgm:pt>
    <dgm:pt modelId="{D4CC98EE-A8DC-4D92-91FD-EBE9195B22A6}" type="pres">
      <dgm:prSet presAssocID="{764885D7-CEE9-4874-8C93-F9881D970EB5}" presName="bkgdShape" presStyleLbl="node1" presStyleIdx="3" presStyleCnt="4"/>
      <dgm:spPr/>
    </dgm:pt>
    <dgm:pt modelId="{36B68261-8430-4451-8F25-CA1500C83B88}" type="pres">
      <dgm:prSet presAssocID="{764885D7-CEE9-4874-8C93-F9881D970EB5}" presName="nodeTx" presStyleLbl="node1" presStyleIdx="3" presStyleCnt="4">
        <dgm:presLayoutVars>
          <dgm:bulletEnabled val="1"/>
        </dgm:presLayoutVars>
      </dgm:prSet>
      <dgm:spPr/>
    </dgm:pt>
    <dgm:pt modelId="{993B8A4F-6040-477B-A3A3-CBB74ACF6A0A}" type="pres">
      <dgm:prSet presAssocID="{764885D7-CEE9-4874-8C93-F9881D970EB5}" presName="invisiNode" presStyleLbl="node1" presStyleIdx="3" presStyleCnt="4"/>
      <dgm:spPr/>
    </dgm:pt>
    <dgm:pt modelId="{11F572A4-30A3-42DF-813D-1CEB3B065DA7}" type="pres">
      <dgm:prSet presAssocID="{764885D7-CEE9-4874-8C93-F9881D970EB5}"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Lst>
  <dgm:cxnLst>
    <dgm:cxn modelId="{F7794A32-0FD5-49D8-8654-CDECA7CB3A87}" type="presOf" srcId="{903D0D82-340B-4C81-BF32-6883934F058B}" destId="{E92D2A8C-F287-4777-95C1-64BD67E44A31}" srcOrd="1" destOrd="0" presId="urn:microsoft.com/office/officeart/2005/8/layout/hList7"/>
    <dgm:cxn modelId="{E67F483A-A809-4F89-B7F3-4D8EFED48DF6}" type="presOf" srcId="{70BECD7B-102C-48B0-A0F6-B30DD96CC3D2}" destId="{14163C65-44DB-498A-B724-5B9B0EDEB141}" srcOrd="0" destOrd="0" presId="urn:microsoft.com/office/officeart/2005/8/layout/hList7"/>
    <dgm:cxn modelId="{BD1F763A-FAE6-48B1-ADDD-AEFA4A7A2C37}" type="presOf" srcId="{F69E2180-19E1-4623-95D4-C5F028B48131}" destId="{813A6872-D9F6-417B-8EB2-F2174280641F}" srcOrd="0" destOrd="0" presId="urn:microsoft.com/office/officeart/2005/8/layout/hList7"/>
    <dgm:cxn modelId="{541D0E4A-B6F6-4569-BCA8-D888550200BC}" srcId="{D8829401-10D5-4457-8013-A64BFB3D2A37}" destId="{C4562DD1-B53C-4505-8FB5-121117A9DD7C}" srcOrd="0" destOrd="0" parTransId="{AC5AEB47-C7EB-4872-849B-EE5DB06ECC66}" sibTransId="{F69E2180-19E1-4623-95D4-C5F028B48131}"/>
    <dgm:cxn modelId="{CC9CC26D-8DEA-4321-B9B0-E3FC33D79E76}" type="presOf" srcId="{C4562DD1-B53C-4505-8FB5-121117A9DD7C}" destId="{1E256E17-2E8B-47DA-B21B-C02DDB10BEA4}" srcOrd="1" destOrd="0" presId="urn:microsoft.com/office/officeart/2005/8/layout/hList7"/>
    <dgm:cxn modelId="{631AD883-CBF9-4018-904B-1D27A5FD666E}" type="presOf" srcId="{764885D7-CEE9-4874-8C93-F9881D970EB5}" destId="{36B68261-8430-4451-8F25-CA1500C83B88}" srcOrd="1" destOrd="0" presId="urn:microsoft.com/office/officeart/2005/8/layout/hList7"/>
    <dgm:cxn modelId="{C2EC039A-C1B4-48CB-A8FE-31BB3047F38A}" type="presOf" srcId="{70BECD7B-102C-48B0-A0F6-B30DD96CC3D2}" destId="{04120036-B351-4B86-8D17-E3ACA33642D7}" srcOrd="1" destOrd="0" presId="urn:microsoft.com/office/officeart/2005/8/layout/hList7"/>
    <dgm:cxn modelId="{5E1101AA-DF34-4003-B6D9-E23680600EDC}" type="presOf" srcId="{8B959B40-868C-4FA1-BCE0-4C1379B08910}" destId="{78D5F6E5-95E6-4D5A-A894-9C0E90AD9400}" srcOrd="0" destOrd="0" presId="urn:microsoft.com/office/officeart/2005/8/layout/hList7"/>
    <dgm:cxn modelId="{36DB7EB9-FA4F-4818-A9E3-34E897D1E078}" type="presOf" srcId="{A91DD3B4-AD7F-4A19-AE31-D550E8DA7E2E}" destId="{E5CF0405-E694-42D4-8460-9B067C433A13}" srcOrd="0" destOrd="0" presId="urn:microsoft.com/office/officeart/2005/8/layout/hList7"/>
    <dgm:cxn modelId="{FD62B2BA-D5AB-4F20-BF0B-46F77B705B42}" type="presOf" srcId="{D8829401-10D5-4457-8013-A64BFB3D2A37}" destId="{AB217F33-F041-41C1-B9CD-5F6964788227}" srcOrd="0" destOrd="0" presId="urn:microsoft.com/office/officeart/2005/8/layout/hList7"/>
    <dgm:cxn modelId="{EC281FBC-520A-4C18-826E-27DF2153E1D1}" type="presOf" srcId="{764885D7-CEE9-4874-8C93-F9881D970EB5}" destId="{D4CC98EE-A8DC-4D92-91FD-EBE9195B22A6}" srcOrd="0" destOrd="0" presId="urn:microsoft.com/office/officeart/2005/8/layout/hList7"/>
    <dgm:cxn modelId="{F9B8E3C8-F4B6-495E-A761-0442371036ED}" type="presOf" srcId="{C4562DD1-B53C-4505-8FB5-121117A9DD7C}" destId="{63C818B0-F4ED-4C50-9A41-EE8277A3D100}" srcOrd="0" destOrd="0" presId="urn:microsoft.com/office/officeart/2005/8/layout/hList7"/>
    <dgm:cxn modelId="{BFE45ACA-B3CE-48A0-AB6D-80748312A1B6}" type="presOf" srcId="{903D0D82-340B-4C81-BF32-6883934F058B}" destId="{2B051C28-54CB-48A3-8750-87E3A4903BCD}" srcOrd="0" destOrd="0" presId="urn:microsoft.com/office/officeart/2005/8/layout/hList7"/>
    <dgm:cxn modelId="{E67503D6-51CB-4017-91C6-0AC832CE6929}" srcId="{D8829401-10D5-4457-8013-A64BFB3D2A37}" destId="{764885D7-CEE9-4874-8C93-F9881D970EB5}" srcOrd="3" destOrd="0" parTransId="{446897E2-2A79-46E4-BA83-3585B849202C}" sibTransId="{B1D2A3C1-3D04-4E47-895C-5C490E40FB4D}"/>
    <dgm:cxn modelId="{7C9786D8-B9E0-46B3-9296-507D24A398E2}" srcId="{D8829401-10D5-4457-8013-A64BFB3D2A37}" destId="{903D0D82-340B-4C81-BF32-6883934F058B}" srcOrd="1" destOrd="0" parTransId="{77B3D454-5376-4C52-91DD-2CB8DD72B54C}" sibTransId="{A91DD3B4-AD7F-4A19-AE31-D550E8DA7E2E}"/>
    <dgm:cxn modelId="{C6CC98DE-3914-424C-AAC2-BBE23D066211}" srcId="{D8829401-10D5-4457-8013-A64BFB3D2A37}" destId="{70BECD7B-102C-48B0-A0F6-B30DD96CC3D2}" srcOrd="2" destOrd="0" parTransId="{41F6E6F6-DF64-407A-B8B3-075D1443E2D2}" sibTransId="{8B959B40-868C-4FA1-BCE0-4C1379B08910}"/>
    <dgm:cxn modelId="{5B1E1C58-B819-401C-864F-4F2278316C8B}" type="presParOf" srcId="{AB217F33-F041-41C1-B9CD-5F6964788227}" destId="{72868312-5E98-41CF-B936-622CD4FDEF44}" srcOrd="0" destOrd="0" presId="urn:microsoft.com/office/officeart/2005/8/layout/hList7"/>
    <dgm:cxn modelId="{B46E262B-57A7-489C-B78B-5D49CC0EA7FA}" type="presParOf" srcId="{AB217F33-F041-41C1-B9CD-5F6964788227}" destId="{61D8B4B1-BB13-4FD2-88D6-4449D12ABA95}" srcOrd="1" destOrd="0" presId="urn:microsoft.com/office/officeart/2005/8/layout/hList7"/>
    <dgm:cxn modelId="{2583E996-3757-4E0F-96ED-A60A138DC6BE}" type="presParOf" srcId="{61D8B4B1-BB13-4FD2-88D6-4449D12ABA95}" destId="{08B07A9E-D261-4968-87A0-1B3784928CE6}" srcOrd="0" destOrd="0" presId="urn:microsoft.com/office/officeart/2005/8/layout/hList7"/>
    <dgm:cxn modelId="{775265E8-4DA3-48F9-8580-D20B4C044B4B}" type="presParOf" srcId="{08B07A9E-D261-4968-87A0-1B3784928CE6}" destId="{63C818B0-F4ED-4C50-9A41-EE8277A3D100}" srcOrd="0" destOrd="0" presId="urn:microsoft.com/office/officeart/2005/8/layout/hList7"/>
    <dgm:cxn modelId="{21E4F19E-DFDD-4237-898C-F83E7EEB36A2}" type="presParOf" srcId="{08B07A9E-D261-4968-87A0-1B3784928CE6}" destId="{1E256E17-2E8B-47DA-B21B-C02DDB10BEA4}" srcOrd="1" destOrd="0" presId="urn:microsoft.com/office/officeart/2005/8/layout/hList7"/>
    <dgm:cxn modelId="{25330380-3775-4FC6-B87D-FE3B010C3330}" type="presParOf" srcId="{08B07A9E-D261-4968-87A0-1B3784928CE6}" destId="{764E15CD-E58D-4BAC-92BB-9D40DBB248E4}" srcOrd="2" destOrd="0" presId="urn:microsoft.com/office/officeart/2005/8/layout/hList7"/>
    <dgm:cxn modelId="{D6CB970E-A309-4FF7-A2F1-33F15CC77CF6}" type="presParOf" srcId="{08B07A9E-D261-4968-87A0-1B3784928CE6}" destId="{7B540734-D2EB-4201-9D43-09E888147857}" srcOrd="3" destOrd="0" presId="urn:microsoft.com/office/officeart/2005/8/layout/hList7"/>
    <dgm:cxn modelId="{C3246D43-BFE9-4009-A3BE-94FB56DCD88E}" type="presParOf" srcId="{61D8B4B1-BB13-4FD2-88D6-4449D12ABA95}" destId="{813A6872-D9F6-417B-8EB2-F2174280641F}" srcOrd="1" destOrd="0" presId="urn:microsoft.com/office/officeart/2005/8/layout/hList7"/>
    <dgm:cxn modelId="{29D188B8-4F85-43CF-B42A-CA4087BCD4BE}" type="presParOf" srcId="{61D8B4B1-BB13-4FD2-88D6-4449D12ABA95}" destId="{7B186DB1-E3D0-41BE-BABD-834C65803C6B}" srcOrd="2" destOrd="0" presId="urn:microsoft.com/office/officeart/2005/8/layout/hList7"/>
    <dgm:cxn modelId="{24641BF2-0683-4175-B697-3CCD7191250C}" type="presParOf" srcId="{7B186DB1-E3D0-41BE-BABD-834C65803C6B}" destId="{2B051C28-54CB-48A3-8750-87E3A4903BCD}" srcOrd="0" destOrd="0" presId="urn:microsoft.com/office/officeart/2005/8/layout/hList7"/>
    <dgm:cxn modelId="{1BAD45CF-F781-484C-8B2C-5C5F4563A5A3}" type="presParOf" srcId="{7B186DB1-E3D0-41BE-BABD-834C65803C6B}" destId="{E92D2A8C-F287-4777-95C1-64BD67E44A31}" srcOrd="1" destOrd="0" presId="urn:microsoft.com/office/officeart/2005/8/layout/hList7"/>
    <dgm:cxn modelId="{05447FF1-0A2E-4B2D-A010-5A751CF3F02E}" type="presParOf" srcId="{7B186DB1-E3D0-41BE-BABD-834C65803C6B}" destId="{BCE32907-A2FD-4946-91D4-38E283792D16}" srcOrd="2" destOrd="0" presId="urn:microsoft.com/office/officeart/2005/8/layout/hList7"/>
    <dgm:cxn modelId="{E043E1E7-C2B3-4F0C-97D5-45BC5B0CCB3A}" type="presParOf" srcId="{7B186DB1-E3D0-41BE-BABD-834C65803C6B}" destId="{3D02CD05-23A2-470C-94F9-7E64C39CEA55}" srcOrd="3" destOrd="0" presId="urn:microsoft.com/office/officeart/2005/8/layout/hList7"/>
    <dgm:cxn modelId="{2BCA706C-3E45-40AF-89EF-C23918C470E1}" type="presParOf" srcId="{61D8B4B1-BB13-4FD2-88D6-4449D12ABA95}" destId="{E5CF0405-E694-42D4-8460-9B067C433A13}" srcOrd="3" destOrd="0" presId="urn:microsoft.com/office/officeart/2005/8/layout/hList7"/>
    <dgm:cxn modelId="{DD16FE92-4CCB-4C48-8A7B-822BBF23A042}" type="presParOf" srcId="{61D8B4B1-BB13-4FD2-88D6-4449D12ABA95}" destId="{68FCD23B-33AE-49C4-988F-6D1513D74188}" srcOrd="4" destOrd="0" presId="urn:microsoft.com/office/officeart/2005/8/layout/hList7"/>
    <dgm:cxn modelId="{587625D5-F46E-4D8B-941E-C2DA3050F9D5}" type="presParOf" srcId="{68FCD23B-33AE-49C4-988F-6D1513D74188}" destId="{14163C65-44DB-498A-B724-5B9B0EDEB141}" srcOrd="0" destOrd="0" presId="urn:microsoft.com/office/officeart/2005/8/layout/hList7"/>
    <dgm:cxn modelId="{612CA3E7-8B17-45A4-9C88-4EF6F23F05E3}" type="presParOf" srcId="{68FCD23B-33AE-49C4-988F-6D1513D74188}" destId="{04120036-B351-4B86-8D17-E3ACA33642D7}" srcOrd="1" destOrd="0" presId="urn:microsoft.com/office/officeart/2005/8/layout/hList7"/>
    <dgm:cxn modelId="{0B4E3A1A-AC1D-4147-B025-C6D54C14E67A}" type="presParOf" srcId="{68FCD23B-33AE-49C4-988F-6D1513D74188}" destId="{BC807D57-442A-4FAE-A510-4086D085DC9E}" srcOrd="2" destOrd="0" presId="urn:microsoft.com/office/officeart/2005/8/layout/hList7"/>
    <dgm:cxn modelId="{7FB5F7EF-1027-4238-9805-15C6B844B4F4}" type="presParOf" srcId="{68FCD23B-33AE-49C4-988F-6D1513D74188}" destId="{073DA363-29F8-442E-81F9-5AD6A47F2224}" srcOrd="3" destOrd="0" presId="urn:microsoft.com/office/officeart/2005/8/layout/hList7"/>
    <dgm:cxn modelId="{18E348EF-F043-4A5C-9473-09934C2CC2A2}" type="presParOf" srcId="{61D8B4B1-BB13-4FD2-88D6-4449D12ABA95}" destId="{78D5F6E5-95E6-4D5A-A894-9C0E90AD9400}" srcOrd="5" destOrd="0" presId="urn:microsoft.com/office/officeart/2005/8/layout/hList7"/>
    <dgm:cxn modelId="{48B966F5-CFA2-4875-91C0-6CE7871D5145}" type="presParOf" srcId="{61D8B4B1-BB13-4FD2-88D6-4449D12ABA95}" destId="{2C72641E-F1ED-48B8-93F2-0D2EA9B76EA4}" srcOrd="6" destOrd="0" presId="urn:microsoft.com/office/officeart/2005/8/layout/hList7"/>
    <dgm:cxn modelId="{11CA9E13-EBBE-4BF1-BB3F-84810E8AF2CD}" type="presParOf" srcId="{2C72641E-F1ED-48B8-93F2-0D2EA9B76EA4}" destId="{D4CC98EE-A8DC-4D92-91FD-EBE9195B22A6}" srcOrd="0" destOrd="0" presId="urn:microsoft.com/office/officeart/2005/8/layout/hList7"/>
    <dgm:cxn modelId="{6474B86E-8C2B-45FE-A287-B9F0B249DCAA}" type="presParOf" srcId="{2C72641E-F1ED-48B8-93F2-0D2EA9B76EA4}" destId="{36B68261-8430-4451-8F25-CA1500C83B88}" srcOrd="1" destOrd="0" presId="urn:microsoft.com/office/officeart/2005/8/layout/hList7"/>
    <dgm:cxn modelId="{7F7FF8B1-925F-400C-B142-CB45B17E5E5A}" type="presParOf" srcId="{2C72641E-F1ED-48B8-93F2-0D2EA9B76EA4}" destId="{993B8A4F-6040-477B-A3A3-CBB74ACF6A0A}" srcOrd="2" destOrd="0" presId="urn:microsoft.com/office/officeart/2005/8/layout/hList7"/>
    <dgm:cxn modelId="{FA981959-611F-4153-B1D1-80C1998DD01F}" type="presParOf" srcId="{2C72641E-F1ED-48B8-93F2-0D2EA9B76EA4}" destId="{11F572A4-30A3-42DF-813D-1CEB3B065D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28FBF-95CB-4BB2-9416-8FBC010154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67D9E0-2A1D-40DA-8632-CA7C350473BA}">
      <dgm:prSet/>
      <dgm:spPr/>
      <dgm:t>
        <a:bodyPr/>
        <a:lstStyle/>
        <a:p>
          <a:pPr>
            <a:lnSpc>
              <a:spcPct val="100000"/>
            </a:lnSpc>
          </a:pPr>
          <a:r>
            <a:rPr lang="en-US" dirty="0"/>
            <a:t>Children with tooth pain are 4x more likely to have below average GPA</a:t>
          </a:r>
        </a:p>
      </dgm:t>
    </dgm:pt>
    <dgm:pt modelId="{2E6F4F45-43C2-4901-B2BD-DABCF7DDB160}" type="parTrans" cxnId="{C047CFA6-DDDB-43BB-8DA8-804D6ACC6853}">
      <dgm:prSet/>
      <dgm:spPr/>
      <dgm:t>
        <a:bodyPr/>
        <a:lstStyle/>
        <a:p>
          <a:endParaRPr lang="en-US"/>
        </a:p>
      </dgm:t>
    </dgm:pt>
    <dgm:pt modelId="{19EB99CF-49CB-4911-8CE7-2593A66EC8BA}" type="sibTrans" cxnId="{C047CFA6-DDDB-43BB-8DA8-804D6ACC6853}">
      <dgm:prSet/>
      <dgm:spPr/>
      <dgm:t>
        <a:bodyPr/>
        <a:lstStyle/>
        <a:p>
          <a:endParaRPr lang="en-US"/>
        </a:p>
      </dgm:t>
    </dgm:pt>
    <dgm:pt modelId="{5F51E2BE-5463-4B0B-AF42-866CF6A671A3}">
      <dgm:prSet/>
      <dgm:spPr/>
      <dgm:t>
        <a:bodyPr/>
        <a:lstStyle/>
        <a:p>
          <a:pPr>
            <a:lnSpc>
              <a:spcPct val="100000"/>
            </a:lnSpc>
          </a:pPr>
          <a:r>
            <a:rPr lang="en-US" dirty="0"/>
            <a:t>Low-income children are disproportionately affected</a:t>
          </a:r>
        </a:p>
      </dgm:t>
    </dgm:pt>
    <dgm:pt modelId="{F5E3CD85-B579-482D-8B37-E645492DD47A}" type="parTrans" cxnId="{32BDD67C-1FCC-46B5-B79A-57F89F07B1BA}">
      <dgm:prSet/>
      <dgm:spPr/>
      <dgm:t>
        <a:bodyPr/>
        <a:lstStyle/>
        <a:p>
          <a:endParaRPr lang="en-US"/>
        </a:p>
      </dgm:t>
    </dgm:pt>
    <dgm:pt modelId="{73D85F09-5D14-4034-913E-F5887DA795B1}" type="sibTrans" cxnId="{32BDD67C-1FCC-46B5-B79A-57F89F07B1BA}">
      <dgm:prSet/>
      <dgm:spPr/>
      <dgm:t>
        <a:bodyPr/>
        <a:lstStyle/>
        <a:p>
          <a:endParaRPr lang="en-US"/>
        </a:p>
      </dgm:t>
    </dgm:pt>
    <dgm:pt modelId="{16738E3D-0183-4D62-93DF-C3F3C95358F8}">
      <dgm:prSet/>
      <dgm:spPr/>
      <dgm:t>
        <a:bodyPr/>
        <a:lstStyle/>
        <a:p>
          <a:pPr>
            <a:lnSpc>
              <a:spcPct val="100000"/>
            </a:lnSpc>
          </a:pPr>
          <a:r>
            <a:rPr lang="en-US" b="0" dirty="0"/>
            <a:t>To address these issues, California legislators established the Kindergarten Oral Health Assessment, AB1433 in 2005</a:t>
          </a:r>
        </a:p>
      </dgm:t>
    </dgm:pt>
    <dgm:pt modelId="{B91E9F3F-0E77-4A8D-8723-F8EC3E131FE4}" type="parTrans" cxnId="{E23DAA43-D64A-41DA-BF07-8B8CAF06FC5F}">
      <dgm:prSet/>
      <dgm:spPr/>
      <dgm:t>
        <a:bodyPr/>
        <a:lstStyle/>
        <a:p>
          <a:endParaRPr lang="en-US"/>
        </a:p>
      </dgm:t>
    </dgm:pt>
    <dgm:pt modelId="{FD9F9974-A338-4206-811E-FC15A9A6FC36}" type="sibTrans" cxnId="{E23DAA43-D64A-41DA-BF07-8B8CAF06FC5F}">
      <dgm:prSet/>
      <dgm:spPr/>
      <dgm:t>
        <a:bodyPr/>
        <a:lstStyle/>
        <a:p>
          <a:endParaRPr lang="en-US"/>
        </a:p>
      </dgm:t>
    </dgm:pt>
    <dgm:pt modelId="{E712A186-8AF1-4F7B-BF9D-026DD2F2A7FA}" type="pres">
      <dgm:prSet presAssocID="{BCE28FBF-95CB-4BB2-9416-8FBC010154B1}" presName="root" presStyleCnt="0">
        <dgm:presLayoutVars>
          <dgm:dir/>
          <dgm:resizeHandles val="exact"/>
        </dgm:presLayoutVars>
      </dgm:prSet>
      <dgm:spPr/>
    </dgm:pt>
    <dgm:pt modelId="{66819027-90B2-4D31-9BE6-21680622E78E}" type="pres">
      <dgm:prSet presAssocID="{6267D9E0-2A1D-40DA-8632-CA7C350473BA}" presName="compNode" presStyleCnt="0"/>
      <dgm:spPr/>
    </dgm:pt>
    <dgm:pt modelId="{184856B9-086D-49C5-86DC-99F16F1AB042}" type="pres">
      <dgm:prSet presAssocID="{6267D9E0-2A1D-40DA-8632-CA7C350473BA}" presName="bgRect" presStyleLbl="bgShp" presStyleIdx="0" presStyleCnt="3"/>
      <dgm:spPr/>
    </dgm:pt>
    <dgm:pt modelId="{7FE3E559-BBD6-480C-BA2A-7B3BBD0E3905}" type="pres">
      <dgm:prSet presAssocID="{6267D9E0-2A1D-40DA-8632-CA7C350473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0968BEB2-2D00-44B9-B0B7-35B601597194}" type="pres">
      <dgm:prSet presAssocID="{6267D9E0-2A1D-40DA-8632-CA7C350473BA}" presName="spaceRect" presStyleCnt="0"/>
      <dgm:spPr/>
    </dgm:pt>
    <dgm:pt modelId="{F6AF02DD-CB6F-4562-97EB-AEB461F5AD03}" type="pres">
      <dgm:prSet presAssocID="{6267D9E0-2A1D-40DA-8632-CA7C350473BA}" presName="parTx" presStyleLbl="revTx" presStyleIdx="0" presStyleCnt="3">
        <dgm:presLayoutVars>
          <dgm:chMax val="0"/>
          <dgm:chPref val="0"/>
        </dgm:presLayoutVars>
      </dgm:prSet>
      <dgm:spPr/>
    </dgm:pt>
    <dgm:pt modelId="{84D60C84-F69F-4C99-B5B9-636F9E5F842F}" type="pres">
      <dgm:prSet presAssocID="{19EB99CF-49CB-4911-8CE7-2593A66EC8BA}" presName="sibTrans" presStyleCnt="0"/>
      <dgm:spPr/>
    </dgm:pt>
    <dgm:pt modelId="{4A7055BE-C09D-42C4-9BCF-5861C29051CA}" type="pres">
      <dgm:prSet presAssocID="{5F51E2BE-5463-4B0B-AF42-866CF6A671A3}" presName="compNode" presStyleCnt="0"/>
      <dgm:spPr/>
    </dgm:pt>
    <dgm:pt modelId="{AF846B7E-C34B-46A4-91C0-BDA26F4B232B}" type="pres">
      <dgm:prSet presAssocID="{5F51E2BE-5463-4B0B-AF42-866CF6A671A3}" presName="bgRect" presStyleLbl="bgShp" presStyleIdx="1" presStyleCnt="3"/>
      <dgm:spPr/>
    </dgm:pt>
    <dgm:pt modelId="{2541356A-AA81-471A-9B26-643B3444CCCC}" type="pres">
      <dgm:prSet presAssocID="{5F51E2BE-5463-4B0B-AF42-866CF6A671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7A17AFB4-9A05-480B-975F-5B5393EE31D4}" type="pres">
      <dgm:prSet presAssocID="{5F51E2BE-5463-4B0B-AF42-866CF6A671A3}" presName="spaceRect" presStyleCnt="0"/>
      <dgm:spPr/>
    </dgm:pt>
    <dgm:pt modelId="{595FE909-73A6-4240-ABAA-7008F2769638}" type="pres">
      <dgm:prSet presAssocID="{5F51E2BE-5463-4B0B-AF42-866CF6A671A3}" presName="parTx" presStyleLbl="revTx" presStyleIdx="1" presStyleCnt="3">
        <dgm:presLayoutVars>
          <dgm:chMax val="0"/>
          <dgm:chPref val="0"/>
        </dgm:presLayoutVars>
      </dgm:prSet>
      <dgm:spPr/>
    </dgm:pt>
    <dgm:pt modelId="{B63A83F1-DE3F-408C-BB8B-F9118275068D}" type="pres">
      <dgm:prSet presAssocID="{73D85F09-5D14-4034-913E-F5887DA795B1}" presName="sibTrans" presStyleCnt="0"/>
      <dgm:spPr/>
    </dgm:pt>
    <dgm:pt modelId="{45CDDDAA-D0E0-4E0F-888B-C396E7BD0BB6}" type="pres">
      <dgm:prSet presAssocID="{16738E3D-0183-4D62-93DF-C3F3C95358F8}" presName="compNode" presStyleCnt="0"/>
      <dgm:spPr/>
    </dgm:pt>
    <dgm:pt modelId="{3F2CB5EA-D26D-4D1F-80FA-B7B1ED8DA6B8}" type="pres">
      <dgm:prSet presAssocID="{16738E3D-0183-4D62-93DF-C3F3C95358F8}" presName="bgRect" presStyleLbl="bgShp" presStyleIdx="2" presStyleCnt="3"/>
      <dgm:spPr/>
    </dgm:pt>
    <dgm:pt modelId="{F5DF26C1-1921-486C-ADD2-4CF12E505ADE}" type="pres">
      <dgm:prSet presAssocID="{16738E3D-0183-4D62-93DF-C3F3C95358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avel"/>
        </a:ext>
      </dgm:extLst>
    </dgm:pt>
    <dgm:pt modelId="{097EB307-D1DD-4295-B365-71CCCEA1932B}" type="pres">
      <dgm:prSet presAssocID="{16738E3D-0183-4D62-93DF-C3F3C95358F8}" presName="spaceRect" presStyleCnt="0"/>
      <dgm:spPr/>
    </dgm:pt>
    <dgm:pt modelId="{384EF359-E029-456B-9D41-E033581D8E55}" type="pres">
      <dgm:prSet presAssocID="{16738E3D-0183-4D62-93DF-C3F3C95358F8}" presName="parTx" presStyleLbl="revTx" presStyleIdx="2" presStyleCnt="3">
        <dgm:presLayoutVars>
          <dgm:chMax val="0"/>
          <dgm:chPref val="0"/>
        </dgm:presLayoutVars>
      </dgm:prSet>
      <dgm:spPr/>
    </dgm:pt>
  </dgm:ptLst>
  <dgm:cxnLst>
    <dgm:cxn modelId="{75B99414-4B7F-4DBD-9229-AE74BD3DEFEA}" type="presOf" srcId="{5F51E2BE-5463-4B0B-AF42-866CF6A671A3}" destId="{595FE909-73A6-4240-ABAA-7008F2769638}" srcOrd="0" destOrd="0" presId="urn:microsoft.com/office/officeart/2018/2/layout/IconVerticalSolidList"/>
    <dgm:cxn modelId="{31505E23-8EE7-452F-9482-4005B08E351A}" type="presOf" srcId="{16738E3D-0183-4D62-93DF-C3F3C95358F8}" destId="{384EF359-E029-456B-9D41-E033581D8E55}" srcOrd="0" destOrd="0" presId="urn:microsoft.com/office/officeart/2018/2/layout/IconVerticalSolidList"/>
    <dgm:cxn modelId="{86A4732D-6015-46C8-A663-7E980DCD25A1}" type="presOf" srcId="{6267D9E0-2A1D-40DA-8632-CA7C350473BA}" destId="{F6AF02DD-CB6F-4562-97EB-AEB461F5AD03}" srcOrd="0" destOrd="0" presId="urn:microsoft.com/office/officeart/2018/2/layout/IconVerticalSolidList"/>
    <dgm:cxn modelId="{E23DAA43-D64A-41DA-BF07-8B8CAF06FC5F}" srcId="{BCE28FBF-95CB-4BB2-9416-8FBC010154B1}" destId="{16738E3D-0183-4D62-93DF-C3F3C95358F8}" srcOrd="2" destOrd="0" parTransId="{B91E9F3F-0E77-4A8D-8723-F8EC3E131FE4}" sibTransId="{FD9F9974-A338-4206-811E-FC15A9A6FC36}"/>
    <dgm:cxn modelId="{32BDD67C-1FCC-46B5-B79A-57F89F07B1BA}" srcId="{BCE28FBF-95CB-4BB2-9416-8FBC010154B1}" destId="{5F51E2BE-5463-4B0B-AF42-866CF6A671A3}" srcOrd="1" destOrd="0" parTransId="{F5E3CD85-B579-482D-8B37-E645492DD47A}" sibTransId="{73D85F09-5D14-4034-913E-F5887DA795B1}"/>
    <dgm:cxn modelId="{C047CFA6-DDDB-43BB-8DA8-804D6ACC6853}" srcId="{BCE28FBF-95CB-4BB2-9416-8FBC010154B1}" destId="{6267D9E0-2A1D-40DA-8632-CA7C350473BA}" srcOrd="0" destOrd="0" parTransId="{2E6F4F45-43C2-4901-B2BD-DABCF7DDB160}" sibTransId="{19EB99CF-49CB-4911-8CE7-2593A66EC8BA}"/>
    <dgm:cxn modelId="{A225F0DC-A6CB-4230-AFE5-47A6D5899CBD}" type="presOf" srcId="{BCE28FBF-95CB-4BB2-9416-8FBC010154B1}" destId="{E712A186-8AF1-4F7B-BF9D-026DD2F2A7FA}" srcOrd="0" destOrd="0" presId="urn:microsoft.com/office/officeart/2018/2/layout/IconVerticalSolidList"/>
    <dgm:cxn modelId="{761CA936-BECC-4C79-A81D-CF374F2D136D}" type="presParOf" srcId="{E712A186-8AF1-4F7B-BF9D-026DD2F2A7FA}" destId="{66819027-90B2-4D31-9BE6-21680622E78E}" srcOrd="0" destOrd="0" presId="urn:microsoft.com/office/officeart/2018/2/layout/IconVerticalSolidList"/>
    <dgm:cxn modelId="{C1A93B8D-C92A-4DB4-8D83-98A510D4B60E}" type="presParOf" srcId="{66819027-90B2-4D31-9BE6-21680622E78E}" destId="{184856B9-086D-49C5-86DC-99F16F1AB042}" srcOrd="0" destOrd="0" presId="urn:microsoft.com/office/officeart/2018/2/layout/IconVerticalSolidList"/>
    <dgm:cxn modelId="{8582BBDF-9562-43BE-8266-C62126D443F0}" type="presParOf" srcId="{66819027-90B2-4D31-9BE6-21680622E78E}" destId="{7FE3E559-BBD6-480C-BA2A-7B3BBD0E3905}" srcOrd="1" destOrd="0" presId="urn:microsoft.com/office/officeart/2018/2/layout/IconVerticalSolidList"/>
    <dgm:cxn modelId="{11884C02-F8BD-4D70-8DEE-0958E67CF29B}" type="presParOf" srcId="{66819027-90B2-4D31-9BE6-21680622E78E}" destId="{0968BEB2-2D00-44B9-B0B7-35B601597194}" srcOrd="2" destOrd="0" presId="urn:microsoft.com/office/officeart/2018/2/layout/IconVerticalSolidList"/>
    <dgm:cxn modelId="{EA582C82-BADB-4792-820C-9F107C547D4B}" type="presParOf" srcId="{66819027-90B2-4D31-9BE6-21680622E78E}" destId="{F6AF02DD-CB6F-4562-97EB-AEB461F5AD03}" srcOrd="3" destOrd="0" presId="urn:microsoft.com/office/officeart/2018/2/layout/IconVerticalSolidList"/>
    <dgm:cxn modelId="{9EFDD2CA-8ACF-4A8B-9C4E-C5B468C13D2C}" type="presParOf" srcId="{E712A186-8AF1-4F7B-BF9D-026DD2F2A7FA}" destId="{84D60C84-F69F-4C99-B5B9-636F9E5F842F}" srcOrd="1" destOrd="0" presId="urn:microsoft.com/office/officeart/2018/2/layout/IconVerticalSolidList"/>
    <dgm:cxn modelId="{129A55DA-A113-4192-847C-F2AD810BFD81}" type="presParOf" srcId="{E712A186-8AF1-4F7B-BF9D-026DD2F2A7FA}" destId="{4A7055BE-C09D-42C4-9BCF-5861C29051CA}" srcOrd="2" destOrd="0" presId="urn:microsoft.com/office/officeart/2018/2/layout/IconVerticalSolidList"/>
    <dgm:cxn modelId="{360CD3C6-5291-4F02-A185-B61A9C3802B9}" type="presParOf" srcId="{4A7055BE-C09D-42C4-9BCF-5861C29051CA}" destId="{AF846B7E-C34B-46A4-91C0-BDA26F4B232B}" srcOrd="0" destOrd="0" presId="urn:microsoft.com/office/officeart/2018/2/layout/IconVerticalSolidList"/>
    <dgm:cxn modelId="{CE55EC7F-0093-49EC-96A7-2FC64EE13D91}" type="presParOf" srcId="{4A7055BE-C09D-42C4-9BCF-5861C29051CA}" destId="{2541356A-AA81-471A-9B26-643B3444CCCC}" srcOrd="1" destOrd="0" presId="urn:microsoft.com/office/officeart/2018/2/layout/IconVerticalSolidList"/>
    <dgm:cxn modelId="{6CB04B41-033D-43E6-A4EB-8DEB0BFCA740}" type="presParOf" srcId="{4A7055BE-C09D-42C4-9BCF-5861C29051CA}" destId="{7A17AFB4-9A05-480B-975F-5B5393EE31D4}" srcOrd="2" destOrd="0" presId="urn:microsoft.com/office/officeart/2018/2/layout/IconVerticalSolidList"/>
    <dgm:cxn modelId="{1BEAAFCB-743A-45DD-85DA-05F8FABB23F4}" type="presParOf" srcId="{4A7055BE-C09D-42C4-9BCF-5861C29051CA}" destId="{595FE909-73A6-4240-ABAA-7008F2769638}" srcOrd="3" destOrd="0" presId="urn:microsoft.com/office/officeart/2018/2/layout/IconVerticalSolidList"/>
    <dgm:cxn modelId="{3C1D32A7-44ED-45C9-8B86-7315ED727DA2}" type="presParOf" srcId="{E712A186-8AF1-4F7B-BF9D-026DD2F2A7FA}" destId="{B63A83F1-DE3F-408C-BB8B-F9118275068D}" srcOrd="3" destOrd="0" presId="urn:microsoft.com/office/officeart/2018/2/layout/IconVerticalSolidList"/>
    <dgm:cxn modelId="{C71D26AE-5438-4666-99FF-08E43407601C}" type="presParOf" srcId="{E712A186-8AF1-4F7B-BF9D-026DD2F2A7FA}" destId="{45CDDDAA-D0E0-4E0F-888B-C396E7BD0BB6}" srcOrd="4" destOrd="0" presId="urn:microsoft.com/office/officeart/2018/2/layout/IconVerticalSolidList"/>
    <dgm:cxn modelId="{1ECEBACB-5633-4885-B84D-9BFD3FDAC129}" type="presParOf" srcId="{45CDDDAA-D0E0-4E0F-888B-C396E7BD0BB6}" destId="{3F2CB5EA-D26D-4D1F-80FA-B7B1ED8DA6B8}" srcOrd="0" destOrd="0" presId="urn:microsoft.com/office/officeart/2018/2/layout/IconVerticalSolidList"/>
    <dgm:cxn modelId="{F3A4F8B8-FD88-4415-98DE-889F792390EC}" type="presParOf" srcId="{45CDDDAA-D0E0-4E0F-888B-C396E7BD0BB6}" destId="{F5DF26C1-1921-486C-ADD2-4CF12E505ADE}" srcOrd="1" destOrd="0" presId="urn:microsoft.com/office/officeart/2018/2/layout/IconVerticalSolidList"/>
    <dgm:cxn modelId="{4010CF72-362E-474A-B745-BAD0FA474832}" type="presParOf" srcId="{45CDDDAA-D0E0-4E0F-888B-C396E7BD0BB6}" destId="{097EB307-D1DD-4295-B365-71CCCEA1932B}" srcOrd="2" destOrd="0" presId="urn:microsoft.com/office/officeart/2018/2/layout/IconVerticalSolidList"/>
    <dgm:cxn modelId="{5FFBEA9E-47C4-4C8C-B0CD-31016A4A4CFB}" type="presParOf" srcId="{45CDDDAA-D0E0-4E0F-888B-C396E7BD0BB6}" destId="{384EF359-E029-456B-9D41-E033581D8E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7F0350-502E-46FC-A2EA-AF86A6277DDB}"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C606A1A6-FBA0-428B-B24A-4FCF6AFBE840}">
      <dgm:prSet phldrT="[Text]" custT="1"/>
      <dgm:spPr/>
      <dgm:t>
        <a:bodyPr/>
        <a:lstStyle/>
        <a:p>
          <a:r>
            <a:rPr lang="en-US" sz="1800" b="0" dirty="0"/>
            <a:t>Raises oral health awareness and school readiness</a:t>
          </a:r>
          <a:r>
            <a:rPr lang="en-US" sz="3200" b="0" dirty="0"/>
            <a:t> </a:t>
          </a:r>
        </a:p>
      </dgm:t>
    </dgm:pt>
    <dgm:pt modelId="{29FF0C4B-EFF8-415C-8415-41BBA0D10546}" type="parTrans" cxnId="{A234004B-A9B3-42E1-B91D-E5916BD97FE6}">
      <dgm:prSet/>
      <dgm:spPr/>
      <dgm:t>
        <a:bodyPr/>
        <a:lstStyle/>
        <a:p>
          <a:endParaRPr lang="en-US"/>
        </a:p>
      </dgm:t>
    </dgm:pt>
    <dgm:pt modelId="{1159A215-FAF8-42C7-9546-FD0D6AA4F48C}" type="sibTrans" cxnId="{A234004B-A9B3-42E1-B91D-E5916BD97FE6}">
      <dgm:prSet/>
      <dgm:spPr/>
      <dgm:t>
        <a:bodyPr/>
        <a:lstStyle/>
        <a:p>
          <a:endParaRPr lang="en-US"/>
        </a:p>
      </dgm:t>
    </dgm:pt>
    <dgm:pt modelId="{857BAD13-BA6C-4952-AB8A-46238A801B57}">
      <dgm:prSet phldrT="[Text]" custT="1"/>
      <dgm:spPr/>
      <dgm:t>
        <a:bodyPr/>
        <a:lstStyle/>
        <a:p>
          <a:r>
            <a:rPr lang="en-US" sz="1800" b="0" dirty="0"/>
            <a:t>Requires all children must have a dental screening by May 31 of the same year they enter public schools </a:t>
          </a:r>
        </a:p>
      </dgm:t>
    </dgm:pt>
    <dgm:pt modelId="{464FA54A-AD38-4882-82C2-73E13FF34548}" type="parTrans" cxnId="{AF562B00-3472-4C6F-80BD-E4B564ECD3CA}">
      <dgm:prSet/>
      <dgm:spPr/>
      <dgm:t>
        <a:bodyPr/>
        <a:lstStyle/>
        <a:p>
          <a:endParaRPr lang="en-US"/>
        </a:p>
      </dgm:t>
    </dgm:pt>
    <dgm:pt modelId="{F7731729-E580-4D8C-AB5C-0E6EE95482F3}" type="sibTrans" cxnId="{AF562B00-3472-4C6F-80BD-E4B564ECD3CA}">
      <dgm:prSet/>
      <dgm:spPr/>
      <dgm:t>
        <a:bodyPr/>
        <a:lstStyle/>
        <a:p>
          <a:endParaRPr lang="en-US"/>
        </a:p>
      </dgm:t>
    </dgm:pt>
    <dgm:pt modelId="{9FB51116-8844-4431-AF7B-A62573A016B1}">
      <dgm:prSet phldrT="[Text]" custT="1"/>
      <dgm:spPr/>
      <dgm:t>
        <a:bodyPr/>
        <a:lstStyle/>
        <a:p>
          <a:r>
            <a:rPr lang="en-US" sz="1800" dirty="0"/>
            <a:t>Assessments must be completed by a licensed dental professionals </a:t>
          </a:r>
        </a:p>
      </dgm:t>
    </dgm:pt>
    <dgm:pt modelId="{B31AF731-F13D-4C51-9F8F-FC30DE1AAD49}" type="parTrans" cxnId="{EB9CD7F6-1843-41D1-B5A5-8D0D97DD737D}">
      <dgm:prSet/>
      <dgm:spPr/>
      <dgm:t>
        <a:bodyPr/>
        <a:lstStyle/>
        <a:p>
          <a:endParaRPr lang="en-US"/>
        </a:p>
      </dgm:t>
    </dgm:pt>
    <dgm:pt modelId="{BE13BC84-C38C-4120-9FC1-11E65DE4EEA6}" type="sibTrans" cxnId="{EB9CD7F6-1843-41D1-B5A5-8D0D97DD737D}">
      <dgm:prSet/>
      <dgm:spPr/>
      <dgm:t>
        <a:bodyPr/>
        <a:lstStyle/>
        <a:p>
          <a:endParaRPr lang="en-US"/>
        </a:p>
      </dgm:t>
    </dgm:pt>
    <dgm:pt modelId="{C41FE1F0-62F2-4F79-ACE8-4592A1A88FED}">
      <dgm:prSet custT="1"/>
      <dgm:spPr/>
      <dgm:t>
        <a:bodyPr/>
        <a:lstStyle/>
        <a:p>
          <a:pPr>
            <a:buNone/>
          </a:pPr>
          <a:r>
            <a:rPr lang="en-US" sz="1400" b="0" i="1" dirty="0"/>
            <a:t>Dental evaluations that occurred within the 12 months before a child enters school also meets this requirement</a:t>
          </a:r>
          <a:endParaRPr lang="en-US" sz="1600" b="0" i="1" dirty="0"/>
        </a:p>
      </dgm:t>
    </dgm:pt>
    <dgm:pt modelId="{BEFC7C9E-363B-48C1-8A20-E8D5EE947F83}" type="parTrans" cxnId="{87F90F11-3609-49F5-BB0A-C1752B144BF6}">
      <dgm:prSet/>
      <dgm:spPr/>
      <dgm:t>
        <a:bodyPr/>
        <a:lstStyle/>
        <a:p>
          <a:endParaRPr lang="en-US"/>
        </a:p>
      </dgm:t>
    </dgm:pt>
    <dgm:pt modelId="{70BB343B-AAF5-4953-AB04-62973EF4D9BB}" type="sibTrans" cxnId="{87F90F11-3609-49F5-BB0A-C1752B144BF6}">
      <dgm:prSet/>
      <dgm:spPr/>
      <dgm:t>
        <a:bodyPr/>
        <a:lstStyle/>
        <a:p>
          <a:endParaRPr lang="en-US"/>
        </a:p>
      </dgm:t>
    </dgm:pt>
    <dgm:pt modelId="{BC545174-2C9B-483E-B4B0-34B9CDA4AFD9}">
      <dgm:prSet custT="1"/>
      <dgm:spPr/>
      <dgm:t>
        <a:bodyPr/>
        <a:lstStyle/>
        <a:p>
          <a:pPr>
            <a:buNone/>
          </a:pPr>
          <a:r>
            <a:rPr lang="en-US" sz="1400" i="1" dirty="0"/>
            <a:t>KOHA helps school identify community needs and connects students to dental care</a:t>
          </a:r>
        </a:p>
      </dgm:t>
    </dgm:pt>
    <dgm:pt modelId="{C686362E-7C24-4139-9CDD-F53E93725023}" type="parTrans" cxnId="{E3AE5DD1-CF37-4491-80B2-1D1CCEBFD5F9}">
      <dgm:prSet/>
      <dgm:spPr/>
      <dgm:t>
        <a:bodyPr/>
        <a:lstStyle/>
        <a:p>
          <a:endParaRPr lang="en-US"/>
        </a:p>
      </dgm:t>
    </dgm:pt>
    <dgm:pt modelId="{6BAE32E6-6167-4EEB-8712-CB8688B5B1C2}" type="sibTrans" cxnId="{E3AE5DD1-CF37-4491-80B2-1D1CCEBFD5F9}">
      <dgm:prSet/>
      <dgm:spPr/>
      <dgm:t>
        <a:bodyPr/>
        <a:lstStyle/>
        <a:p>
          <a:endParaRPr lang="en-US"/>
        </a:p>
      </dgm:t>
    </dgm:pt>
    <dgm:pt modelId="{E15B77BE-EC8A-4B93-AC0E-D7B9FFFD58C1}">
      <dgm:prSet custT="1"/>
      <dgm:spPr/>
      <dgm:t>
        <a:bodyPr/>
        <a:lstStyle/>
        <a:p>
          <a:pPr>
            <a:buNone/>
          </a:pPr>
          <a:r>
            <a:rPr lang="en-US" sz="1400" b="0" i="1" dirty="0">
              <a:solidFill>
                <a:srgbClr val="DDDDDD">
                  <a:lumMod val="10000"/>
                </a:srgbClr>
              </a:solidFill>
            </a:rPr>
            <a:t>To find out if your school collaborates with partnering screening programs such as the Children’s Oral Health Program, please contact your local school setting</a:t>
          </a:r>
          <a:endParaRPr lang="en-US" sz="1400" b="0" i="1" dirty="0"/>
        </a:p>
      </dgm:t>
    </dgm:pt>
    <dgm:pt modelId="{0D933A1E-51EA-49B6-91D8-55202862DE5F}" type="parTrans" cxnId="{C99D5C9E-8D81-41B3-ADAC-D0BAF13918D3}">
      <dgm:prSet/>
      <dgm:spPr/>
      <dgm:t>
        <a:bodyPr/>
        <a:lstStyle/>
        <a:p>
          <a:endParaRPr lang="en-US"/>
        </a:p>
      </dgm:t>
    </dgm:pt>
    <dgm:pt modelId="{9B60FA1E-3804-4689-BC50-04ACEA4C5A75}" type="sibTrans" cxnId="{C99D5C9E-8D81-41B3-ADAC-D0BAF13918D3}">
      <dgm:prSet/>
      <dgm:spPr/>
      <dgm:t>
        <a:bodyPr/>
        <a:lstStyle/>
        <a:p>
          <a:endParaRPr lang="en-US"/>
        </a:p>
      </dgm:t>
    </dgm:pt>
    <dgm:pt modelId="{679385D6-B6A7-4FAA-A8ED-FA69BE1B3FC0}" type="pres">
      <dgm:prSet presAssocID="{F27F0350-502E-46FC-A2EA-AF86A6277DDB}" presName="linear" presStyleCnt="0">
        <dgm:presLayoutVars>
          <dgm:dir/>
          <dgm:animLvl val="lvl"/>
          <dgm:resizeHandles val="exact"/>
        </dgm:presLayoutVars>
      </dgm:prSet>
      <dgm:spPr/>
    </dgm:pt>
    <dgm:pt modelId="{B42C62A9-CB02-4D77-B6BE-98DFBCC3726F}" type="pres">
      <dgm:prSet presAssocID="{C606A1A6-FBA0-428B-B24A-4FCF6AFBE840}" presName="parentLin" presStyleCnt="0"/>
      <dgm:spPr/>
    </dgm:pt>
    <dgm:pt modelId="{843AF10F-53CD-4372-9C9D-3BD8ECACD4C9}" type="pres">
      <dgm:prSet presAssocID="{C606A1A6-FBA0-428B-B24A-4FCF6AFBE840}" presName="parentLeftMargin" presStyleLbl="node1" presStyleIdx="0" presStyleCnt="3"/>
      <dgm:spPr/>
    </dgm:pt>
    <dgm:pt modelId="{E5051EA9-E114-4B04-9CBB-C018E0B90393}" type="pres">
      <dgm:prSet presAssocID="{C606A1A6-FBA0-428B-B24A-4FCF6AFBE840}" presName="parentText" presStyleLbl="node1" presStyleIdx="0" presStyleCnt="3" custScaleX="132378" custLinFactNeighborY="-4288">
        <dgm:presLayoutVars>
          <dgm:chMax val="0"/>
          <dgm:bulletEnabled val="1"/>
        </dgm:presLayoutVars>
      </dgm:prSet>
      <dgm:spPr/>
    </dgm:pt>
    <dgm:pt modelId="{AB86297C-3D3C-416D-9A7E-9DF7D2C563F0}" type="pres">
      <dgm:prSet presAssocID="{C606A1A6-FBA0-428B-B24A-4FCF6AFBE840}" presName="negativeSpace" presStyleCnt="0"/>
      <dgm:spPr/>
    </dgm:pt>
    <dgm:pt modelId="{691F19FB-AC5A-4EF8-9598-5A561923F627}" type="pres">
      <dgm:prSet presAssocID="{C606A1A6-FBA0-428B-B24A-4FCF6AFBE840}" presName="childText" presStyleLbl="conFgAcc1" presStyleIdx="0" presStyleCnt="3">
        <dgm:presLayoutVars>
          <dgm:bulletEnabled val="1"/>
        </dgm:presLayoutVars>
      </dgm:prSet>
      <dgm:spPr/>
    </dgm:pt>
    <dgm:pt modelId="{E240D4BA-8A99-4742-98CD-B3DD354D878B}" type="pres">
      <dgm:prSet presAssocID="{1159A215-FAF8-42C7-9546-FD0D6AA4F48C}" presName="spaceBetweenRectangles" presStyleCnt="0"/>
      <dgm:spPr/>
    </dgm:pt>
    <dgm:pt modelId="{18691574-02A3-440F-BF0E-8C539D2DD599}" type="pres">
      <dgm:prSet presAssocID="{857BAD13-BA6C-4952-AB8A-46238A801B57}" presName="parentLin" presStyleCnt="0"/>
      <dgm:spPr/>
    </dgm:pt>
    <dgm:pt modelId="{92EFA084-DA32-4353-B1DD-125E5DBB073E}" type="pres">
      <dgm:prSet presAssocID="{857BAD13-BA6C-4952-AB8A-46238A801B57}" presName="parentLeftMargin" presStyleLbl="node1" presStyleIdx="0" presStyleCnt="3"/>
      <dgm:spPr/>
    </dgm:pt>
    <dgm:pt modelId="{836DCBF5-C531-4663-88CA-BAD9D64246F0}" type="pres">
      <dgm:prSet presAssocID="{857BAD13-BA6C-4952-AB8A-46238A801B57}" presName="parentText" presStyleLbl="node1" presStyleIdx="1" presStyleCnt="3" custScaleX="135048">
        <dgm:presLayoutVars>
          <dgm:chMax val="0"/>
          <dgm:bulletEnabled val="1"/>
        </dgm:presLayoutVars>
      </dgm:prSet>
      <dgm:spPr/>
    </dgm:pt>
    <dgm:pt modelId="{CFA3C620-7EC9-4311-8BF8-DE3D56293D13}" type="pres">
      <dgm:prSet presAssocID="{857BAD13-BA6C-4952-AB8A-46238A801B57}" presName="negativeSpace" presStyleCnt="0"/>
      <dgm:spPr/>
    </dgm:pt>
    <dgm:pt modelId="{3DC410B7-8115-41E9-B059-DF5649E3EB9A}" type="pres">
      <dgm:prSet presAssocID="{857BAD13-BA6C-4952-AB8A-46238A801B57}" presName="childText" presStyleLbl="conFgAcc1" presStyleIdx="1" presStyleCnt="3">
        <dgm:presLayoutVars>
          <dgm:bulletEnabled val="1"/>
        </dgm:presLayoutVars>
      </dgm:prSet>
      <dgm:spPr/>
    </dgm:pt>
    <dgm:pt modelId="{DDE6BA01-FEA0-43C6-90A3-EA84D6B9BF8A}" type="pres">
      <dgm:prSet presAssocID="{F7731729-E580-4D8C-AB5C-0E6EE95482F3}" presName="spaceBetweenRectangles" presStyleCnt="0"/>
      <dgm:spPr/>
    </dgm:pt>
    <dgm:pt modelId="{A82C6172-CD6B-442D-8917-7FB4F10F0BEC}" type="pres">
      <dgm:prSet presAssocID="{9FB51116-8844-4431-AF7B-A62573A016B1}" presName="parentLin" presStyleCnt="0"/>
      <dgm:spPr/>
    </dgm:pt>
    <dgm:pt modelId="{9D40AEA3-BDEA-4D67-BAED-BCBBBD41CB9B}" type="pres">
      <dgm:prSet presAssocID="{9FB51116-8844-4431-AF7B-A62573A016B1}" presName="parentLeftMargin" presStyleLbl="node1" presStyleIdx="1" presStyleCnt="3"/>
      <dgm:spPr/>
    </dgm:pt>
    <dgm:pt modelId="{EC82E44A-832B-4A0C-A1F3-4D81D8B23517}" type="pres">
      <dgm:prSet presAssocID="{9FB51116-8844-4431-AF7B-A62573A016B1}" presName="parentText" presStyleLbl="node1" presStyleIdx="2" presStyleCnt="3" custScaleX="135247" custLinFactNeighborX="-6525" custLinFactNeighborY="9605">
        <dgm:presLayoutVars>
          <dgm:chMax val="0"/>
          <dgm:bulletEnabled val="1"/>
        </dgm:presLayoutVars>
      </dgm:prSet>
      <dgm:spPr/>
    </dgm:pt>
    <dgm:pt modelId="{59F78B5D-517D-4B12-815E-18E43E333372}" type="pres">
      <dgm:prSet presAssocID="{9FB51116-8844-4431-AF7B-A62573A016B1}" presName="negativeSpace" presStyleCnt="0"/>
      <dgm:spPr/>
    </dgm:pt>
    <dgm:pt modelId="{FBE92519-C76B-4054-ACE9-51DBE376D0C9}" type="pres">
      <dgm:prSet presAssocID="{9FB51116-8844-4431-AF7B-A62573A016B1}" presName="childText" presStyleLbl="conFgAcc1" presStyleIdx="2" presStyleCnt="3">
        <dgm:presLayoutVars>
          <dgm:bulletEnabled val="1"/>
        </dgm:presLayoutVars>
      </dgm:prSet>
      <dgm:spPr/>
    </dgm:pt>
  </dgm:ptLst>
  <dgm:cxnLst>
    <dgm:cxn modelId="{AF562B00-3472-4C6F-80BD-E4B564ECD3CA}" srcId="{F27F0350-502E-46FC-A2EA-AF86A6277DDB}" destId="{857BAD13-BA6C-4952-AB8A-46238A801B57}" srcOrd="1" destOrd="0" parTransId="{464FA54A-AD38-4882-82C2-73E13FF34548}" sibTransId="{F7731729-E580-4D8C-AB5C-0E6EE95482F3}"/>
    <dgm:cxn modelId="{87F90F11-3609-49F5-BB0A-C1752B144BF6}" srcId="{857BAD13-BA6C-4952-AB8A-46238A801B57}" destId="{C41FE1F0-62F2-4F79-ACE8-4592A1A88FED}" srcOrd="0" destOrd="0" parTransId="{BEFC7C9E-363B-48C1-8A20-E8D5EE947F83}" sibTransId="{70BB343B-AAF5-4953-AB04-62973EF4D9BB}"/>
    <dgm:cxn modelId="{2CF15644-CD20-4BB9-A944-E39B0AFEB576}" type="presOf" srcId="{F27F0350-502E-46FC-A2EA-AF86A6277DDB}" destId="{679385D6-B6A7-4FAA-A8ED-FA69BE1B3FC0}" srcOrd="0" destOrd="0" presId="urn:microsoft.com/office/officeart/2005/8/layout/list1"/>
    <dgm:cxn modelId="{A234004B-A9B3-42E1-B91D-E5916BD97FE6}" srcId="{F27F0350-502E-46FC-A2EA-AF86A6277DDB}" destId="{C606A1A6-FBA0-428B-B24A-4FCF6AFBE840}" srcOrd="0" destOrd="0" parTransId="{29FF0C4B-EFF8-415C-8415-41BBA0D10546}" sibTransId="{1159A215-FAF8-42C7-9546-FD0D6AA4F48C}"/>
    <dgm:cxn modelId="{13722D8C-5604-4191-8E3C-BA2AE019C2CE}" type="presOf" srcId="{C606A1A6-FBA0-428B-B24A-4FCF6AFBE840}" destId="{843AF10F-53CD-4372-9C9D-3BD8ECACD4C9}" srcOrd="0" destOrd="0" presId="urn:microsoft.com/office/officeart/2005/8/layout/list1"/>
    <dgm:cxn modelId="{82A03796-2B9E-46CC-BCFB-24C90C9EDC85}" type="presOf" srcId="{857BAD13-BA6C-4952-AB8A-46238A801B57}" destId="{92EFA084-DA32-4353-B1DD-125E5DBB073E}" srcOrd="0" destOrd="0" presId="urn:microsoft.com/office/officeart/2005/8/layout/list1"/>
    <dgm:cxn modelId="{F624B59D-632C-4552-956D-B773348110CF}" type="presOf" srcId="{BC545174-2C9B-483E-B4B0-34B9CDA4AFD9}" destId="{691F19FB-AC5A-4EF8-9598-5A561923F627}" srcOrd="0" destOrd="0" presId="urn:microsoft.com/office/officeart/2005/8/layout/list1"/>
    <dgm:cxn modelId="{C99D5C9E-8D81-41B3-ADAC-D0BAF13918D3}" srcId="{9FB51116-8844-4431-AF7B-A62573A016B1}" destId="{E15B77BE-EC8A-4B93-AC0E-D7B9FFFD58C1}" srcOrd="0" destOrd="0" parTransId="{0D933A1E-51EA-49B6-91D8-55202862DE5F}" sibTransId="{9B60FA1E-3804-4689-BC50-04ACEA4C5A75}"/>
    <dgm:cxn modelId="{634C33AE-0E8E-4053-B7C3-DFD4B19AC2D3}" type="presOf" srcId="{E15B77BE-EC8A-4B93-AC0E-D7B9FFFD58C1}" destId="{FBE92519-C76B-4054-ACE9-51DBE376D0C9}" srcOrd="0" destOrd="0" presId="urn:microsoft.com/office/officeart/2005/8/layout/list1"/>
    <dgm:cxn modelId="{BB2A1EB5-8A64-4589-8ABA-CDBA060432DC}" type="presOf" srcId="{9FB51116-8844-4431-AF7B-A62573A016B1}" destId="{9D40AEA3-BDEA-4D67-BAED-BCBBBD41CB9B}" srcOrd="0" destOrd="0" presId="urn:microsoft.com/office/officeart/2005/8/layout/list1"/>
    <dgm:cxn modelId="{41E1D8B5-D627-45A4-AEBA-4AD12BFCE31D}" type="presOf" srcId="{857BAD13-BA6C-4952-AB8A-46238A801B57}" destId="{836DCBF5-C531-4663-88CA-BAD9D64246F0}" srcOrd="1" destOrd="0" presId="urn:microsoft.com/office/officeart/2005/8/layout/list1"/>
    <dgm:cxn modelId="{4A49D9C2-D614-4EE6-A322-7324587AFA22}" type="presOf" srcId="{9FB51116-8844-4431-AF7B-A62573A016B1}" destId="{EC82E44A-832B-4A0C-A1F3-4D81D8B23517}" srcOrd="1" destOrd="0" presId="urn:microsoft.com/office/officeart/2005/8/layout/list1"/>
    <dgm:cxn modelId="{9C500BD0-0114-4CB4-8C2E-F537E3C9CD85}" type="presOf" srcId="{C41FE1F0-62F2-4F79-ACE8-4592A1A88FED}" destId="{3DC410B7-8115-41E9-B059-DF5649E3EB9A}" srcOrd="0" destOrd="0" presId="urn:microsoft.com/office/officeart/2005/8/layout/list1"/>
    <dgm:cxn modelId="{E3AE5DD1-CF37-4491-80B2-1D1CCEBFD5F9}" srcId="{C606A1A6-FBA0-428B-B24A-4FCF6AFBE840}" destId="{BC545174-2C9B-483E-B4B0-34B9CDA4AFD9}" srcOrd="0" destOrd="0" parTransId="{C686362E-7C24-4139-9CDD-F53E93725023}" sibTransId="{6BAE32E6-6167-4EEB-8712-CB8688B5B1C2}"/>
    <dgm:cxn modelId="{EB9CD7F6-1843-41D1-B5A5-8D0D97DD737D}" srcId="{F27F0350-502E-46FC-A2EA-AF86A6277DDB}" destId="{9FB51116-8844-4431-AF7B-A62573A016B1}" srcOrd="2" destOrd="0" parTransId="{B31AF731-F13D-4C51-9F8F-FC30DE1AAD49}" sibTransId="{BE13BC84-C38C-4120-9FC1-11E65DE4EEA6}"/>
    <dgm:cxn modelId="{D85898FF-C1D7-4702-AC6A-1757EF374677}" type="presOf" srcId="{C606A1A6-FBA0-428B-B24A-4FCF6AFBE840}" destId="{E5051EA9-E114-4B04-9CBB-C018E0B90393}" srcOrd="1" destOrd="0" presId="urn:microsoft.com/office/officeart/2005/8/layout/list1"/>
    <dgm:cxn modelId="{A82C0C67-FAD2-44BA-90C0-37AB8CDA1D7F}" type="presParOf" srcId="{679385D6-B6A7-4FAA-A8ED-FA69BE1B3FC0}" destId="{B42C62A9-CB02-4D77-B6BE-98DFBCC3726F}" srcOrd="0" destOrd="0" presId="urn:microsoft.com/office/officeart/2005/8/layout/list1"/>
    <dgm:cxn modelId="{5343634D-63B7-47B2-9AAC-9D8989614ADD}" type="presParOf" srcId="{B42C62A9-CB02-4D77-B6BE-98DFBCC3726F}" destId="{843AF10F-53CD-4372-9C9D-3BD8ECACD4C9}" srcOrd="0" destOrd="0" presId="urn:microsoft.com/office/officeart/2005/8/layout/list1"/>
    <dgm:cxn modelId="{C5853755-DFC0-4A7E-A320-8084CA5FB959}" type="presParOf" srcId="{B42C62A9-CB02-4D77-B6BE-98DFBCC3726F}" destId="{E5051EA9-E114-4B04-9CBB-C018E0B90393}" srcOrd="1" destOrd="0" presId="urn:microsoft.com/office/officeart/2005/8/layout/list1"/>
    <dgm:cxn modelId="{4520976C-FB11-4882-943C-7D74945C79F4}" type="presParOf" srcId="{679385D6-B6A7-4FAA-A8ED-FA69BE1B3FC0}" destId="{AB86297C-3D3C-416D-9A7E-9DF7D2C563F0}" srcOrd="1" destOrd="0" presId="urn:microsoft.com/office/officeart/2005/8/layout/list1"/>
    <dgm:cxn modelId="{21C0B6BB-0836-49FF-BDB4-20A95C9B75ED}" type="presParOf" srcId="{679385D6-B6A7-4FAA-A8ED-FA69BE1B3FC0}" destId="{691F19FB-AC5A-4EF8-9598-5A561923F627}" srcOrd="2" destOrd="0" presId="urn:microsoft.com/office/officeart/2005/8/layout/list1"/>
    <dgm:cxn modelId="{536AA25F-1286-4213-8FAD-2D87EA7C5ED5}" type="presParOf" srcId="{679385D6-B6A7-4FAA-A8ED-FA69BE1B3FC0}" destId="{E240D4BA-8A99-4742-98CD-B3DD354D878B}" srcOrd="3" destOrd="0" presId="urn:microsoft.com/office/officeart/2005/8/layout/list1"/>
    <dgm:cxn modelId="{2AB1C6D9-2489-449F-9167-B847A2DDFED8}" type="presParOf" srcId="{679385D6-B6A7-4FAA-A8ED-FA69BE1B3FC0}" destId="{18691574-02A3-440F-BF0E-8C539D2DD599}" srcOrd="4" destOrd="0" presId="urn:microsoft.com/office/officeart/2005/8/layout/list1"/>
    <dgm:cxn modelId="{AD026A25-2E4F-4363-904E-00DCD015C29A}" type="presParOf" srcId="{18691574-02A3-440F-BF0E-8C539D2DD599}" destId="{92EFA084-DA32-4353-B1DD-125E5DBB073E}" srcOrd="0" destOrd="0" presId="urn:microsoft.com/office/officeart/2005/8/layout/list1"/>
    <dgm:cxn modelId="{658DECD3-65D8-447C-9E35-C842408FF68D}" type="presParOf" srcId="{18691574-02A3-440F-BF0E-8C539D2DD599}" destId="{836DCBF5-C531-4663-88CA-BAD9D64246F0}" srcOrd="1" destOrd="0" presId="urn:microsoft.com/office/officeart/2005/8/layout/list1"/>
    <dgm:cxn modelId="{2C9E3F80-9B72-4885-B8FE-E69307FCE7B4}" type="presParOf" srcId="{679385D6-B6A7-4FAA-A8ED-FA69BE1B3FC0}" destId="{CFA3C620-7EC9-4311-8BF8-DE3D56293D13}" srcOrd="5" destOrd="0" presId="urn:microsoft.com/office/officeart/2005/8/layout/list1"/>
    <dgm:cxn modelId="{8D201168-D28E-4435-8034-16750911F0DD}" type="presParOf" srcId="{679385D6-B6A7-4FAA-A8ED-FA69BE1B3FC0}" destId="{3DC410B7-8115-41E9-B059-DF5649E3EB9A}" srcOrd="6" destOrd="0" presId="urn:microsoft.com/office/officeart/2005/8/layout/list1"/>
    <dgm:cxn modelId="{7BA725A8-A548-4D82-BDC6-3FCEFEDB1003}" type="presParOf" srcId="{679385D6-B6A7-4FAA-A8ED-FA69BE1B3FC0}" destId="{DDE6BA01-FEA0-43C6-90A3-EA84D6B9BF8A}" srcOrd="7" destOrd="0" presId="urn:microsoft.com/office/officeart/2005/8/layout/list1"/>
    <dgm:cxn modelId="{2D398779-F8B5-4382-ABBA-CE35173C645F}" type="presParOf" srcId="{679385D6-B6A7-4FAA-A8ED-FA69BE1B3FC0}" destId="{A82C6172-CD6B-442D-8917-7FB4F10F0BEC}" srcOrd="8" destOrd="0" presId="urn:microsoft.com/office/officeart/2005/8/layout/list1"/>
    <dgm:cxn modelId="{9F598238-E489-49ED-83D6-8463BE25324F}" type="presParOf" srcId="{A82C6172-CD6B-442D-8917-7FB4F10F0BEC}" destId="{9D40AEA3-BDEA-4D67-BAED-BCBBBD41CB9B}" srcOrd="0" destOrd="0" presId="urn:microsoft.com/office/officeart/2005/8/layout/list1"/>
    <dgm:cxn modelId="{6E85FEBF-F860-4146-BEF4-DC4E3211CF4D}" type="presParOf" srcId="{A82C6172-CD6B-442D-8917-7FB4F10F0BEC}" destId="{EC82E44A-832B-4A0C-A1F3-4D81D8B23517}" srcOrd="1" destOrd="0" presId="urn:microsoft.com/office/officeart/2005/8/layout/list1"/>
    <dgm:cxn modelId="{98E251F7-1916-4645-9C6E-457BF243F79B}" type="presParOf" srcId="{679385D6-B6A7-4FAA-A8ED-FA69BE1B3FC0}" destId="{59F78B5D-517D-4B12-815E-18E43E333372}" srcOrd="9" destOrd="0" presId="urn:microsoft.com/office/officeart/2005/8/layout/list1"/>
    <dgm:cxn modelId="{09DC4DC9-2CDB-4049-BB56-F7B9A5B6FA32}" type="presParOf" srcId="{679385D6-B6A7-4FAA-A8ED-FA69BE1B3FC0}" destId="{FBE92519-C76B-4054-ACE9-51DBE376D0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0005E4-AA8A-427A-8322-E4BA539EA703}"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084EA308-7754-4C17-8F34-DE04D7228F5C}">
      <dgm:prSet phldrT="[Text]" custT="1"/>
      <dgm:spPr/>
      <dgm:t>
        <a:bodyPr/>
        <a:lstStyle/>
        <a:p>
          <a:r>
            <a:rPr lang="en-US" sz="2400" dirty="0"/>
            <a:t>KOHA Important Dates:</a:t>
          </a:r>
        </a:p>
      </dgm:t>
    </dgm:pt>
    <dgm:pt modelId="{ABF81E78-7FAD-4D14-8C78-012D4B8B8D91}" type="parTrans" cxnId="{C87C95FC-57AA-4FAA-A119-2E8F9400C2C4}">
      <dgm:prSet/>
      <dgm:spPr/>
      <dgm:t>
        <a:bodyPr/>
        <a:lstStyle/>
        <a:p>
          <a:endParaRPr lang="en-US"/>
        </a:p>
      </dgm:t>
    </dgm:pt>
    <dgm:pt modelId="{80D8AD48-9E42-4429-B460-FF9436EE5ABE}" type="sibTrans" cxnId="{C87C95FC-57AA-4FAA-A119-2E8F9400C2C4}">
      <dgm:prSet/>
      <dgm:spPr/>
      <dgm:t>
        <a:bodyPr/>
        <a:lstStyle/>
        <a:p>
          <a:endParaRPr lang="en-US"/>
        </a:p>
      </dgm:t>
    </dgm:pt>
    <dgm:pt modelId="{98F6DD74-CCF4-4E2B-98D1-A647E020F041}">
      <dgm:prSet phldrT="[Text]" custT="1"/>
      <dgm:spPr/>
      <dgm:t>
        <a:bodyPr/>
        <a:lstStyle/>
        <a:p>
          <a:r>
            <a:rPr lang="en-US" sz="1800" b="1" dirty="0"/>
            <a:t>July</a:t>
          </a:r>
          <a:r>
            <a:rPr lang="en-US" sz="1600" dirty="0"/>
            <a:t> </a:t>
          </a:r>
        </a:p>
        <a:p>
          <a:r>
            <a:rPr lang="en-US" sz="1600" dirty="0">
              <a:solidFill>
                <a:schemeClr val="tx1"/>
              </a:solidFill>
            </a:rPr>
            <a:t>Distribute KOHA Forms and Parent Notification Letters</a:t>
          </a:r>
        </a:p>
      </dgm:t>
    </dgm:pt>
    <dgm:pt modelId="{14F17213-3BA4-4866-99BF-9BA8111CF504}" type="parTrans" cxnId="{DF558941-41ED-492D-BB6B-23E0949E56CF}">
      <dgm:prSet/>
      <dgm:spPr/>
      <dgm:t>
        <a:bodyPr/>
        <a:lstStyle/>
        <a:p>
          <a:endParaRPr lang="en-US"/>
        </a:p>
      </dgm:t>
    </dgm:pt>
    <dgm:pt modelId="{4D453DAD-6CE7-4B1E-99AD-4E8E4CA69D89}" type="sibTrans" cxnId="{DF558941-41ED-492D-BB6B-23E0949E56CF}">
      <dgm:prSet/>
      <dgm:spPr/>
      <dgm:t>
        <a:bodyPr/>
        <a:lstStyle/>
        <a:p>
          <a:endParaRPr lang="en-US"/>
        </a:p>
      </dgm:t>
    </dgm:pt>
    <dgm:pt modelId="{AA6432F5-3FD3-4B9F-ABF2-454A3A67A754}">
      <dgm:prSet phldrT="[Text]" custT="1"/>
      <dgm:spPr/>
      <dgm:t>
        <a:bodyPr/>
        <a:lstStyle/>
        <a:p>
          <a:r>
            <a:rPr lang="en-US" sz="1800" b="1" dirty="0"/>
            <a:t>May 31</a:t>
          </a:r>
        </a:p>
        <a:p>
          <a:r>
            <a:rPr lang="en-US" sz="1600" dirty="0">
              <a:solidFill>
                <a:schemeClr val="tx1"/>
              </a:solidFill>
            </a:rPr>
            <a:t>Last day to collect KOHA forms</a:t>
          </a:r>
        </a:p>
      </dgm:t>
    </dgm:pt>
    <dgm:pt modelId="{E30AC106-D66F-4E49-A2AE-54FE15FED8E5}" type="parTrans" cxnId="{82E61E01-96E5-4AE1-938D-7C4A594C126E}">
      <dgm:prSet/>
      <dgm:spPr/>
      <dgm:t>
        <a:bodyPr/>
        <a:lstStyle/>
        <a:p>
          <a:endParaRPr lang="en-US"/>
        </a:p>
      </dgm:t>
    </dgm:pt>
    <dgm:pt modelId="{8061B910-D2D9-4C29-B8CC-1DF800E305B4}" type="sibTrans" cxnId="{82E61E01-96E5-4AE1-938D-7C4A594C126E}">
      <dgm:prSet/>
      <dgm:spPr/>
      <dgm:t>
        <a:bodyPr/>
        <a:lstStyle/>
        <a:p>
          <a:endParaRPr lang="en-US"/>
        </a:p>
      </dgm:t>
    </dgm:pt>
    <dgm:pt modelId="{7A0A1D03-82CF-4911-AC0B-7CA79AA7C7AA}">
      <dgm:prSet phldrT="[Text]" custT="1"/>
      <dgm:spPr/>
      <dgm:t>
        <a:bodyPr/>
        <a:lstStyle/>
        <a:p>
          <a:r>
            <a:rPr lang="en-US" sz="1800" b="1" dirty="0"/>
            <a:t>June/Last Day of School </a:t>
          </a:r>
          <a:endParaRPr lang="en-US" sz="1200" b="1" dirty="0"/>
        </a:p>
        <a:p>
          <a:r>
            <a:rPr lang="en-US" sz="1600" dirty="0">
              <a:solidFill>
                <a:schemeClr val="tx1"/>
              </a:solidFill>
            </a:rPr>
            <a:t>Enter data into SCHOR database</a:t>
          </a:r>
        </a:p>
      </dgm:t>
    </dgm:pt>
    <dgm:pt modelId="{D2DDC685-314B-4172-B71D-6246BDAC1F3C}" type="parTrans" cxnId="{80C1AE80-D98B-4AB8-88A6-1E230BE5CBEF}">
      <dgm:prSet/>
      <dgm:spPr/>
      <dgm:t>
        <a:bodyPr/>
        <a:lstStyle/>
        <a:p>
          <a:endParaRPr lang="en-US"/>
        </a:p>
      </dgm:t>
    </dgm:pt>
    <dgm:pt modelId="{541974EF-A39B-4791-9271-698372125DB2}" type="sibTrans" cxnId="{80C1AE80-D98B-4AB8-88A6-1E230BE5CBEF}">
      <dgm:prSet/>
      <dgm:spPr/>
      <dgm:t>
        <a:bodyPr/>
        <a:lstStyle/>
        <a:p>
          <a:endParaRPr lang="en-US"/>
        </a:p>
      </dgm:t>
    </dgm:pt>
    <dgm:pt modelId="{498BAC7A-5351-4983-9BB5-136A7880963E}">
      <dgm:prSet phldrT="[Text]" custT="1"/>
      <dgm:spPr/>
      <dgm:t>
        <a:bodyPr/>
        <a:lstStyle/>
        <a:p>
          <a:r>
            <a:rPr lang="en-US" sz="1800" b="1" dirty="0"/>
            <a:t>September – May </a:t>
          </a:r>
        </a:p>
        <a:p>
          <a:r>
            <a:rPr lang="en-US" sz="1600" dirty="0">
              <a:solidFill>
                <a:schemeClr val="tx1"/>
              </a:solidFill>
            </a:rPr>
            <a:t>Conduct &amp; Collect KOHA forms</a:t>
          </a:r>
        </a:p>
      </dgm:t>
    </dgm:pt>
    <dgm:pt modelId="{AEECCCE8-F19E-4100-8E73-FC7B0E2EFF37}" type="parTrans" cxnId="{AD5E5660-F8CF-4FF4-A355-2397750EE982}">
      <dgm:prSet/>
      <dgm:spPr/>
      <dgm:t>
        <a:bodyPr/>
        <a:lstStyle/>
        <a:p>
          <a:endParaRPr lang="en-US"/>
        </a:p>
      </dgm:t>
    </dgm:pt>
    <dgm:pt modelId="{F9464768-A664-477A-9652-165C3CE30BDE}" type="sibTrans" cxnId="{AD5E5660-F8CF-4FF4-A355-2397750EE982}">
      <dgm:prSet/>
      <dgm:spPr/>
      <dgm:t>
        <a:bodyPr/>
        <a:lstStyle/>
        <a:p>
          <a:endParaRPr lang="en-US"/>
        </a:p>
      </dgm:t>
    </dgm:pt>
    <dgm:pt modelId="{EAEE8A37-7BF7-4857-96DE-32E83AD26923}">
      <dgm:prSet phldrT="[Text]" custT="1"/>
      <dgm:spPr/>
      <dgm:t>
        <a:bodyPr/>
        <a:lstStyle/>
        <a:p>
          <a:r>
            <a:rPr lang="en-US" sz="2000" b="1" dirty="0"/>
            <a:t>July 1st</a:t>
          </a:r>
        </a:p>
        <a:p>
          <a:r>
            <a:rPr lang="en-US" sz="1600" dirty="0">
              <a:solidFill>
                <a:schemeClr val="tx1"/>
              </a:solidFill>
            </a:rPr>
            <a:t>Deadline for submissions</a:t>
          </a:r>
        </a:p>
      </dgm:t>
    </dgm:pt>
    <dgm:pt modelId="{C6318934-C67D-489B-8436-330AAE4581C8}" type="parTrans" cxnId="{EDC97F98-F4D9-40EA-899A-8088DFA457F0}">
      <dgm:prSet/>
      <dgm:spPr/>
      <dgm:t>
        <a:bodyPr/>
        <a:lstStyle/>
        <a:p>
          <a:endParaRPr lang="en-US"/>
        </a:p>
      </dgm:t>
    </dgm:pt>
    <dgm:pt modelId="{871CBAC6-1262-4EB8-B278-F93E30468BA4}" type="sibTrans" cxnId="{EDC97F98-F4D9-40EA-899A-8088DFA457F0}">
      <dgm:prSet/>
      <dgm:spPr/>
      <dgm:t>
        <a:bodyPr/>
        <a:lstStyle/>
        <a:p>
          <a:endParaRPr lang="en-US"/>
        </a:p>
      </dgm:t>
    </dgm:pt>
    <dgm:pt modelId="{4F3F9CB6-BC99-42BF-9878-6BE6CB045DF5}" type="pres">
      <dgm:prSet presAssocID="{980005E4-AA8A-427A-8322-E4BA539EA703}" presName="Name0" presStyleCnt="0">
        <dgm:presLayoutVars>
          <dgm:chPref val="1"/>
          <dgm:dir/>
          <dgm:animOne val="branch"/>
          <dgm:animLvl val="lvl"/>
          <dgm:resizeHandles/>
        </dgm:presLayoutVars>
      </dgm:prSet>
      <dgm:spPr/>
    </dgm:pt>
    <dgm:pt modelId="{740A1156-D992-497D-8548-54AB3693ED43}" type="pres">
      <dgm:prSet presAssocID="{084EA308-7754-4C17-8F34-DE04D7228F5C}" presName="vertOne" presStyleCnt="0"/>
      <dgm:spPr/>
    </dgm:pt>
    <dgm:pt modelId="{C5D4C3FB-CC2C-4425-AF78-5EA78460FBA5}" type="pres">
      <dgm:prSet presAssocID="{084EA308-7754-4C17-8F34-DE04D7228F5C}" presName="txOne" presStyleLbl="node0" presStyleIdx="0" presStyleCnt="1" custScaleX="86415" custScaleY="34501" custLinFactNeighborX="210" custLinFactNeighborY="27829">
        <dgm:presLayoutVars>
          <dgm:chPref val="3"/>
        </dgm:presLayoutVars>
      </dgm:prSet>
      <dgm:spPr/>
    </dgm:pt>
    <dgm:pt modelId="{1BEE0F57-D080-47B9-8A13-87C6F0E00DF6}" type="pres">
      <dgm:prSet presAssocID="{084EA308-7754-4C17-8F34-DE04D7228F5C}" presName="parTransOne" presStyleCnt="0"/>
      <dgm:spPr/>
    </dgm:pt>
    <dgm:pt modelId="{796E1BC3-BABE-4E14-A5B3-BA2B76C9BC7E}" type="pres">
      <dgm:prSet presAssocID="{084EA308-7754-4C17-8F34-DE04D7228F5C}" presName="horzOne" presStyleCnt="0"/>
      <dgm:spPr/>
    </dgm:pt>
    <dgm:pt modelId="{A57C63B0-EC13-4833-A22A-367D51845362}" type="pres">
      <dgm:prSet presAssocID="{98F6DD74-CCF4-4E2B-98D1-A647E020F041}" presName="vertTwo" presStyleCnt="0"/>
      <dgm:spPr/>
    </dgm:pt>
    <dgm:pt modelId="{3ACF5C07-B917-4E5D-8A27-DFA7BF12E5EC}" type="pres">
      <dgm:prSet presAssocID="{98F6DD74-CCF4-4E2B-98D1-A647E020F041}" presName="txTwo" presStyleLbl="node2" presStyleIdx="0" presStyleCnt="2" custScaleX="61046" custScaleY="105759">
        <dgm:presLayoutVars>
          <dgm:chPref val="3"/>
        </dgm:presLayoutVars>
      </dgm:prSet>
      <dgm:spPr/>
    </dgm:pt>
    <dgm:pt modelId="{A6BCF0D6-0F92-4DBD-B15F-AC85AA8D6C58}" type="pres">
      <dgm:prSet presAssocID="{98F6DD74-CCF4-4E2B-98D1-A647E020F041}" presName="parTransTwo" presStyleCnt="0"/>
      <dgm:spPr/>
    </dgm:pt>
    <dgm:pt modelId="{835DC6F7-534A-4F39-92DF-B64F52F7DA96}" type="pres">
      <dgm:prSet presAssocID="{98F6DD74-CCF4-4E2B-98D1-A647E020F041}" presName="horzTwo" presStyleCnt="0"/>
      <dgm:spPr/>
    </dgm:pt>
    <dgm:pt modelId="{EA4B6798-2A46-4977-846D-C317719F38F8}" type="pres">
      <dgm:prSet presAssocID="{AA6432F5-3FD3-4B9F-ABF2-454A3A67A754}" presName="vertThree" presStyleCnt="0"/>
      <dgm:spPr/>
    </dgm:pt>
    <dgm:pt modelId="{8CDDF7BB-9FA5-4D05-B718-2A2006A5D000}" type="pres">
      <dgm:prSet presAssocID="{AA6432F5-3FD3-4B9F-ABF2-454A3A67A754}" presName="txThree" presStyleLbl="node3" presStyleIdx="0" presStyleCnt="3">
        <dgm:presLayoutVars>
          <dgm:chPref val="3"/>
        </dgm:presLayoutVars>
      </dgm:prSet>
      <dgm:spPr/>
    </dgm:pt>
    <dgm:pt modelId="{EF421E3E-425C-4A4E-A285-DFC51A51781F}" type="pres">
      <dgm:prSet presAssocID="{AA6432F5-3FD3-4B9F-ABF2-454A3A67A754}" presName="horzThree" presStyleCnt="0"/>
      <dgm:spPr/>
    </dgm:pt>
    <dgm:pt modelId="{8E410A49-7A47-4757-A37B-FADE4BB378DB}" type="pres">
      <dgm:prSet presAssocID="{8061B910-D2D9-4C29-B8CC-1DF800E305B4}" presName="sibSpaceThree" presStyleCnt="0"/>
      <dgm:spPr/>
    </dgm:pt>
    <dgm:pt modelId="{C77200BD-E900-49AB-BE42-51AA6BA16C18}" type="pres">
      <dgm:prSet presAssocID="{7A0A1D03-82CF-4911-AC0B-7CA79AA7C7AA}" presName="vertThree" presStyleCnt="0"/>
      <dgm:spPr/>
    </dgm:pt>
    <dgm:pt modelId="{2DD90629-B4DB-42A1-AF12-4014A98406E8}" type="pres">
      <dgm:prSet presAssocID="{7A0A1D03-82CF-4911-AC0B-7CA79AA7C7AA}" presName="txThree" presStyleLbl="node3" presStyleIdx="1" presStyleCnt="3" custLinFactNeighborX="8554">
        <dgm:presLayoutVars>
          <dgm:chPref val="3"/>
        </dgm:presLayoutVars>
      </dgm:prSet>
      <dgm:spPr/>
    </dgm:pt>
    <dgm:pt modelId="{C6D64CF6-D01D-482D-9686-760E822A617B}" type="pres">
      <dgm:prSet presAssocID="{7A0A1D03-82CF-4911-AC0B-7CA79AA7C7AA}" presName="horzThree" presStyleCnt="0"/>
      <dgm:spPr/>
    </dgm:pt>
    <dgm:pt modelId="{660CB7C6-C544-4CA3-AB8B-8572CA175C5F}" type="pres">
      <dgm:prSet presAssocID="{4D453DAD-6CE7-4B1E-99AD-4E8E4CA69D89}" presName="sibSpaceTwo" presStyleCnt="0"/>
      <dgm:spPr/>
    </dgm:pt>
    <dgm:pt modelId="{2DAFCFCB-817D-41CA-9148-1D7C52A919B7}" type="pres">
      <dgm:prSet presAssocID="{498BAC7A-5351-4983-9BB5-136A7880963E}" presName="vertTwo" presStyleCnt="0"/>
      <dgm:spPr/>
    </dgm:pt>
    <dgm:pt modelId="{6073317C-7E07-4035-9C2C-31E0694580FF}" type="pres">
      <dgm:prSet presAssocID="{498BAC7A-5351-4983-9BB5-136A7880963E}" presName="txTwo" presStyleLbl="node2" presStyleIdx="1" presStyleCnt="2" custScaleX="122780" custScaleY="106416" custLinFactNeighborX="-36014" custLinFactNeighborY="4793">
        <dgm:presLayoutVars>
          <dgm:chPref val="3"/>
        </dgm:presLayoutVars>
      </dgm:prSet>
      <dgm:spPr/>
    </dgm:pt>
    <dgm:pt modelId="{D946BB5B-30F6-46CD-A591-0BD5994754DE}" type="pres">
      <dgm:prSet presAssocID="{498BAC7A-5351-4983-9BB5-136A7880963E}" presName="parTransTwo" presStyleCnt="0"/>
      <dgm:spPr/>
    </dgm:pt>
    <dgm:pt modelId="{A561D07D-8063-4E8D-BCCC-A6099B0AFE60}" type="pres">
      <dgm:prSet presAssocID="{498BAC7A-5351-4983-9BB5-136A7880963E}" presName="horzTwo" presStyleCnt="0"/>
      <dgm:spPr/>
    </dgm:pt>
    <dgm:pt modelId="{DEAB5486-A2FF-4AAC-A471-629B4F0D5B5A}" type="pres">
      <dgm:prSet presAssocID="{EAEE8A37-7BF7-4857-96DE-32E83AD26923}" presName="vertThree" presStyleCnt="0"/>
      <dgm:spPr/>
    </dgm:pt>
    <dgm:pt modelId="{DB83EE98-1331-484D-9670-AC12C0BE31A1}" type="pres">
      <dgm:prSet presAssocID="{EAEE8A37-7BF7-4857-96DE-32E83AD26923}" presName="txThree" presStyleLbl="node3" presStyleIdx="2" presStyleCnt="3">
        <dgm:presLayoutVars>
          <dgm:chPref val="3"/>
        </dgm:presLayoutVars>
      </dgm:prSet>
      <dgm:spPr/>
    </dgm:pt>
    <dgm:pt modelId="{718EE558-1321-468D-AFC0-555293EFA2A7}" type="pres">
      <dgm:prSet presAssocID="{EAEE8A37-7BF7-4857-96DE-32E83AD26923}" presName="horzThree" presStyleCnt="0"/>
      <dgm:spPr/>
    </dgm:pt>
  </dgm:ptLst>
  <dgm:cxnLst>
    <dgm:cxn modelId="{82E61E01-96E5-4AE1-938D-7C4A594C126E}" srcId="{98F6DD74-CCF4-4E2B-98D1-A647E020F041}" destId="{AA6432F5-3FD3-4B9F-ABF2-454A3A67A754}" srcOrd="0" destOrd="0" parTransId="{E30AC106-D66F-4E49-A2AE-54FE15FED8E5}" sibTransId="{8061B910-D2D9-4C29-B8CC-1DF800E305B4}"/>
    <dgm:cxn modelId="{384F280C-2993-4E1C-9C54-16063EF343DF}" type="presOf" srcId="{EAEE8A37-7BF7-4857-96DE-32E83AD26923}" destId="{DB83EE98-1331-484D-9670-AC12C0BE31A1}" srcOrd="0" destOrd="0" presId="urn:microsoft.com/office/officeart/2005/8/layout/hierarchy4"/>
    <dgm:cxn modelId="{D756D135-8469-4BDD-9099-B4C7332BE080}" type="presOf" srcId="{98F6DD74-CCF4-4E2B-98D1-A647E020F041}" destId="{3ACF5C07-B917-4E5D-8A27-DFA7BF12E5EC}" srcOrd="0" destOrd="0" presId="urn:microsoft.com/office/officeart/2005/8/layout/hierarchy4"/>
    <dgm:cxn modelId="{D2268F3A-FB2D-47DE-BD51-E5ED0512AA01}" type="presOf" srcId="{980005E4-AA8A-427A-8322-E4BA539EA703}" destId="{4F3F9CB6-BC99-42BF-9878-6BE6CB045DF5}" srcOrd="0" destOrd="0" presId="urn:microsoft.com/office/officeart/2005/8/layout/hierarchy4"/>
    <dgm:cxn modelId="{AD5E5660-F8CF-4FF4-A355-2397750EE982}" srcId="{084EA308-7754-4C17-8F34-DE04D7228F5C}" destId="{498BAC7A-5351-4983-9BB5-136A7880963E}" srcOrd="1" destOrd="0" parTransId="{AEECCCE8-F19E-4100-8E73-FC7B0E2EFF37}" sibTransId="{F9464768-A664-477A-9652-165C3CE30BDE}"/>
    <dgm:cxn modelId="{DF558941-41ED-492D-BB6B-23E0949E56CF}" srcId="{084EA308-7754-4C17-8F34-DE04D7228F5C}" destId="{98F6DD74-CCF4-4E2B-98D1-A647E020F041}" srcOrd="0" destOrd="0" parTransId="{14F17213-3BA4-4866-99BF-9BA8111CF504}" sibTransId="{4D453DAD-6CE7-4B1E-99AD-4E8E4CA69D89}"/>
    <dgm:cxn modelId="{80C1AE80-D98B-4AB8-88A6-1E230BE5CBEF}" srcId="{98F6DD74-CCF4-4E2B-98D1-A647E020F041}" destId="{7A0A1D03-82CF-4911-AC0B-7CA79AA7C7AA}" srcOrd="1" destOrd="0" parTransId="{D2DDC685-314B-4172-B71D-6246BDAC1F3C}" sibTransId="{541974EF-A39B-4791-9271-698372125DB2}"/>
    <dgm:cxn modelId="{0DA9DD8D-27AE-43CF-A15B-1032FF2CF858}" type="presOf" srcId="{498BAC7A-5351-4983-9BB5-136A7880963E}" destId="{6073317C-7E07-4035-9C2C-31E0694580FF}" srcOrd="0" destOrd="0" presId="urn:microsoft.com/office/officeart/2005/8/layout/hierarchy4"/>
    <dgm:cxn modelId="{EDC97F98-F4D9-40EA-899A-8088DFA457F0}" srcId="{498BAC7A-5351-4983-9BB5-136A7880963E}" destId="{EAEE8A37-7BF7-4857-96DE-32E83AD26923}" srcOrd="0" destOrd="0" parTransId="{C6318934-C67D-489B-8436-330AAE4581C8}" sibTransId="{871CBAC6-1262-4EB8-B278-F93E30468BA4}"/>
    <dgm:cxn modelId="{5C1DEED7-5D30-4081-83CE-B7C658F1575B}" type="presOf" srcId="{AA6432F5-3FD3-4B9F-ABF2-454A3A67A754}" destId="{8CDDF7BB-9FA5-4D05-B718-2A2006A5D000}" srcOrd="0" destOrd="0" presId="urn:microsoft.com/office/officeart/2005/8/layout/hierarchy4"/>
    <dgm:cxn modelId="{C87C95FC-57AA-4FAA-A119-2E8F9400C2C4}" srcId="{980005E4-AA8A-427A-8322-E4BA539EA703}" destId="{084EA308-7754-4C17-8F34-DE04D7228F5C}" srcOrd="0" destOrd="0" parTransId="{ABF81E78-7FAD-4D14-8C78-012D4B8B8D91}" sibTransId="{80D8AD48-9E42-4429-B460-FF9436EE5ABE}"/>
    <dgm:cxn modelId="{D906D4FD-F09B-49C6-89C6-26667F7A6664}" type="presOf" srcId="{084EA308-7754-4C17-8F34-DE04D7228F5C}" destId="{C5D4C3FB-CC2C-4425-AF78-5EA78460FBA5}" srcOrd="0" destOrd="0" presId="urn:microsoft.com/office/officeart/2005/8/layout/hierarchy4"/>
    <dgm:cxn modelId="{C2858DFF-CCD2-4A79-9032-5278F768E834}" type="presOf" srcId="{7A0A1D03-82CF-4911-AC0B-7CA79AA7C7AA}" destId="{2DD90629-B4DB-42A1-AF12-4014A98406E8}" srcOrd="0" destOrd="0" presId="urn:microsoft.com/office/officeart/2005/8/layout/hierarchy4"/>
    <dgm:cxn modelId="{75DA1730-9CD2-45D3-B967-2593A39E012B}" type="presParOf" srcId="{4F3F9CB6-BC99-42BF-9878-6BE6CB045DF5}" destId="{740A1156-D992-497D-8548-54AB3693ED43}" srcOrd="0" destOrd="0" presId="urn:microsoft.com/office/officeart/2005/8/layout/hierarchy4"/>
    <dgm:cxn modelId="{396AE833-C2AD-452F-9EE0-56C51F44FDBC}" type="presParOf" srcId="{740A1156-D992-497D-8548-54AB3693ED43}" destId="{C5D4C3FB-CC2C-4425-AF78-5EA78460FBA5}" srcOrd="0" destOrd="0" presId="urn:microsoft.com/office/officeart/2005/8/layout/hierarchy4"/>
    <dgm:cxn modelId="{0712FA34-8303-4030-9988-A39EAF5290E8}" type="presParOf" srcId="{740A1156-D992-497D-8548-54AB3693ED43}" destId="{1BEE0F57-D080-47B9-8A13-87C6F0E00DF6}" srcOrd="1" destOrd="0" presId="urn:microsoft.com/office/officeart/2005/8/layout/hierarchy4"/>
    <dgm:cxn modelId="{ABA97698-36F9-419A-8AB7-916D3703418B}" type="presParOf" srcId="{740A1156-D992-497D-8548-54AB3693ED43}" destId="{796E1BC3-BABE-4E14-A5B3-BA2B76C9BC7E}" srcOrd="2" destOrd="0" presId="urn:microsoft.com/office/officeart/2005/8/layout/hierarchy4"/>
    <dgm:cxn modelId="{89D7EB27-9549-46F1-B5F4-6DAD46F104E6}" type="presParOf" srcId="{796E1BC3-BABE-4E14-A5B3-BA2B76C9BC7E}" destId="{A57C63B0-EC13-4833-A22A-367D51845362}" srcOrd="0" destOrd="0" presId="urn:microsoft.com/office/officeart/2005/8/layout/hierarchy4"/>
    <dgm:cxn modelId="{40FEF12E-B149-41B9-9B0A-549FAA3EC33D}" type="presParOf" srcId="{A57C63B0-EC13-4833-A22A-367D51845362}" destId="{3ACF5C07-B917-4E5D-8A27-DFA7BF12E5EC}" srcOrd="0" destOrd="0" presId="urn:microsoft.com/office/officeart/2005/8/layout/hierarchy4"/>
    <dgm:cxn modelId="{1832F30B-310F-4634-B1A8-57ED4D46A978}" type="presParOf" srcId="{A57C63B0-EC13-4833-A22A-367D51845362}" destId="{A6BCF0D6-0F92-4DBD-B15F-AC85AA8D6C58}" srcOrd="1" destOrd="0" presId="urn:microsoft.com/office/officeart/2005/8/layout/hierarchy4"/>
    <dgm:cxn modelId="{5A005BCB-351F-4ABB-9F29-34DA2087EFF0}" type="presParOf" srcId="{A57C63B0-EC13-4833-A22A-367D51845362}" destId="{835DC6F7-534A-4F39-92DF-B64F52F7DA96}" srcOrd="2" destOrd="0" presId="urn:microsoft.com/office/officeart/2005/8/layout/hierarchy4"/>
    <dgm:cxn modelId="{B61C844D-98AF-4156-A813-2C777784CCF2}" type="presParOf" srcId="{835DC6F7-534A-4F39-92DF-B64F52F7DA96}" destId="{EA4B6798-2A46-4977-846D-C317719F38F8}" srcOrd="0" destOrd="0" presId="urn:microsoft.com/office/officeart/2005/8/layout/hierarchy4"/>
    <dgm:cxn modelId="{68DEBFFC-8560-4F05-9296-353DAFEB8788}" type="presParOf" srcId="{EA4B6798-2A46-4977-846D-C317719F38F8}" destId="{8CDDF7BB-9FA5-4D05-B718-2A2006A5D000}" srcOrd="0" destOrd="0" presId="urn:microsoft.com/office/officeart/2005/8/layout/hierarchy4"/>
    <dgm:cxn modelId="{7A734394-398C-4AFC-BEEA-7D7B75DE0A57}" type="presParOf" srcId="{EA4B6798-2A46-4977-846D-C317719F38F8}" destId="{EF421E3E-425C-4A4E-A285-DFC51A51781F}" srcOrd="1" destOrd="0" presId="urn:microsoft.com/office/officeart/2005/8/layout/hierarchy4"/>
    <dgm:cxn modelId="{D01D7058-0F59-4D76-B8D8-DD7B58DC14FC}" type="presParOf" srcId="{835DC6F7-534A-4F39-92DF-B64F52F7DA96}" destId="{8E410A49-7A47-4757-A37B-FADE4BB378DB}" srcOrd="1" destOrd="0" presId="urn:microsoft.com/office/officeart/2005/8/layout/hierarchy4"/>
    <dgm:cxn modelId="{A537C252-939F-442C-9A87-A8F7F2DFCAE6}" type="presParOf" srcId="{835DC6F7-534A-4F39-92DF-B64F52F7DA96}" destId="{C77200BD-E900-49AB-BE42-51AA6BA16C18}" srcOrd="2" destOrd="0" presId="urn:microsoft.com/office/officeart/2005/8/layout/hierarchy4"/>
    <dgm:cxn modelId="{DFB96FB5-9826-473F-8D24-AEE5F5DF4136}" type="presParOf" srcId="{C77200BD-E900-49AB-BE42-51AA6BA16C18}" destId="{2DD90629-B4DB-42A1-AF12-4014A98406E8}" srcOrd="0" destOrd="0" presId="urn:microsoft.com/office/officeart/2005/8/layout/hierarchy4"/>
    <dgm:cxn modelId="{3C509DF9-D01B-4CD4-8CCB-8AB4940370E4}" type="presParOf" srcId="{C77200BD-E900-49AB-BE42-51AA6BA16C18}" destId="{C6D64CF6-D01D-482D-9686-760E822A617B}" srcOrd="1" destOrd="0" presId="urn:microsoft.com/office/officeart/2005/8/layout/hierarchy4"/>
    <dgm:cxn modelId="{B5CBCA88-B1F6-4C1E-8ED4-561D29685737}" type="presParOf" srcId="{796E1BC3-BABE-4E14-A5B3-BA2B76C9BC7E}" destId="{660CB7C6-C544-4CA3-AB8B-8572CA175C5F}" srcOrd="1" destOrd="0" presId="urn:microsoft.com/office/officeart/2005/8/layout/hierarchy4"/>
    <dgm:cxn modelId="{1B5B76D4-D13C-4D78-A8D2-1071C3677FA8}" type="presParOf" srcId="{796E1BC3-BABE-4E14-A5B3-BA2B76C9BC7E}" destId="{2DAFCFCB-817D-41CA-9148-1D7C52A919B7}" srcOrd="2" destOrd="0" presId="urn:microsoft.com/office/officeart/2005/8/layout/hierarchy4"/>
    <dgm:cxn modelId="{252A5ECA-E49C-4BF2-B206-4C01DB0A3AA2}" type="presParOf" srcId="{2DAFCFCB-817D-41CA-9148-1D7C52A919B7}" destId="{6073317C-7E07-4035-9C2C-31E0694580FF}" srcOrd="0" destOrd="0" presId="urn:microsoft.com/office/officeart/2005/8/layout/hierarchy4"/>
    <dgm:cxn modelId="{607ACE49-BA17-4EB2-8392-2513722DD713}" type="presParOf" srcId="{2DAFCFCB-817D-41CA-9148-1D7C52A919B7}" destId="{D946BB5B-30F6-46CD-A591-0BD5994754DE}" srcOrd="1" destOrd="0" presId="urn:microsoft.com/office/officeart/2005/8/layout/hierarchy4"/>
    <dgm:cxn modelId="{717C7AD1-EBCC-4ACA-8F23-35821A24560C}" type="presParOf" srcId="{2DAFCFCB-817D-41CA-9148-1D7C52A919B7}" destId="{A561D07D-8063-4E8D-BCCC-A6099B0AFE60}" srcOrd="2" destOrd="0" presId="urn:microsoft.com/office/officeart/2005/8/layout/hierarchy4"/>
    <dgm:cxn modelId="{BB263295-C716-4260-B63C-7156856E1467}" type="presParOf" srcId="{A561D07D-8063-4E8D-BCCC-A6099B0AFE60}" destId="{DEAB5486-A2FF-4AAC-A471-629B4F0D5B5A}" srcOrd="0" destOrd="0" presId="urn:microsoft.com/office/officeart/2005/8/layout/hierarchy4"/>
    <dgm:cxn modelId="{76E1B001-4DC2-4238-B8DA-3FB60CE09515}" type="presParOf" srcId="{DEAB5486-A2FF-4AAC-A471-629B4F0D5B5A}" destId="{DB83EE98-1331-484D-9670-AC12C0BE31A1}" srcOrd="0" destOrd="0" presId="urn:microsoft.com/office/officeart/2005/8/layout/hierarchy4"/>
    <dgm:cxn modelId="{33D92F44-42B8-4C13-A0A7-D9D8CE70AE54}" type="presParOf" srcId="{DEAB5486-A2FF-4AAC-A471-629B4F0D5B5A}" destId="{718EE558-1321-468D-AFC0-555293EFA2A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29401-10D5-4457-8013-A64BFB3D2A37}" type="doc">
      <dgm:prSet loTypeId="urn:microsoft.com/office/officeart/2005/8/layout/hList7" loCatId="process" qsTypeId="urn:microsoft.com/office/officeart/2005/8/quickstyle/simple4" qsCatId="simple" csTypeId="urn:microsoft.com/office/officeart/2005/8/colors/accent1_2" csCatId="accent1" phldr="1"/>
      <dgm:spPr/>
      <dgm:t>
        <a:bodyPr/>
        <a:lstStyle/>
        <a:p>
          <a:endParaRPr lang="en-US"/>
        </a:p>
      </dgm:t>
    </dgm:pt>
    <dgm:pt modelId="{C4562DD1-B53C-4505-8FB5-121117A9DD7C}">
      <dgm:prSet phldrT="[Text]" custT="1"/>
      <dgm:spPr>
        <a:solidFill>
          <a:schemeClr val="accent1">
            <a:lumMod val="50000"/>
          </a:schemeClr>
        </a:solidFill>
      </dgm:spPr>
      <dgm:t>
        <a:bodyPr/>
        <a:lstStyle/>
        <a:p>
          <a:pPr>
            <a:lnSpc>
              <a:spcPct val="100000"/>
            </a:lnSpc>
          </a:pPr>
          <a:r>
            <a:rPr lang="en-US" sz="1500" b="1" dirty="0"/>
            <a:t>Children entering kindergarten who have untreated tooth decay</a:t>
          </a:r>
        </a:p>
      </dgm:t>
    </dgm:pt>
    <dgm:pt modelId="{AC5AEB47-C7EB-4872-849B-EE5DB06ECC66}" type="parTrans" cxnId="{541D0E4A-B6F6-4569-BCA8-D888550200BC}">
      <dgm:prSet/>
      <dgm:spPr/>
      <dgm:t>
        <a:bodyPr/>
        <a:lstStyle/>
        <a:p>
          <a:endParaRPr lang="en-US"/>
        </a:p>
      </dgm:t>
    </dgm:pt>
    <dgm:pt modelId="{F69E2180-19E1-4623-95D4-C5F028B48131}" type="sibTrans" cxnId="{541D0E4A-B6F6-4569-BCA8-D888550200BC}">
      <dgm:prSet/>
      <dgm:spPr/>
      <dgm:t>
        <a:bodyPr/>
        <a:lstStyle/>
        <a:p>
          <a:endParaRPr lang="en-US"/>
        </a:p>
      </dgm:t>
    </dgm:pt>
    <dgm:pt modelId="{903D0D82-340B-4C81-BF32-6883934F058B}">
      <dgm:prSet phldrT="[Text]" custT="1"/>
      <dgm:spPr/>
      <dgm:t>
        <a:bodyPr/>
        <a:lstStyle/>
        <a:p>
          <a:pPr>
            <a:lnSpc>
              <a:spcPct val="100000"/>
            </a:lnSpc>
          </a:pPr>
          <a:r>
            <a:rPr lang="en-US" sz="1600" b="1" dirty="0"/>
            <a:t>Children entering kindergarten who have an urgent need for care</a:t>
          </a:r>
        </a:p>
      </dgm:t>
    </dgm:pt>
    <dgm:pt modelId="{77B3D454-5376-4C52-91DD-2CB8DD72B54C}" type="parTrans" cxnId="{7C9786D8-B9E0-46B3-9296-507D24A398E2}">
      <dgm:prSet/>
      <dgm:spPr/>
      <dgm:t>
        <a:bodyPr/>
        <a:lstStyle/>
        <a:p>
          <a:endParaRPr lang="en-US"/>
        </a:p>
      </dgm:t>
    </dgm:pt>
    <dgm:pt modelId="{A91DD3B4-AD7F-4A19-AE31-D550E8DA7E2E}" type="sibTrans" cxnId="{7C9786D8-B9E0-46B3-9296-507D24A398E2}">
      <dgm:prSet/>
      <dgm:spPr/>
      <dgm:t>
        <a:bodyPr/>
        <a:lstStyle/>
        <a:p>
          <a:endParaRPr lang="en-US"/>
        </a:p>
      </dgm:t>
    </dgm:pt>
    <dgm:pt modelId="{70BECD7B-102C-48B0-A0F6-B30DD96CC3D2}">
      <dgm:prSet phldrT="[Text]" custT="1"/>
      <dgm:spPr>
        <a:solidFill>
          <a:schemeClr val="accent1">
            <a:lumMod val="60000"/>
            <a:lumOff val="40000"/>
          </a:schemeClr>
        </a:solidFill>
      </dgm:spPr>
      <dgm:t>
        <a:bodyPr/>
        <a:lstStyle/>
        <a:p>
          <a:pPr>
            <a:lnSpc>
              <a:spcPct val="100000"/>
            </a:lnSpc>
          </a:pPr>
          <a:endParaRPr lang="en-US" sz="1600" b="1" dirty="0"/>
        </a:p>
        <a:p>
          <a:pPr>
            <a:lnSpc>
              <a:spcPct val="100000"/>
            </a:lnSpc>
          </a:pPr>
          <a:r>
            <a:rPr lang="en-US" sz="1550" b="1" dirty="0"/>
            <a:t>Children who do not dental insurance. Offer families support with dental resources such as Medi-Cal enrollment</a:t>
          </a:r>
        </a:p>
      </dgm:t>
    </dgm:pt>
    <dgm:pt modelId="{41F6E6F6-DF64-407A-B8B3-075D1443E2D2}" type="parTrans" cxnId="{C6CC98DE-3914-424C-AAC2-BBE23D066211}">
      <dgm:prSet/>
      <dgm:spPr/>
      <dgm:t>
        <a:bodyPr/>
        <a:lstStyle/>
        <a:p>
          <a:endParaRPr lang="en-US"/>
        </a:p>
      </dgm:t>
    </dgm:pt>
    <dgm:pt modelId="{8B959B40-868C-4FA1-BCE0-4C1379B08910}" type="sibTrans" cxnId="{C6CC98DE-3914-424C-AAC2-BBE23D066211}">
      <dgm:prSet/>
      <dgm:spPr/>
      <dgm:t>
        <a:bodyPr/>
        <a:lstStyle/>
        <a:p>
          <a:endParaRPr lang="en-US"/>
        </a:p>
      </dgm:t>
    </dgm:pt>
    <dgm:pt modelId="{764885D7-CEE9-4874-8C93-F9881D970EB5}">
      <dgm:prSet custT="1"/>
      <dgm:spPr>
        <a:solidFill>
          <a:schemeClr val="accent2">
            <a:lumMod val="75000"/>
          </a:schemeClr>
        </a:solidFill>
      </dgm:spPr>
      <dgm:t>
        <a:bodyPr/>
        <a:lstStyle/>
        <a:p>
          <a:pPr>
            <a:lnSpc>
              <a:spcPct val="100000"/>
            </a:lnSpc>
          </a:pPr>
          <a:r>
            <a:rPr lang="en-US" sz="1600" b="1" dirty="0"/>
            <a:t>Highlight dental needs and expand outreach within our local community</a:t>
          </a:r>
        </a:p>
      </dgm:t>
    </dgm:pt>
    <dgm:pt modelId="{446897E2-2A79-46E4-BA83-3585B849202C}" type="parTrans" cxnId="{E67503D6-51CB-4017-91C6-0AC832CE6929}">
      <dgm:prSet/>
      <dgm:spPr/>
      <dgm:t>
        <a:bodyPr/>
        <a:lstStyle/>
        <a:p>
          <a:endParaRPr lang="en-US"/>
        </a:p>
      </dgm:t>
    </dgm:pt>
    <dgm:pt modelId="{B1D2A3C1-3D04-4E47-895C-5C490E40FB4D}" type="sibTrans" cxnId="{E67503D6-51CB-4017-91C6-0AC832CE6929}">
      <dgm:prSet/>
      <dgm:spPr/>
      <dgm:t>
        <a:bodyPr/>
        <a:lstStyle/>
        <a:p>
          <a:endParaRPr lang="en-US"/>
        </a:p>
      </dgm:t>
    </dgm:pt>
    <dgm:pt modelId="{AB217F33-F041-41C1-B9CD-5F6964788227}" type="pres">
      <dgm:prSet presAssocID="{D8829401-10D5-4457-8013-A64BFB3D2A37}" presName="Name0" presStyleCnt="0">
        <dgm:presLayoutVars>
          <dgm:dir/>
          <dgm:resizeHandles val="exact"/>
        </dgm:presLayoutVars>
      </dgm:prSet>
      <dgm:spPr/>
    </dgm:pt>
    <dgm:pt modelId="{72868312-5E98-41CF-B936-622CD4FDEF44}" type="pres">
      <dgm:prSet presAssocID="{D8829401-10D5-4457-8013-A64BFB3D2A37}" presName="fgShape" presStyleLbl="fgShp" presStyleIdx="0" presStyleCnt="1" custFlipVert="1" custFlipHor="1" custScaleX="578" custScaleY="6534" custLinFactNeighborX="63685" custLinFactNeighborY="-56302"/>
      <dgm:spPr>
        <a:solidFill>
          <a:schemeClr val="accent2"/>
        </a:solidFill>
      </dgm:spPr>
    </dgm:pt>
    <dgm:pt modelId="{61D8B4B1-BB13-4FD2-88D6-4449D12ABA95}" type="pres">
      <dgm:prSet presAssocID="{D8829401-10D5-4457-8013-A64BFB3D2A37}" presName="linComp" presStyleCnt="0"/>
      <dgm:spPr/>
    </dgm:pt>
    <dgm:pt modelId="{08B07A9E-D261-4968-87A0-1B3784928CE6}" type="pres">
      <dgm:prSet presAssocID="{C4562DD1-B53C-4505-8FB5-121117A9DD7C}" presName="compNode" presStyleCnt="0"/>
      <dgm:spPr/>
    </dgm:pt>
    <dgm:pt modelId="{63C818B0-F4ED-4C50-9A41-EE8277A3D100}" type="pres">
      <dgm:prSet presAssocID="{C4562DD1-B53C-4505-8FB5-121117A9DD7C}" presName="bkgdShape" presStyleLbl="node1" presStyleIdx="0" presStyleCnt="4" custScaleX="109442"/>
      <dgm:spPr/>
    </dgm:pt>
    <dgm:pt modelId="{1E256E17-2E8B-47DA-B21B-C02DDB10BEA4}" type="pres">
      <dgm:prSet presAssocID="{C4562DD1-B53C-4505-8FB5-121117A9DD7C}" presName="nodeTx" presStyleLbl="node1" presStyleIdx="0" presStyleCnt="4">
        <dgm:presLayoutVars>
          <dgm:bulletEnabled val="1"/>
        </dgm:presLayoutVars>
      </dgm:prSet>
      <dgm:spPr/>
    </dgm:pt>
    <dgm:pt modelId="{764E15CD-E58D-4BAC-92BB-9D40DBB248E4}" type="pres">
      <dgm:prSet presAssocID="{C4562DD1-B53C-4505-8FB5-121117A9DD7C}" presName="invisiNode" presStyleLbl="node1" presStyleIdx="0" presStyleCnt="4"/>
      <dgm:spPr/>
    </dgm:pt>
    <dgm:pt modelId="{7B540734-D2EB-4201-9D43-09E888147857}" type="pres">
      <dgm:prSet presAssocID="{C4562DD1-B53C-4505-8FB5-121117A9DD7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ldren"/>
        </a:ext>
      </dgm:extLst>
    </dgm:pt>
    <dgm:pt modelId="{813A6872-D9F6-417B-8EB2-F2174280641F}" type="pres">
      <dgm:prSet presAssocID="{F69E2180-19E1-4623-95D4-C5F028B48131}" presName="sibTrans" presStyleLbl="sibTrans2D1" presStyleIdx="0" presStyleCnt="0"/>
      <dgm:spPr/>
    </dgm:pt>
    <dgm:pt modelId="{7B186DB1-E3D0-41BE-BABD-834C65803C6B}" type="pres">
      <dgm:prSet presAssocID="{903D0D82-340B-4C81-BF32-6883934F058B}" presName="compNode" presStyleCnt="0"/>
      <dgm:spPr/>
    </dgm:pt>
    <dgm:pt modelId="{2B051C28-54CB-48A3-8750-87E3A4903BCD}" type="pres">
      <dgm:prSet presAssocID="{903D0D82-340B-4C81-BF32-6883934F058B}" presName="bkgdShape" presStyleLbl="node1" presStyleIdx="1" presStyleCnt="4" custScaleX="116184"/>
      <dgm:spPr/>
    </dgm:pt>
    <dgm:pt modelId="{E92D2A8C-F287-4777-95C1-64BD67E44A31}" type="pres">
      <dgm:prSet presAssocID="{903D0D82-340B-4C81-BF32-6883934F058B}" presName="nodeTx" presStyleLbl="node1" presStyleIdx="1" presStyleCnt="4">
        <dgm:presLayoutVars>
          <dgm:bulletEnabled val="1"/>
        </dgm:presLayoutVars>
      </dgm:prSet>
      <dgm:spPr/>
    </dgm:pt>
    <dgm:pt modelId="{BCE32907-A2FD-4946-91D4-38E283792D16}" type="pres">
      <dgm:prSet presAssocID="{903D0D82-340B-4C81-BF32-6883934F058B}" presName="invisiNode" presStyleLbl="node1" presStyleIdx="1" presStyleCnt="4"/>
      <dgm:spPr/>
    </dgm:pt>
    <dgm:pt modelId="{3D02CD05-23A2-470C-94F9-7E64C39CEA55}" type="pres">
      <dgm:prSet presAssocID="{903D0D82-340B-4C81-BF32-6883934F058B}"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a:ext>
      </dgm:extLst>
    </dgm:pt>
    <dgm:pt modelId="{E5CF0405-E694-42D4-8460-9B067C433A13}" type="pres">
      <dgm:prSet presAssocID="{A91DD3B4-AD7F-4A19-AE31-D550E8DA7E2E}" presName="sibTrans" presStyleLbl="sibTrans2D1" presStyleIdx="0" presStyleCnt="0"/>
      <dgm:spPr/>
    </dgm:pt>
    <dgm:pt modelId="{68FCD23B-33AE-49C4-988F-6D1513D74188}" type="pres">
      <dgm:prSet presAssocID="{70BECD7B-102C-48B0-A0F6-B30DD96CC3D2}" presName="compNode" presStyleCnt="0"/>
      <dgm:spPr/>
    </dgm:pt>
    <dgm:pt modelId="{14163C65-44DB-498A-B724-5B9B0EDEB141}" type="pres">
      <dgm:prSet presAssocID="{70BECD7B-102C-48B0-A0F6-B30DD96CC3D2}" presName="bkgdShape" presStyleLbl="node1" presStyleIdx="2" presStyleCnt="4" custScaleX="114825"/>
      <dgm:spPr/>
    </dgm:pt>
    <dgm:pt modelId="{04120036-B351-4B86-8D17-E3ACA33642D7}" type="pres">
      <dgm:prSet presAssocID="{70BECD7B-102C-48B0-A0F6-B30DD96CC3D2}" presName="nodeTx" presStyleLbl="node1" presStyleIdx="2" presStyleCnt="4">
        <dgm:presLayoutVars>
          <dgm:bulletEnabled val="1"/>
        </dgm:presLayoutVars>
      </dgm:prSet>
      <dgm:spPr/>
    </dgm:pt>
    <dgm:pt modelId="{BC807D57-442A-4FAE-A510-4086D085DC9E}" type="pres">
      <dgm:prSet presAssocID="{70BECD7B-102C-48B0-A0F6-B30DD96CC3D2}" presName="invisiNode" presStyleLbl="node1" presStyleIdx="2" presStyleCnt="4"/>
      <dgm:spPr/>
    </dgm:pt>
    <dgm:pt modelId="{073DA363-29F8-442E-81F9-5AD6A47F2224}" type="pres">
      <dgm:prSet presAssocID="{70BECD7B-102C-48B0-A0F6-B30DD96CC3D2}" presName="imagNode" presStyleLbl="fgImgPlace1" presStyleIdx="2" presStyleCnt="4" custScaleX="92240" custScaleY="90104" custLinFactNeighborX="-613" custLinFactNeighborY="62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oth"/>
        </a:ext>
      </dgm:extLst>
    </dgm:pt>
    <dgm:pt modelId="{78D5F6E5-95E6-4D5A-A894-9C0E90AD9400}" type="pres">
      <dgm:prSet presAssocID="{8B959B40-868C-4FA1-BCE0-4C1379B08910}" presName="sibTrans" presStyleLbl="sibTrans2D1" presStyleIdx="0" presStyleCnt="0"/>
      <dgm:spPr/>
    </dgm:pt>
    <dgm:pt modelId="{2C72641E-F1ED-48B8-93F2-0D2EA9B76EA4}" type="pres">
      <dgm:prSet presAssocID="{764885D7-CEE9-4874-8C93-F9881D970EB5}" presName="compNode" presStyleCnt="0"/>
      <dgm:spPr/>
    </dgm:pt>
    <dgm:pt modelId="{D4CC98EE-A8DC-4D92-91FD-EBE9195B22A6}" type="pres">
      <dgm:prSet presAssocID="{764885D7-CEE9-4874-8C93-F9881D970EB5}" presName="bkgdShape" presStyleLbl="node1" presStyleIdx="3" presStyleCnt="4" custScaleX="117984"/>
      <dgm:spPr/>
    </dgm:pt>
    <dgm:pt modelId="{36B68261-8430-4451-8F25-CA1500C83B88}" type="pres">
      <dgm:prSet presAssocID="{764885D7-CEE9-4874-8C93-F9881D970EB5}" presName="nodeTx" presStyleLbl="node1" presStyleIdx="3" presStyleCnt="4">
        <dgm:presLayoutVars>
          <dgm:bulletEnabled val="1"/>
        </dgm:presLayoutVars>
      </dgm:prSet>
      <dgm:spPr/>
    </dgm:pt>
    <dgm:pt modelId="{993B8A4F-6040-477B-A3A3-CBB74ACF6A0A}" type="pres">
      <dgm:prSet presAssocID="{764885D7-CEE9-4874-8C93-F9881D970EB5}" presName="invisiNode" presStyleLbl="node1" presStyleIdx="3" presStyleCnt="4"/>
      <dgm:spPr/>
    </dgm:pt>
    <dgm:pt modelId="{11F572A4-30A3-42DF-813D-1CEB3B065DA7}" type="pres">
      <dgm:prSet presAssocID="{764885D7-CEE9-4874-8C93-F9881D970EB5}"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ighborhood"/>
        </a:ext>
      </dgm:extLst>
    </dgm:pt>
  </dgm:ptLst>
  <dgm:cxnLst>
    <dgm:cxn modelId="{F7794A32-0FD5-49D8-8654-CDECA7CB3A87}" type="presOf" srcId="{903D0D82-340B-4C81-BF32-6883934F058B}" destId="{E92D2A8C-F287-4777-95C1-64BD67E44A31}" srcOrd="1" destOrd="0" presId="urn:microsoft.com/office/officeart/2005/8/layout/hList7"/>
    <dgm:cxn modelId="{E67F483A-A809-4F89-B7F3-4D8EFED48DF6}" type="presOf" srcId="{70BECD7B-102C-48B0-A0F6-B30DD96CC3D2}" destId="{14163C65-44DB-498A-B724-5B9B0EDEB141}" srcOrd="0" destOrd="0" presId="urn:microsoft.com/office/officeart/2005/8/layout/hList7"/>
    <dgm:cxn modelId="{BD1F763A-FAE6-48B1-ADDD-AEFA4A7A2C37}" type="presOf" srcId="{F69E2180-19E1-4623-95D4-C5F028B48131}" destId="{813A6872-D9F6-417B-8EB2-F2174280641F}" srcOrd="0" destOrd="0" presId="urn:microsoft.com/office/officeart/2005/8/layout/hList7"/>
    <dgm:cxn modelId="{541D0E4A-B6F6-4569-BCA8-D888550200BC}" srcId="{D8829401-10D5-4457-8013-A64BFB3D2A37}" destId="{C4562DD1-B53C-4505-8FB5-121117A9DD7C}" srcOrd="0" destOrd="0" parTransId="{AC5AEB47-C7EB-4872-849B-EE5DB06ECC66}" sibTransId="{F69E2180-19E1-4623-95D4-C5F028B48131}"/>
    <dgm:cxn modelId="{CC9CC26D-8DEA-4321-B9B0-E3FC33D79E76}" type="presOf" srcId="{C4562DD1-B53C-4505-8FB5-121117A9DD7C}" destId="{1E256E17-2E8B-47DA-B21B-C02DDB10BEA4}" srcOrd="1" destOrd="0" presId="urn:microsoft.com/office/officeart/2005/8/layout/hList7"/>
    <dgm:cxn modelId="{631AD883-CBF9-4018-904B-1D27A5FD666E}" type="presOf" srcId="{764885D7-CEE9-4874-8C93-F9881D970EB5}" destId="{36B68261-8430-4451-8F25-CA1500C83B88}" srcOrd="1" destOrd="0" presId="urn:microsoft.com/office/officeart/2005/8/layout/hList7"/>
    <dgm:cxn modelId="{C2EC039A-C1B4-48CB-A8FE-31BB3047F38A}" type="presOf" srcId="{70BECD7B-102C-48B0-A0F6-B30DD96CC3D2}" destId="{04120036-B351-4B86-8D17-E3ACA33642D7}" srcOrd="1" destOrd="0" presId="urn:microsoft.com/office/officeart/2005/8/layout/hList7"/>
    <dgm:cxn modelId="{5E1101AA-DF34-4003-B6D9-E23680600EDC}" type="presOf" srcId="{8B959B40-868C-4FA1-BCE0-4C1379B08910}" destId="{78D5F6E5-95E6-4D5A-A894-9C0E90AD9400}" srcOrd="0" destOrd="0" presId="urn:microsoft.com/office/officeart/2005/8/layout/hList7"/>
    <dgm:cxn modelId="{36DB7EB9-FA4F-4818-A9E3-34E897D1E078}" type="presOf" srcId="{A91DD3B4-AD7F-4A19-AE31-D550E8DA7E2E}" destId="{E5CF0405-E694-42D4-8460-9B067C433A13}" srcOrd="0" destOrd="0" presId="urn:microsoft.com/office/officeart/2005/8/layout/hList7"/>
    <dgm:cxn modelId="{FD62B2BA-D5AB-4F20-BF0B-46F77B705B42}" type="presOf" srcId="{D8829401-10D5-4457-8013-A64BFB3D2A37}" destId="{AB217F33-F041-41C1-B9CD-5F6964788227}" srcOrd="0" destOrd="0" presId="urn:microsoft.com/office/officeart/2005/8/layout/hList7"/>
    <dgm:cxn modelId="{EC281FBC-520A-4C18-826E-27DF2153E1D1}" type="presOf" srcId="{764885D7-CEE9-4874-8C93-F9881D970EB5}" destId="{D4CC98EE-A8DC-4D92-91FD-EBE9195B22A6}" srcOrd="0" destOrd="0" presId="urn:microsoft.com/office/officeart/2005/8/layout/hList7"/>
    <dgm:cxn modelId="{F9B8E3C8-F4B6-495E-A761-0442371036ED}" type="presOf" srcId="{C4562DD1-B53C-4505-8FB5-121117A9DD7C}" destId="{63C818B0-F4ED-4C50-9A41-EE8277A3D100}" srcOrd="0" destOrd="0" presId="urn:microsoft.com/office/officeart/2005/8/layout/hList7"/>
    <dgm:cxn modelId="{BFE45ACA-B3CE-48A0-AB6D-80748312A1B6}" type="presOf" srcId="{903D0D82-340B-4C81-BF32-6883934F058B}" destId="{2B051C28-54CB-48A3-8750-87E3A4903BCD}" srcOrd="0" destOrd="0" presId="urn:microsoft.com/office/officeart/2005/8/layout/hList7"/>
    <dgm:cxn modelId="{E67503D6-51CB-4017-91C6-0AC832CE6929}" srcId="{D8829401-10D5-4457-8013-A64BFB3D2A37}" destId="{764885D7-CEE9-4874-8C93-F9881D970EB5}" srcOrd="3" destOrd="0" parTransId="{446897E2-2A79-46E4-BA83-3585B849202C}" sibTransId="{B1D2A3C1-3D04-4E47-895C-5C490E40FB4D}"/>
    <dgm:cxn modelId="{7C9786D8-B9E0-46B3-9296-507D24A398E2}" srcId="{D8829401-10D5-4457-8013-A64BFB3D2A37}" destId="{903D0D82-340B-4C81-BF32-6883934F058B}" srcOrd="1" destOrd="0" parTransId="{77B3D454-5376-4C52-91DD-2CB8DD72B54C}" sibTransId="{A91DD3B4-AD7F-4A19-AE31-D550E8DA7E2E}"/>
    <dgm:cxn modelId="{C6CC98DE-3914-424C-AAC2-BBE23D066211}" srcId="{D8829401-10D5-4457-8013-A64BFB3D2A37}" destId="{70BECD7B-102C-48B0-A0F6-B30DD96CC3D2}" srcOrd="2" destOrd="0" parTransId="{41F6E6F6-DF64-407A-B8B3-075D1443E2D2}" sibTransId="{8B959B40-868C-4FA1-BCE0-4C1379B08910}"/>
    <dgm:cxn modelId="{5B1E1C58-B819-401C-864F-4F2278316C8B}" type="presParOf" srcId="{AB217F33-F041-41C1-B9CD-5F6964788227}" destId="{72868312-5E98-41CF-B936-622CD4FDEF44}" srcOrd="0" destOrd="0" presId="urn:microsoft.com/office/officeart/2005/8/layout/hList7"/>
    <dgm:cxn modelId="{B46E262B-57A7-489C-B78B-5D49CC0EA7FA}" type="presParOf" srcId="{AB217F33-F041-41C1-B9CD-5F6964788227}" destId="{61D8B4B1-BB13-4FD2-88D6-4449D12ABA95}" srcOrd="1" destOrd="0" presId="urn:microsoft.com/office/officeart/2005/8/layout/hList7"/>
    <dgm:cxn modelId="{2583E996-3757-4E0F-96ED-A60A138DC6BE}" type="presParOf" srcId="{61D8B4B1-BB13-4FD2-88D6-4449D12ABA95}" destId="{08B07A9E-D261-4968-87A0-1B3784928CE6}" srcOrd="0" destOrd="0" presId="urn:microsoft.com/office/officeart/2005/8/layout/hList7"/>
    <dgm:cxn modelId="{775265E8-4DA3-48F9-8580-D20B4C044B4B}" type="presParOf" srcId="{08B07A9E-D261-4968-87A0-1B3784928CE6}" destId="{63C818B0-F4ED-4C50-9A41-EE8277A3D100}" srcOrd="0" destOrd="0" presId="urn:microsoft.com/office/officeart/2005/8/layout/hList7"/>
    <dgm:cxn modelId="{21E4F19E-DFDD-4237-898C-F83E7EEB36A2}" type="presParOf" srcId="{08B07A9E-D261-4968-87A0-1B3784928CE6}" destId="{1E256E17-2E8B-47DA-B21B-C02DDB10BEA4}" srcOrd="1" destOrd="0" presId="urn:microsoft.com/office/officeart/2005/8/layout/hList7"/>
    <dgm:cxn modelId="{25330380-3775-4FC6-B87D-FE3B010C3330}" type="presParOf" srcId="{08B07A9E-D261-4968-87A0-1B3784928CE6}" destId="{764E15CD-E58D-4BAC-92BB-9D40DBB248E4}" srcOrd="2" destOrd="0" presId="urn:microsoft.com/office/officeart/2005/8/layout/hList7"/>
    <dgm:cxn modelId="{D6CB970E-A309-4FF7-A2F1-33F15CC77CF6}" type="presParOf" srcId="{08B07A9E-D261-4968-87A0-1B3784928CE6}" destId="{7B540734-D2EB-4201-9D43-09E888147857}" srcOrd="3" destOrd="0" presId="urn:microsoft.com/office/officeart/2005/8/layout/hList7"/>
    <dgm:cxn modelId="{C3246D43-BFE9-4009-A3BE-94FB56DCD88E}" type="presParOf" srcId="{61D8B4B1-BB13-4FD2-88D6-4449D12ABA95}" destId="{813A6872-D9F6-417B-8EB2-F2174280641F}" srcOrd="1" destOrd="0" presId="urn:microsoft.com/office/officeart/2005/8/layout/hList7"/>
    <dgm:cxn modelId="{29D188B8-4F85-43CF-B42A-CA4087BCD4BE}" type="presParOf" srcId="{61D8B4B1-BB13-4FD2-88D6-4449D12ABA95}" destId="{7B186DB1-E3D0-41BE-BABD-834C65803C6B}" srcOrd="2" destOrd="0" presId="urn:microsoft.com/office/officeart/2005/8/layout/hList7"/>
    <dgm:cxn modelId="{24641BF2-0683-4175-B697-3CCD7191250C}" type="presParOf" srcId="{7B186DB1-E3D0-41BE-BABD-834C65803C6B}" destId="{2B051C28-54CB-48A3-8750-87E3A4903BCD}" srcOrd="0" destOrd="0" presId="urn:microsoft.com/office/officeart/2005/8/layout/hList7"/>
    <dgm:cxn modelId="{1BAD45CF-F781-484C-8B2C-5C5F4563A5A3}" type="presParOf" srcId="{7B186DB1-E3D0-41BE-BABD-834C65803C6B}" destId="{E92D2A8C-F287-4777-95C1-64BD67E44A31}" srcOrd="1" destOrd="0" presId="urn:microsoft.com/office/officeart/2005/8/layout/hList7"/>
    <dgm:cxn modelId="{05447FF1-0A2E-4B2D-A010-5A751CF3F02E}" type="presParOf" srcId="{7B186DB1-E3D0-41BE-BABD-834C65803C6B}" destId="{BCE32907-A2FD-4946-91D4-38E283792D16}" srcOrd="2" destOrd="0" presId="urn:microsoft.com/office/officeart/2005/8/layout/hList7"/>
    <dgm:cxn modelId="{E043E1E7-C2B3-4F0C-97D5-45BC5B0CCB3A}" type="presParOf" srcId="{7B186DB1-E3D0-41BE-BABD-834C65803C6B}" destId="{3D02CD05-23A2-470C-94F9-7E64C39CEA55}" srcOrd="3" destOrd="0" presId="urn:microsoft.com/office/officeart/2005/8/layout/hList7"/>
    <dgm:cxn modelId="{2BCA706C-3E45-40AF-89EF-C23918C470E1}" type="presParOf" srcId="{61D8B4B1-BB13-4FD2-88D6-4449D12ABA95}" destId="{E5CF0405-E694-42D4-8460-9B067C433A13}" srcOrd="3" destOrd="0" presId="urn:microsoft.com/office/officeart/2005/8/layout/hList7"/>
    <dgm:cxn modelId="{DD16FE92-4CCB-4C48-8A7B-822BBF23A042}" type="presParOf" srcId="{61D8B4B1-BB13-4FD2-88D6-4449D12ABA95}" destId="{68FCD23B-33AE-49C4-988F-6D1513D74188}" srcOrd="4" destOrd="0" presId="urn:microsoft.com/office/officeart/2005/8/layout/hList7"/>
    <dgm:cxn modelId="{587625D5-F46E-4D8B-941E-C2DA3050F9D5}" type="presParOf" srcId="{68FCD23B-33AE-49C4-988F-6D1513D74188}" destId="{14163C65-44DB-498A-B724-5B9B0EDEB141}" srcOrd="0" destOrd="0" presId="urn:microsoft.com/office/officeart/2005/8/layout/hList7"/>
    <dgm:cxn modelId="{612CA3E7-8B17-45A4-9C88-4EF6F23F05E3}" type="presParOf" srcId="{68FCD23B-33AE-49C4-988F-6D1513D74188}" destId="{04120036-B351-4B86-8D17-E3ACA33642D7}" srcOrd="1" destOrd="0" presId="urn:microsoft.com/office/officeart/2005/8/layout/hList7"/>
    <dgm:cxn modelId="{0B4E3A1A-AC1D-4147-B025-C6D54C14E67A}" type="presParOf" srcId="{68FCD23B-33AE-49C4-988F-6D1513D74188}" destId="{BC807D57-442A-4FAE-A510-4086D085DC9E}" srcOrd="2" destOrd="0" presId="urn:microsoft.com/office/officeart/2005/8/layout/hList7"/>
    <dgm:cxn modelId="{7FB5F7EF-1027-4238-9805-15C6B844B4F4}" type="presParOf" srcId="{68FCD23B-33AE-49C4-988F-6D1513D74188}" destId="{073DA363-29F8-442E-81F9-5AD6A47F2224}" srcOrd="3" destOrd="0" presId="urn:microsoft.com/office/officeart/2005/8/layout/hList7"/>
    <dgm:cxn modelId="{18E348EF-F043-4A5C-9473-09934C2CC2A2}" type="presParOf" srcId="{61D8B4B1-BB13-4FD2-88D6-4449D12ABA95}" destId="{78D5F6E5-95E6-4D5A-A894-9C0E90AD9400}" srcOrd="5" destOrd="0" presId="urn:microsoft.com/office/officeart/2005/8/layout/hList7"/>
    <dgm:cxn modelId="{48B966F5-CFA2-4875-91C0-6CE7871D5145}" type="presParOf" srcId="{61D8B4B1-BB13-4FD2-88D6-4449D12ABA95}" destId="{2C72641E-F1ED-48B8-93F2-0D2EA9B76EA4}" srcOrd="6" destOrd="0" presId="urn:microsoft.com/office/officeart/2005/8/layout/hList7"/>
    <dgm:cxn modelId="{11CA9E13-EBBE-4BF1-BB3F-84810E8AF2CD}" type="presParOf" srcId="{2C72641E-F1ED-48B8-93F2-0D2EA9B76EA4}" destId="{D4CC98EE-A8DC-4D92-91FD-EBE9195B22A6}" srcOrd="0" destOrd="0" presId="urn:microsoft.com/office/officeart/2005/8/layout/hList7"/>
    <dgm:cxn modelId="{6474B86E-8C2B-45FE-A287-B9F0B249DCAA}" type="presParOf" srcId="{2C72641E-F1ED-48B8-93F2-0D2EA9B76EA4}" destId="{36B68261-8430-4451-8F25-CA1500C83B88}" srcOrd="1" destOrd="0" presId="urn:microsoft.com/office/officeart/2005/8/layout/hList7"/>
    <dgm:cxn modelId="{7F7FF8B1-925F-400C-B142-CB45B17E5E5A}" type="presParOf" srcId="{2C72641E-F1ED-48B8-93F2-0D2EA9B76EA4}" destId="{993B8A4F-6040-477B-A3A3-CBB74ACF6A0A}" srcOrd="2" destOrd="0" presId="urn:microsoft.com/office/officeart/2005/8/layout/hList7"/>
    <dgm:cxn modelId="{FA981959-611F-4153-B1D1-80C1998DD01F}" type="presParOf" srcId="{2C72641E-F1ED-48B8-93F2-0D2EA9B76EA4}" destId="{11F572A4-30A3-42DF-813D-1CEB3B065D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7F0350-502E-46FC-A2EA-AF86A6277DDB}"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C606A1A6-FBA0-428B-B24A-4FCF6AFBE840}">
      <dgm:prSet phldrT="[Text]" custT="1"/>
      <dgm:spPr/>
      <dgm:t>
        <a:bodyPr/>
        <a:lstStyle/>
        <a:p>
          <a:r>
            <a:rPr lang="en-US" sz="1700" b="1" dirty="0"/>
            <a:t>Parents will receive n</a:t>
          </a:r>
          <a:r>
            <a:rPr kumimoji="0" lang="en-US" sz="1700" b="1" i="0" u="none" strike="noStrike" cap="none" spc="0" normalizeH="0" baseline="0" noProof="0" dirty="0" err="1">
              <a:ln>
                <a:noFill/>
              </a:ln>
              <a:solidFill>
                <a:schemeClr val="bg1"/>
              </a:solidFill>
              <a:effectLst/>
              <a:uLnTx/>
              <a:uFillTx/>
              <a:latin typeface="Trebuchet MS" panose="020B0603020202020204"/>
              <a:ea typeface="+mn-ea"/>
              <a:cs typeface="+mn-cs"/>
            </a:rPr>
            <a:t>otification</a:t>
          </a:r>
          <a:r>
            <a:rPr kumimoji="0" lang="en-US" sz="1700" b="1" i="0" u="none" strike="noStrike" cap="none" spc="0" normalizeH="0" baseline="0" noProof="0" dirty="0">
              <a:ln>
                <a:noFill/>
              </a:ln>
              <a:solidFill>
                <a:schemeClr val="bg1"/>
              </a:solidFill>
              <a:effectLst/>
              <a:uLnTx/>
              <a:uFillTx/>
              <a:latin typeface="Trebuchet MS" panose="020B0603020202020204"/>
              <a:ea typeface="+mn-ea"/>
              <a:cs typeface="+mn-cs"/>
            </a:rPr>
            <a:t> of KOHA requirement and KOHA reporting assessment form </a:t>
          </a:r>
          <a:endParaRPr lang="en-US" sz="1700" b="1" dirty="0">
            <a:solidFill>
              <a:schemeClr val="bg1"/>
            </a:solidFill>
          </a:endParaRPr>
        </a:p>
      </dgm:t>
    </dgm:pt>
    <dgm:pt modelId="{29FF0C4B-EFF8-415C-8415-41BBA0D10546}" type="parTrans" cxnId="{A234004B-A9B3-42E1-B91D-E5916BD97FE6}">
      <dgm:prSet/>
      <dgm:spPr/>
      <dgm:t>
        <a:bodyPr/>
        <a:lstStyle/>
        <a:p>
          <a:endParaRPr lang="en-US"/>
        </a:p>
      </dgm:t>
    </dgm:pt>
    <dgm:pt modelId="{1159A215-FAF8-42C7-9546-FD0D6AA4F48C}" type="sibTrans" cxnId="{A234004B-A9B3-42E1-B91D-E5916BD97FE6}">
      <dgm:prSet/>
      <dgm:spPr/>
      <dgm:t>
        <a:bodyPr/>
        <a:lstStyle/>
        <a:p>
          <a:endParaRPr lang="en-US"/>
        </a:p>
      </dgm:t>
    </dgm:pt>
    <dgm:pt modelId="{857BAD13-BA6C-4952-AB8A-46238A801B57}">
      <dgm:prSet phldrT="[Text]" custT="1"/>
      <dgm:spPr/>
      <dgm:t>
        <a:bodyPr/>
        <a:lstStyle/>
        <a:p>
          <a:r>
            <a:rPr lang="en-US" sz="1700" b="1" dirty="0"/>
            <a:t>Parents have the option: </a:t>
          </a:r>
          <a:endParaRPr lang="en-US" sz="1700" dirty="0"/>
        </a:p>
      </dgm:t>
    </dgm:pt>
    <dgm:pt modelId="{464FA54A-AD38-4882-82C2-73E13FF34548}" type="parTrans" cxnId="{AF562B00-3472-4C6F-80BD-E4B564ECD3CA}">
      <dgm:prSet/>
      <dgm:spPr/>
      <dgm:t>
        <a:bodyPr/>
        <a:lstStyle/>
        <a:p>
          <a:endParaRPr lang="en-US"/>
        </a:p>
      </dgm:t>
    </dgm:pt>
    <dgm:pt modelId="{F7731729-E580-4D8C-AB5C-0E6EE95482F3}" type="sibTrans" cxnId="{AF562B00-3472-4C6F-80BD-E4B564ECD3CA}">
      <dgm:prSet/>
      <dgm:spPr/>
      <dgm:t>
        <a:bodyPr/>
        <a:lstStyle/>
        <a:p>
          <a:endParaRPr lang="en-US"/>
        </a:p>
      </dgm:t>
    </dgm:pt>
    <dgm:pt modelId="{9FB51116-8844-4431-AF7B-A62573A016B1}">
      <dgm:prSet phldrT="[Text]" custT="1"/>
      <dgm:spPr/>
      <dgm:t>
        <a:bodyPr/>
        <a:lstStyle/>
        <a:p>
          <a:r>
            <a:rPr lang="en-US" sz="1700" dirty="0"/>
            <a:t>Assessments waiver may be completed if: </a:t>
          </a:r>
        </a:p>
      </dgm:t>
    </dgm:pt>
    <dgm:pt modelId="{B31AF731-F13D-4C51-9F8F-FC30DE1AAD49}" type="parTrans" cxnId="{EB9CD7F6-1843-41D1-B5A5-8D0D97DD737D}">
      <dgm:prSet/>
      <dgm:spPr/>
      <dgm:t>
        <a:bodyPr/>
        <a:lstStyle/>
        <a:p>
          <a:endParaRPr lang="en-US"/>
        </a:p>
      </dgm:t>
    </dgm:pt>
    <dgm:pt modelId="{BE13BC84-C38C-4120-9FC1-11E65DE4EEA6}" type="sibTrans" cxnId="{EB9CD7F6-1843-41D1-B5A5-8D0D97DD737D}">
      <dgm:prSet/>
      <dgm:spPr/>
      <dgm:t>
        <a:bodyPr/>
        <a:lstStyle/>
        <a:p>
          <a:endParaRPr lang="en-US"/>
        </a:p>
      </dgm:t>
    </dgm:pt>
    <dgm:pt modelId="{C41FE1F0-62F2-4F79-ACE8-4592A1A88FED}">
      <dgm:prSet custT="1"/>
      <dgm:spPr/>
      <dgm:t>
        <a:bodyPr/>
        <a:lstStyle/>
        <a:p>
          <a:pPr>
            <a:buFont typeface="Arial" panose="020B0604020202020204" pitchFamily="34" charset="0"/>
            <a:buNone/>
          </a:pPr>
          <a:r>
            <a:rPr lang="en-US" sz="1400" b="0" i="1" dirty="0"/>
            <a:t>Hand in the assessment form once completed by a licensed dental</a:t>
          </a:r>
          <a:endParaRPr lang="en-US" sz="1600" b="0" i="1" dirty="0"/>
        </a:p>
      </dgm:t>
    </dgm:pt>
    <dgm:pt modelId="{BEFC7C9E-363B-48C1-8A20-E8D5EE947F83}" type="parTrans" cxnId="{87F90F11-3609-49F5-BB0A-C1752B144BF6}">
      <dgm:prSet/>
      <dgm:spPr/>
      <dgm:t>
        <a:bodyPr/>
        <a:lstStyle/>
        <a:p>
          <a:endParaRPr lang="en-US"/>
        </a:p>
      </dgm:t>
    </dgm:pt>
    <dgm:pt modelId="{70BB343B-AAF5-4953-AB04-62973EF4D9BB}" type="sibTrans" cxnId="{87F90F11-3609-49F5-BB0A-C1752B144BF6}">
      <dgm:prSet/>
      <dgm:spPr/>
      <dgm:t>
        <a:bodyPr/>
        <a:lstStyle/>
        <a:p>
          <a:endParaRPr lang="en-US"/>
        </a:p>
      </dgm:t>
    </dgm:pt>
    <dgm:pt modelId="{BC545174-2C9B-483E-B4B0-34B9CDA4AFD9}">
      <dgm:prSet custT="1"/>
      <dgm:spPr/>
      <dgm:t>
        <a:bodyPr/>
        <a:lstStyle/>
        <a:p>
          <a:pPr>
            <a:buFontTx/>
            <a:buNone/>
          </a:pPr>
          <a:r>
            <a:rPr lang="en-US" sz="1400" b="0" i="1" dirty="0">
              <a:solidFill>
                <a:srgbClr val="DDDDDD">
                  <a:lumMod val="10000"/>
                </a:srgbClr>
              </a:solidFill>
              <a:latin typeface="Trebuchet MS" panose="020B0603020202020204"/>
            </a:rPr>
            <a:t>Forms must be completed and returned to school by May 31 of the school</a:t>
          </a:r>
          <a:endParaRPr lang="en-US" sz="1100" b="0" i="1" dirty="0"/>
        </a:p>
      </dgm:t>
    </dgm:pt>
    <dgm:pt modelId="{C686362E-7C24-4139-9CDD-F53E93725023}" type="parTrans" cxnId="{E3AE5DD1-CF37-4491-80B2-1D1CCEBFD5F9}">
      <dgm:prSet/>
      <dgm:spPr/>
      <dgm:t>
        <a:bodyPr/>
        <a:lstStyle/>
        <a:p>
          <a:endParaRPr lang="en-US"/>
        </a:p>
      </dgm:t>
    </dgm:pt>
    <dgm:pt modelId="{6BAE32E6-6167-4EEB-8712-CB8688B5B1C2}" type="sibTrans" cxnId="{E3AE5DD1-CF37-4491-80B2-1D1CCEBFD5F9}">
      <dgm:prSet/>
      <dgm:spPr/>
      <dgm:t>
        <a:bodyPr/>
        <a:lstStyle/>
        <a:p>
          <a:endParaRPr lang="en-US"/>
        </a:p>
      </dgm:t>
    </dgm:pt>
    <dgm:pt modelId="{E15B77BE-EC8A-4B93-AC0E-D7B9FFFD58C1}">
      <dgm:prSet custT="1"/>
      <dgm:spPr/>
      <dgm:t>
        <a:bodyPr/>
        <a:lstStyle/>
        <a:p>
          <a:pPr>
            <a:buFontTx/>
            <a:buNone/>
          </a:pPr>
          <a:r>
            <a:rPr lang="en-US" sz="1400" b="0" i="1" dirty="0"/>
            <a:t>Parents are unable to find a dental professional to do the evaluation</a:t>
          </a:r>
        </a:p>
      </dgm:t>
    </dgm:pt>
    <dgm:pt modelId="{0D933A1E-51EA-49B6-91D8-55202862DE5F}" type="parTrans" cxnId="{C99D5C9E-8D81-41B3-ADAC-D0BAF13918D3}">
      <dgm:prSet/>
      <dgm:spPr/>
      <dgm:t>
        <a:bodyPr/>
        <a:lstStyle/>
        <a:p>
          <a:endParaRPr lang="en-US"/>
        </a:p>
      </dgm:t>
    </dgm:pt>
    <dgm:pt modelId="{9B60FA1E-3804-4689-BC50-04ACEA4C5A75}" type="sibTrans" cxnId="{C99D5C9E-8D81-41B3-ADAC-D0BAF13918D3}">
      <dgm:prSet/>
      <dgm:spPr/>
      <dgm:t>
        <a:bodyPr/>
        <a:lstStyle/>
        <a:p>
          <a:endParaRPr lang="en-US"/>
        </a:p>
      </dgm:t>
    </dgm:pt>
    <dgm:pt modelId="{3A0AC5F8-A335-4E05-AD28-EF526013C9CF}">
      <dgm:prSet custT="1"/>
      <dgm:spPr/>
      <dgm:t>
        <a:bodyPr/>
        <a:lstStyle/>
        <a:p>
          <a:pPr>
            <a:buFontTx/>
            <a:buNone/>
          </a:pPr>
          <a:r>
            <a:rPr lang="en-US" sz="1400" b="0" i="1" dirty="0"/>
            <a:t>The assessment form proposes as an undue economic burden</a:t>
          </a:r>
        </a:p>
      </dgm:t>
    </dgm:pt>
    <dgm:pt modelId="{15CCCAE3-BEC3-41A4-AAB8-FA062A906056}" type="parTrans" cxnId="{007ADED6-F72A-4E6F-BB94-7F4D14295D14}">
      <dgm:prSet/>
      <dgm:spPr/>
      <dgm:t>
        <a:bodyPr/>
        <a:lstStyle/>
        <a:p>
          <a:endParaRPr lang="en-US"/>
        </a:p>
      </dgm:t>
    </dgm:pt>
    <dgm:pt modelId="{13E23170-8253-4392-9700-2FD2DC59C8F4}" type="sibTrans" cxnId="{007ADED6-F72A-4E6F-BB94-7F4D14295D14}">
      <dgm:prSet/>
      <dgm:spPr/>
      <dgm:t>
        <a:bodyPr/>
        <a:lstStyle/>
        <a:p>
          <a:endParaRPr lang="en-US"/>
        </a:p>
      </dgm:t>
    </dgm:pt>
    <dgm:pt modelId="{9E9BD019-47F1-4403-8E35-CC8053808E98}">
      <dgm:prSet custT="1"/>
      <dgm:spPr/>
      <dgm:t>
        <a:bodyPr/>
        <a:lstStyle/>
        <a:p>
          <a:pPr>
            <a:buFontTx/>
            <a:buNone/>
          </a:pPr>
          <a:r>
            <a:rPr lang="en-US" sz="1400" b="0" i="1" dirty="0"/>
            <a:t>The parent chooses not to have their child’s oral health evaluated</a:t>
          </a:r>
          <a:endParaRPr lang="en-US" sz="1400" b="1" i="1" dirty="0"/>
        </a:p>
      </dgm:t>
    </dgm:pt>
    <dgm:pt modelId="{E61AD1D6-1583-479B-8917-ADEDFC25E4B2}" type="parTrans" cxnId="{AD6F7943-657A-4F20-BB8F-726735E43DF1}">
      <dgm:prSet/>
      <dgm:spPr/>
      <dgm:t>
        <a:bodyPr/>
        <a:lstStyle/>
        <a:p>
          <a:endParaRPr lang="en-US"/>
        </a:p>
      </dgm:t>
    </dgm:pt>
    <dgm:pt modelId="{D34AA587-A519-4EEB-96F7-EEEDEE709C2E}" type="sibTrans" cxnId="{AD6F7943-657A-4F20-BB8F-726735E43DF1}">
      <dgm:prSet/>
      <dgm:spPr/>
      <dgm:t>
        <a:bodyPr/>
        <a:lstStyle/>
        <a:p>
          <a:endParaRPr lang="en-US"/>
        </a:p>
      </dgm:t>
    </dgm:pt>
    <dgm:pt modelId="{2B4B8B28-3A59-41E6-8168-5C41E2725030}">
      <dgm:prSet custT="1"/>
      <dgm:spPr/>
      <dgm:t>
        <a:bodyPr/>
        <a:lstStyle/>
        <a:p>
          <a:pPr>
            <a:buFontTx/>
            <a:buNone/>
          </a:pPr>
          <a:r>
            <a:rPr lang="en-US" sz="1400" b="0" i="1" dirty="0">
              <a:solidFill>
                <a:srgbClr val="DDDDDD">
                  <a:lumMod val="10000"/>
                </a:srgbClr>
              </a:solidFill>
              <a:latin typeface="Trebuchet MS" panose="020B0603020202020204"/>
            </a:rPr>
            <a:t>year</a:t>
          </a:r>
          <a:endParaRPr lang="en-US" sz="1100" b="0" i="1" dirty="0"/>
        </a:p>
      </dgm:t>
    </dgm:pt>
    <dgm:pt modelId="{E3AE0A38-C50E-4180-AF4F-112A0371932D}" type="parTrans" cxnId="{0F5C9028-B037-45E3-9D6C-EBEBEEA2CD48}">
      <dgm:prSet/>
      <dgm:spPr/>
      <dgm:t>
        <a:bodyPr/>
        <a:lstStyle/>
        <a:p>
          <a:endParaRPr lang="en-US"/>
        </a:p>
      </dgm:t>
    </dgm:pt>
    <dgm:pt modelId="{B835E4BB-AB99-46A1-89F4-FA21A2A07519}" type="sibTrans" cxnId="{0F5C9028-B037-45E3-9D6C-EBEBEEA2CD48}">
      <dgm:prSet/>
      <dgm:spPr/>
      <dgm:t>
        <a:bodyPr/>
        <a:lstStyle/>
        <a:p>
          <a:endParaRPr lang="en-US"/>
        </a:p>
      </dgm:t>
    </dgm:pt>
    <dgm:pt modelId="{7AD21B68-AD1E-4F52-9EBC-35EEDB37903F}">
      <dgm:prSet custT="1"/>
      <dgm:spPr/>
      <dgm:t>
        <a:bodyPr/>
        <a:lstStyle/>
        <a:p>
          <a:pPr>
            <a:buFont typeface="Arial" panose="020B0604020202020204" pitchFamily="34" charset="0"/>
            <a:buNone/>
          </a:pPr>
          <a:r>
            <a:rPr lang="en-US" sz="1400" b="0" i="1" dirty="0"/>
            <a:t>provider or fill out the assessment-waiver portion of the form</a:t>
          </a:r>
          <a:endParaRPr lang="en-US" sz="1600" b="0" i="1" dirty="0"/>
        </a:p>
      </dgm:t>
    </dgm:pt>
    <dgm:pt modelId="{A58941D9-DFE0-4998-B9CF-AB7EB6F4F833}" type="parTrans" cxnId="{A292A109-B4A2-4B83-8C81-407C5C7EFE32}">
      <dgm:prSet/>
      <dgm:spPr/>
      <dgm:t>
        <a:bodyPr/>
        <a:lstStyle/>
        <a:p>
          <a:endParaRPr lang="en-US"/>
        </a:p>
      </dgm:t>
    </dgm:pt>
    <dgm:pt modelId="{E40F6D02-F900-4A41-964B-734174BD5AFF}" type="sibTrans" cxnId="{A292A109-B4A2-4B83-8C81-407C5C7EFE32}">
      <dgm:prSet/>
      <dgm:spPr/>
      <dgm:t>
        <a:bodyPr/>
        <a:lstStyle/>
        <a:p>
          <a:endParaRPr lang="en-US"/>
        </a:p>
      </dgm:t>
    </dgm:pt>
    <dgm:pt modelId="{679385D6-B6A7-4FAA-A8ED-FA69BE1B3FC0}" type="pres">
      <dgm:prSet presAssocID="{F27F0350-502E-46FC-A2EA-AF86A6277DDB}" presName="linear" presStyleCnt="0">
        <dgm:presLayoutVars>
          <dgm:dir/>
          <dgm:animLvl val="lvl"/>
          <dgm:resizeHandles val="exact"/>
        </dgm:presLayoutVars>
      </dgm:prSet>
      <dgm:spPr/>
    </dgm:pt>
    <dgm:pt modelId="{B42C62A9-CB02-4D77-B6BE-98DFBCC3726F}" type="pres">
      <dgm:prSet presAssocID="{C606A1A6-FBA0-428B-B24A-4FCF6AFBE840}" presName="parentLin" presStyleCnt="0"/>
      <dgm:spPr/>
    </dgm:pt>
    <dgm:pt modelId="{843AF10F-53CD-4372-9C9D-3BD8ECACD4C9}" type="pres">
      <dgm:prSet presAssocID="{C606A1A6-FBA0-428B-B24A-4FCF6AFBE840}" presName="parentLeftMargin" presStyleLbl="node1" presStyleIdx="0" presStyleCnt="3"/>
      <dgm:spPr/>
    </dgm:pt>
    <dgm:pt modelId="{E5051EA9-E114-4B04-9CBB-C018E0B90393}" type="pres">
      <dgm:prSet presAssocID="{C606A1A6-FBA0-428B-B24A-4FCF6AFBE840}" presName="parentText" presStyleLbl="node1" presStyleIdx="0" presStyleCnt="3" custScaleX="132378" custLinFactNeighborY="-4288">
        <dgm:presLayoutVars>
          <dgm:chMax val="0"/>
          <dgm:bulletEnabled val="1"/>
        </dgm:presLayoutVars>
      </dgm:prSet>
      <dgm:spPr/>
    </dgm:pt>
    <dgm:pt modelId="{AB86297C-3D3C-416D-9A7E-9DF7D2C563F0}" type="pres">
      <dgm:prSet presAssocID="{C606A1A6-FBA0-428B-B24A-4FCF6AFBE840}" presName="negativeSpace" presStyleCnt="0"/>
      <dgm:spPr/>
    </dgm:pt>
    <dgm:pt modelId="{691F19FB-AC5A-4EF8-9598-5A561923F627}" type="pres">
      <dgm:prSet presAssocID="{C606A1A6-FBA0-428B-B24A-4FCF6AFBE840}" presName="childText" presStyleLbl="conFgAcc1" presStyleIdx="0" presStyleCnt="3">
        <dgm:presLayoutVars>
          <dgm:bulletEnabled val="1"/>
        </dgm:presLayoutVars>
      </dgm:prSet>
      <dgm:spPr/>
    </dgm:pt>
    <dgm:pt modelId="{E240D4BA-8A99-4742-98CD-B3DD354D878B}" type="pres">
      <dgm:prSet presAssocID="{1159A215-FAF8-42C7-9546-FD0D6AA4F48C}" presName="spaceBetweenRectangles" presStyleCnt="0"/>
      <dgm:spPr/>
    </dgm:pt>
    <dgm:pt modelId="{18691574-02A3-440F-BF0E-8C539D2DD599}" type="pres">
      <dgm:prSet presAssocID="{857BAD13-BA6C-4952-AB8A-46238A801B57}" presName="parentLin" presStyleCnt="0"/>
      <dgm:spPr/>
    </dgm:pt>
    <dgm:pt modelId="{92EFA084-DA32-4353-B1DD-125E5DBB073E}" type="pres">
      <dgm:prSet presAssocID="{857BAD13-BA6C-4952-AB8A-46238A801B57}" presName="parentLeftMargin" presStyleLbl="node1" presStyleIdx="0" presStyleCnt="3"/>
      <dgm:spPr/>
    </dgm:pt>
    <dgm:pt modelId="{836DCBF5-C531-4663-88CA-BAD9D64246F0}" type="pres">
      <dgm:prSet presAssocID="{857BAD13-BA6C-4952-AB8A-46238A801B57}" presName="parentText" presStyleLbl="node1" presStyleIdx="1" presStyleCnt="3" custScaleX="135048">
        <dgm:presLayoutVars>
          <dgm:chMax val="0"/>
          <dgm:bulletEnabled val="1"/>
        </dgm:presLayoutVars>
      </dgm:prSet>
      <dgm:spPr/>
    </dgm:pt>
    <dgm:pt modelId="{CFA3C620-7EC9-4311-8BF8-DE3D56293D13}" type="pres">
      <dgm:prSet presAssocID="{857BAD13-BA6C-4952-AB8A-46238A801B57}" presName="negativeSpace" presStyleCnt="0"/>
      <dgm:spPr/>
    </dgm:pt>
    <dgm:pt modelId="{3DC410B7-8115-41E9-B059-DF5649E3EB9A}" type="pres">
      <dgm:prSet presAssocID="{857BAD13-BA6C-4952-AB8A-46238A801B57}" presName="childText" presStyleLbl="conFgAcc1" presStyleIdx="1" presStyleCnt="3">
        <dgm:presLayoutVars>
          <dgm:bulletEnabled val="1"/>
        </dgm:presLayoutVars>
      </dgm:prSet>
      <dgm:spPr/>
    </dgm:pt>
    <dgm:pt modelId="{DDE6BA01-FEA0-43C6-90A3-EA84D6B9BF8A}" type="pres">
      <dgm:prSet presAssocID="{F7731729-E580-4D8C-AB5C-0E6EE95482F3}" presName="spaceBetweenRectangles" presStyleCnt="0"/>
      <dgm:spPr/>
    </dgm:pt>
    <dgm:pt modelId="{A82C6172-CD6B-442D-8917-7FB4F10F0BEC}" type="pres">
      <dgm:prSet presAssocID="{9FB51116-8844-4431-AF7B-A62573A016B1}" presName="parentLin" presStyleCnt="0"/>
      <dgm:spPr/>
    </dgm:pt>
    <dgm:pt modelId="{9D40AEA3-BDEA-4D67-BAED-BCBBBD41CB9B}" type="pres">
      <dgm:prSet presAssocID="{9FB51116-8844-4431-AF7B-A62573A016B1}" presName="parentLeftMargin" presStyleLbl="node1" presStyleIdx="1" presStyleCnt="3"/>
      <dgm:spPr/>
    </dgm:pt>
    <dgm:pt modelId="{EC82E44A-832B-4A0C-A1F3-4D81D8B23517}" type="pres">
      <dgm:prSet presAssocID="{9FB51116-8844-4431-AF7B-A62573A016B1}" presName="parentText" presStyleLbl="node1" presStyleIdx="2" presStyleCnt="3" custScaleX="135247" custLinFactNeighborX="-6525" custLinFactNeighborY="9605">
        <dgm:presLayoutVars>
          <dgm:chMax val="0"/>
          <dgm:bulletEnabled val="1"/>
        </dgm:presLayoutVars>
      </dgm:prSet>
      <dgm:spPr/>
    </dgm:pt>
    <dgm:pt modelId="{59F78B5D-517D-4B12-815E-18E43E333372}" type="pres">
      <dgm:prSet presAssocID="{9FB51116-8844-4431-AF7B-A62573A016B1}" presName="negativeSpace" presStyleCnt="0"/>
      <dgm:spPr/>
    </dgm:pt>
    <dgm:pt modelId="{FBE92519-C76B-4054-ACE9-51DBE376D0C9}" type="pres">
      <dgm:prSet presAssocID="{9FB51116-8844-4431-AF7B-A62573A016B1}" presName="childText" presStyleLbl="conFgAcc1" presStyleIdx="2" presStyleCnt="3" custLinFactNeighborX="31" custLinFactNeighborY="-17363">
        <dgm:presLayoutVars>
          <dgm:bulletEnabled val="1"/>
        </dgm:presLayoutVars>
      </dgm:prSet>
      <dgm:spPr/>
    </dgm:pt>
  </dgm:ptLst>
  <dgm:cxnLst>
    <dgm:cxn modelId="{AF562B00-3472-4C6F-80BD-E4B564ECD3CA}" srcId="{F27F0350-502E-46FC-A2EA-AF86A6277DDB}" destId="{857BAD13-BA6C-4952-AB8A-46238A801B57}" srcOrd="1" destOrd="0" parTransId="{464FA54A-AD38-4882-82C2-73E13FF34548}" sibTransId="{F7731729-E580-4D8C-AB5C-0E6EE95482F3}"/>
    <dgm:cxn modelId="{A292A109-B4A2-4B83-8C81-407C5C7EFE32}" srcId="{857BAD13-BA6C-4952-AB8A-46238A801B57}" destId="{7AD21B68-AD1E-4F52-9EBC-35EEDB37903F}" srcOrd="1" destOrd="0" parTransId="{A58941D9-DFE0-4998-B9CF-AB7EB6F4F833}" sibTransId="{E40F6D02-F900-4A41-964B-734174BD5AFF}"/>
    <dgm:cxn modelId="{87F90F11-3609-49F5-BB0A-C1752B144BF6}" srcId="{857BAD13-BA6C-4952-AB8A-46238A801B57}" destId="{C41FE1F0-62F2-4F79-ACE8-4592A1A88FED}" srcOrd="0" destOrd="0" parTransId="{BEFC7C9E-363B-48C1-8A20-E8D5EE947F83}" sibTransId="{70BB343B-AAF5-4953-AB04-62973EF4D9BB}"/>
    <dgm:cxn modelId="{0F5C9028-B037-45E3-9D6C-EBEBEEA2CD48}" srcId="{C606A1A6-FBA0-428B-B24A-4FCF6AFBE840}" destId="{2B4B8B28-3A59-41E6-8168-5C41E2725030}" srcOrd="1" destOrd="0" parTransId="{E3AE0A38-C50E-4180-AF4F-112A0371932D}" sibTransId="{B835E4BB-AB99-46A1-89F4-FA21A2A07519}"/>
    <dgm:cxn modelId="{D3DAAC38-E931-4455-A982-1617B341F3A3}" type="presOf" srcId="{7AD21B68-AD1E-4F52-9EBC-35EEDB37903F}" destId="{3DC410B7-8115-41E9-B059-DF5649E3EB9A}" srcOrd="0" destOrd="1" presId="urn:microsoft.com/office/officeart/2005/8/layout/list1"/>
    <dgm:cxn modelId="{AD6F7943-657A-4F20-BB8F-726735E43DF1}" srcId="{9FB51116-8844-4431-AF7B-A62573A016B1}" destId="{9E9BD019-47F1-4403-8E35-CC8053808E98}" srcOrd="2" destOrd="0" parTransId="{E61AD1D6-1583-479B-8917-ADEDFC25E4B2}" sibTransId="{D34AA587-A519-4EEB-96F7-EEEDEE709C2E}"/>
    <dgm:cxn modelId="{2CF15644-CD20-4BB9-A944-E39B0AFEB576}" type="presOf" srcId="{F27F0350-502E-46FC-A2EA-AF86A6277DDB}" destId="{679385D6-B6A7-4FAA-A8ED-FA69BE1B3FC0}" srcOrd="0" destOrd="0" presId="urn:microsoft.com/office/officeart/2005/8/layout/list1"/>
    <dgm:cxn modelId="{A234004B-A9B3-42E1-B91D-E5916BD97FE6}" srcId="{F27F0350-502E-46FC-A2EA-AF86A6277DDB}" destId="{C606A1A6-FBA0-428B-B24A-4FCF6AFBE840}" srcOrd="0" destOrd="0" parTransId="{29FF0C4B-EFF8-415C-8415-41BBA0D10546}" sibTransId="{1159A215-FAF8-42C7-9546-FD0D6AA4F48C}"/>
    <dgm:cxn modelId="{13722D8C-5604-4191-8E3C-BA2AE019C2CE}" type="presOf" srcId="{C606A1A6-FBA0-428B-B24A-4FCF6AFBE840}" destId="{843AF10F-53CD-4372-9C9D-3BD8ECACD4C9}" srcOrd="0" destOrd="0" presId="urn:microsoft.com/office/officeart/2005/8/layout/list1"/>
    <dgm:cxn modelId="{82A03796-2B9E-46CC-BCFB-24C90C9EDC85}" type="presOf" srcId="{857BAD13-BA6C-4952-AB8A-46238A801B57}" destId="{92EFA084-DA32-4353-B1DD-125E5DBB073E}" srcOrd="0" destOrd="0" presId="urn:microsoft.com/office/officeart/2005/8/layout/list1"/>
    <dgm:cxn modelId="{F624B59D-632C-4552-956D-B773348110CF}" type="presOf" srcId="{BC545174-2C9B-483E-B4B0-34B9CDA4AFD9}" destId="{691F19FB-AC5A-4EF8-9598-5A561923F627}" srcOrd="0" destOrd="0" presId="urn:microsoft.com/office/officeart/2005/8/layout/list1"/>
    <dgm:cxn modelId="{C99D5C9E-8D81-41B3-ADAC-D0BAF13918D3}" srcId="{9FB51116-8844-4431-AF7B-A62573A016B1}" destId="{E15B77BE-EC8A-4B93-AC0E-D7B9FFFD58C1}" srcOrd="0" destOrd="0" parTransId="{0D933A1E-51EA-49B6-91D8-55202862DE5F}" sibTransId="{9B60FA1E-3804-4689-BC50-04ACEA4C5A75}"/>
    <dgm:cxn modelId="{6BFCCEA4-36D1-44F4-A733-E7D8894A93C3}" type="presOf" srcId="{3A0AC5F8-A335-4E05-AD28-EF526013C9CF}" destId="{FBE92519-C76B-4054-ACE9-51DBE376D0C9}" srcOrd="0" destOrd="1" presId="urn:microsoft.com/office/officeart/2005/8/layout/list1"/>
    <dgm:cxn modelId="{634C33AE-0E8E-4053-B7C3-DFD4B19AC2D3}" type="presOf" srcId="{E15B77BE-EC8A-4B93-AC0E-D7B9FFFD58C1}" destId="{FBE92519-C76B-4054-ACE9-51DBE376D0C9}" srcOrd="0" destOrd="0" presId="urn:microsoft.com/office/officeart/2005/8/layout/list1"/>
    <dgm:cxn modelId="{BB2A1EB5-8A64-4589-8ABA-CDBA060432DC}" type="presOf" srcId="{9FB51116-8844-4431-AF7B-A62573A016B1}" destId="{9D40AEA3-BDEA-4D67-BAED-BCBBBD41CB9B}" srcOrd="0" destOrd="0" presId="urn:microsoft.com/office/officeart/2005/8/layout/list1"/>
    <dgm:cxn modelId="{41E1D8B5-D627-45A4-AEBA-4AD12BFCE31D}" type="presOf" srcId="{857BAD13-BA6C-4952-AB8A-46238A801B57}" destId="{836DCBF5-C531-4663-88CA-BAD9D64246F0}" srcOrd="1" destOrd="0" presId="urn:microsoft.com/office/officeart/2005/8/layout/list1"/>
    <dgm:cxn modelId="{4A49D9C2-D614-4EE6-A322-7324587AFA22}" type="presOf" srcId="{9FB51116-8844-4431-AF7B-A62573A016B1}" destId="{EC82E44A-832B-4A0C-A1F3-4D81D8B23517}" srcOrd="1" destOrd="0" presId="urn:microsoft.com/office/officeart/2005/8/layout/list1"/>
    <dgm:cxn modelId="{9C500BD0-0114-4CB4-8C2E-F537E3C9CD85}" type="presOf" srcId="{C41FE1F0-62F2-4F79-ACE8-4592A1A88FED}" destId="{3DC410B7-8115-41E9-B059-DF5649E3EB9A}" srcOrd="0" destOrd="0" presId="urn:microsoft.com/office/officeart/2005/8/layout/list1"/>
    <dgm:cxn modelId="{E3AE5DD1-CF37-4491-80B2-1D1CCEBFD5F9}" srcId="{C606A1A6-FBA0-428B-B24A-4FCF6AFBE840}" destId="{BC545174-2C9B-483E-B4B0-34B9CDA4AFD9}" srcOrd="0" destOrd="0" parTransId="{C686362E-7C24-4139-9CDD-F53E93725023}" sibTransId="{6BAE32E6-6167-4EEB-8712-CB8688B5B1C2}"/>
    <dgm:cxn modelId="{007ADED6-F72A-4E6F-BB94-7F4D14295D14}" srcId="{9FB51116-8844-4431-AF7B-A62573A016B1}" destId="{3A0AC5F8-A335-4E05-AD28-EF526013C9CF}" srcOrd="1" destOrd="0" parTransId="{15CCCAE3-BEC3-41A4-AAB8-FA062A906056}" sibTransId="{13E23170-8253-4392-9700-2FD2DC59C8F4}"/>
    <dgm:cxn modelId="{6BAE35DE-1EA9-4CDA-825B-399350519D91}" type="presOf" srcId="{2B4B8B28-3A59-41E6-8168-5C41E2725030}" destId="{691F19FB-AC5A-4EF8-9598-5A561923F627}" srcOrd="0" destOrd="1" presId="urn:microsoft.com/office/officeart/2005/8/layout/list1"/>
    <dgm:cxn modelId="{EB9CD7F6-1843-41D1-B5A5-8D0D97DD737D}" srcId="{F27F0350-502E-46FC-A2EA-AF86A6277DDB}" destId="{9FB51116-8844-4431-AF7B-A62573A016B1}" srcOrd="2" destOrd="0" parTransId="{B31AF731-F13D-4C51-9F8F-FC30DE1AAD49}" sibTransId="{BE13BC84-C38C-4120-9FC1-11E65DE4EEA6}"/>
    <dgm:cxn modelId="{E6CA6CFC-63E9-4468-88F3-2FBEDFAA6D31}" type="presOf" srcId="{9E9BD019-47F1-4403-8E35-CC8053808E98}" destId="{FBE92519-C76B-4054-ACE9-51DBE376D0C9}" srcOrd="0" destOrd="2" presId="urn:microsoft.com/office/officeart/2005/8/layout/list1"/>
    <dgm:cxn modelId="{D85898FF-C1D7-4702-AC6A-1757EF374677}" type="presOf" srcId="{C606A1A6-FBA0-428B-B24A-4FCF6AFBE840}" destId="{E5051EA9-E114-4B04-9CBB-C018E0B90393}" srcOrd="1" destOrd="0" presId="urn:microsoft.com/office/officeart/2005/8/layout/list1"/>
    <dgm:cxn modelId="{A82C0C67-FAD2-44BA-90C0-37AB8CDA1D7F}" type="presParOf" srcId="{679385D6-B6A7-4FAA-A8ED-FA69BE1B3FC0}" destId="{B42C62A9-CB02-4D77-B6BE-98DFBCC3726F}" srcOrd="0" destOrd="0" presId="urn:microsoft.com/office/officeart/2005/8/layout/list1"/>
    <dgm:cxn modelId="{5343634D-63B7-47B2-9AAC-9D8989614ADD}" type="presParOf" srcId="{B42C62A9-CB02-4D77-B6BE-98DFBCC3726F}" destId="{843AF10F-53CD-4372-9C9D-3BD8ECACD4C9}" srcOrd="0" destOrd="0" presId="urn:microsoft.com/office/officeart/2005/8/layout/list1"/>
    <dgm:cxn modelId="{C5853755-DFC0-4A7E-A320-8084CA5FB959}" type="presParOf" srcId="{B42C62A9-CB02-4D77-B6BE-98DFBCC3726F}" destId="{E5051EA9-E114-4B04-9CBB-C018E0B90393}" srcOrd="1" destOrd="0" presId="urn:microsoft.com/office/officeart/2005/8/layout/list1"/>
    <dgm:cxn modelId="{4520976C-FB11-4882-943C-7D74945C79F4}" type="presParOf" srcId="{679385D6-B6A7-4FAA-A8ED-FA69BE1B3FC0}" destId="{AB86297C-3D3C-416D-9A7E-9DF7D2C563F0}" srcOrd="1" destOrd="0" presId="urn:microsoft.com/office/officeart/2005/8/layout/list1"/>
    <dgm:cxn modelId="{21C0B6BB-0836-49FF-BDB4-20A95C9B75ED}" type="presParOf" srcId="{679385D6-B6A7-4FAA-A8ED-FA69BE1B3FC0}" destId="{691F19FB-AC5A-4EF8-9598-5A561923F627}" srcOrd="2" destOrd="0" presId="urn:microsoft.com/office/officeart/2005/8/layout/list1"/>
    <dgm:cxn modelId="{536AA25F-1286-4213-8FAD-2D87EA7C5ED5}" type="presParOf" srcId="{679385D6-B6A7-4FAA-A8ED-FA69BE1B3FC0}" destId="{E240D4BA-8A99-4742-98CD-B3DD354D878B}" srcOrd="3" destOrd="0" presId="urn:microsoft.com/office/officeart/2005/8/layout/list1"/>
    <dgm:cxn modelId="{2AB1C6D9-2489-449F-9167-B847A2DDFED8}" type="presParOf" srcId="{679385D6-B6A7-4FAA-A8ED-FA69BE1B3FC0}" destId="{18691574-02A3-440F-BF0E-8C539D2DD599}" srcOrd="4" destOrd="0" presId="urn:microsoft.com/office/officeart/2005/8/layout/list1"/>
    <dgm:cxn modelId="{AD026A25-2E4F-4363-904E-00DCD015C29A}" type="presParOf" srcId="{18691574-02A3-440F-BF0E-8C539D2DD599}" destId="{92EFA084-DA32-4353-B1DD-125E5DBB073E}" srcOrd="0" destOrd="0" presId="urn:microsoft.com/office/officeart/2005/8/layout/list1"/>
    <dgm:cxn modelId="{658DECD3-65D8-447C-9E35-C842408FF68D}" type="presParOf" srcId="{18691574-02A3-440F-BF0E-8C539D2DD599}" destId="{836DCBF5-C531-4663-88CA-BAD9D64246F0}" srcOrd="1" destOrd="0" presId="urn:microsoft.com/office/officeart/2005/8/layout/list1"/>
    <dgm:cxn modelId="{2C9E3F80-9B72-4885-B8FE-E69307FCE7B4}" type="presParOf" srcId="{679385D6-B6A7-4FAA-A8ED-FA69BE1B3FC0}" destId="{CFA3C620-7EC9-4311-8BF8-DE3D56293D13}" srcOrd="5" destOrd="0" presId="urn:microsoft.com/office/officeart/2005/8/layout/list1"/>
    <dgm:cxn modelId="{8D201168-D28E-4435-8034-16750911F0DD}" type="presParOf" srcId="{679385D6-B6A7-4FAA-A8ED-FA69BE1B3FC0}" destId="{3DC410B7-8115-41E9-B059-DF5649E3EB9A}" srcOrd="6" destOrd="0" presId="urn:microsoft.com/office/officeart/2005/8/layout/list1"/>
    <dgm:cxn modelId="{7BA725A8-A548-4D82-BDC6-3FCEFEDB1003}" type="presParOf" srcId="{679385D6-B6A7-4FAA-A8ED-FA69BE1B3FC0}" destId="{DDE6BA01-FEA0-43C6-90A3-EA84D6B9BF8A}" srcOrd="7" destOrd="0" presId="urn:microsoft.com/office/officeart/2005/8/layout/list1"/>
    <dgm:cxn modelId="{2D398779-F8B5-4382-ABBA-CE35173C645F}" type="presParOf" srcId="{679385D6-B6A7-4FAA-A8ED-FA69BE1B3FC0}" destId="{A82C6172-CD6B-442D-8917-7FB4F10F0BEC}" srcOrd="8" destOrd="0" presId="urn:microsoft.com/office/officeart/2005/8/layout/list1"/>
    <dgm:cxn modelId="{9F598238-E489-49ED-83D6-8463BE25324F}" type="presParOf" srcId="{A82C6172-CD6B-442D-8917-7FB4F10F0BEC}" destId="{9D40AEA3-BDEA-4D67-BAED-BCBBBD41CB9B}" srcOrd="0" destOrd="0" presId="urn:microsoft.com/office/officeart/2005/8/layout/list1"/>
    <dgm:cxn modelId="{6E85FEBF-F860-4146-BEF4-DC4E3211CF4D}" type="presParOf" srcId="{A82C6172-CD6B-442D-8917-7FB4F10F0BEC}" destId="{EC82E44A-832B-4A0C-A1F3-4D81D8B23517}" srcOrd="1" destOrd="0" presId="urn:microsoft.com/office/officeart/2005/8/layout/list1"/>
    <dgm:cxn modelId="{98E251F7-1916-4645-9C6E-457BF243F79B}" type="presParOf" srcId="{679385D6-B6A7-4FAA-A8ED-FA69BE1B3FC0}" destId="{59F78B5D-517D-4B12-815E-18E43E333372}" srcOrd="9" destOrd="0" presId="urn:microsoft.com/office/officeart/2005/8/layout/list1"/>
    <dgm:cxn modelId="{09DC4DC9-2CDB-4049-BB56-F7B9A5B6FA32}" type="presParOf" srcId="{679385D6-B6A7-4FAA-A8ED-FA69BE1B3FC0}" destId="{FBE92519-C76B-4054-ACE9-51DBE376D0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459888-9E61-45E9-94DE-0C7CD122D9C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2616AD2B-BD4C-4EE6-B628-8179A34AD34E}">
      <dgm:prSet/>
      <dgm:spPr/>
      <dgm:t>
        <a:bodyPr/>
        <a:lstStyle/>
        <a:p>
          <a:pPr algn="ctr"/>
          <a:r>
            <a:rPr lang="en-US" b="1" dirty="0"/>
            <a:t>Connect</a:t>
          </a:r>
        </a:p>
      </dgm:t>
    </dgm:pt>
    <dgm:pt modelId="{43EB3E76-5ECE-45BF-89AA-6D4AF7660837}" type="parTrans" cxnId="{5234873B-C1D3-4496-AD85-ADE054F9249B}">
      <dgm:prSet/>
      <dgm:spPr/>
      <dgm:t>
        <a:bodyPr/>
        <a:lstStyle/>
        <a:p>
          <a:pPr algn="ctr"/>
          <a:endParaRPr lang="en-US"/>
        </a:p>
      </dgm:t>
    </dgm:pt>
    <dgm:pt modelId="{69162D48-CBD8-4102-921F-77738E842570}" type="sibTrans" cxnId="{5234873B-C1D3-4496-AD85-ADE054F9249B}">
      <dgm:prSet/>
      <dgm:spPr/>
      <dgm:t>
        <a:bodyPr/>
        <a:lstStyle/>
        <a:p>
          <a:pPr algn="ctr"/>
          <a:endParaRPr lang="en-US"/>
        </a:p>
      </dgm:t>
    </dgm:pt>
    <dgm:pt modelId="{D90BCA71-C2F4-4108-AC32-8711D638EB2F}">
      <dgm:prSet custT="1"/>
      <dgm:spPr/>
      <dgm:t>
        <a:bodyPr/>
        <a:lstStyle/>
        <a:p>
          <a:pPr algn="ctr">
            <a:buFont typeface="Wingdings" panose="05000000000000000000" pitchFamily="2" charset="2"/>
            <a:buChar char="§"/>
          </a:pPr>
          <a:r>
            <a:rPr lang="en-US" sz="1800" b="1" dirty="0"/>
            <a:t>Connect with your school administrators to identify a Champion! </a:t>
          </a:r>
        </a:p>
      </dgm:t>
    </dgm:pt>
    <dgm:pt modelId="{23A07FF1-E8A8-417D-891F-A22ACB8C1DD0}" type="parTrans" cxnId="{9EF3FE69-9795-420B-8847-C9136FA5FB02}">
      <dgm:prSet/>
      <dgm:spPr/>
      <dgm:t>
        <a:bodyPr/>
        <a:lstStyle/>
        <a:p>
          <a:pPr algn="ctr"/>
          <a:endParaRPr lang="en-US"/>
        </a:p>
      </dgm:t>
    </dgm:pt>
    <dgm:pt modelId="{5E91EFD5-45CA-41E0-A54F-80D4C7A90FFA}" type="sibTrans" cxnId="{9EF3FE69-9795-420B-8847-C9136FA5FB02}">
      <dgm:prSet/>
      <dgm:spPr/>
      <dgm:t>
        <a:bodyPr/>
        <a:lstStyle/>
        <a:p>
          <a:pPr algn="ctr"/>
          <a:endParaRPr lang="en-US"/>
        </a:p>
      </dgm:t>
    </dgm:pt>
    <dgm:pt modelId="{B16DAE06-BCCE-4FBE-B154-616C5F7EF93E}">
      <dgm:prSet custT="1"/>
      <dgm:spPr/>
      <dgm:t>
        <a:bodyPr/>
        <a:lstStyle/>
        <a:p>
          <a:pPr algn="ctr">
            <a:buNone/>
          </a:pPr>
          <a:r>
            <a:rPr lang="en-US" sz="1600" b="0" dirty="0"/>
            <a:t>Having one person appointed to oral health messaging</a:t>
          </a:r>
        </a:p>
        <a:p>
          <a:pPr algn="ctr">
            <a:buNone/>
          </a:pPr>
          <a:r>
            <a:rPr lang="en-US" sz="1600" b="0" dirty="0"/>
            <a:t> can help families understand the assessment form process</a:t>
          </a:r>
        </a:p>
      </dgm:t>
    </dgm:pt>
    <dgm:pt modelId="{8ACD3B77-4FCF-468B-A543-1699B3F561DF}" type="parTrans" cxnId="{AE34A23F-BD84-471F-B976-4862E997C8DF}">
      <dgm:prSet/>
      <dgm:spPr/>
      <dgm:t>
        <a:bodyPr/>
        <a:lstStyle/>
        <a:p>
          <a:pPr algn="ctr"/>
          <a:endParaRPr lang="en-US"/>
        </a:p>
      </dgm:t>
    </dgm:pt>
    <dgm:pt modelId="{28065DA7-E139-42E8-81AC-BB0740486DEE}" type="sibTrans" cxnId="{AE34A23F-BD84-471F-B976-4862E997C8DF}">
      <dgm:prSet/>
      <dgm:spPr/>
      <dgm:t>
        <a:bodyPr/>
        <a:lstStyle/>
        <a:p>
          <a:pPr algn="ctr"/>
          <a:endParaRPr lang="en-US"/>
        </a:p>
      </dgm:t>
    </dgm:pt>
    <dgm:pt modelId="{5D57918E-2C20-470D-8634-1F8449762A2C}">
      <dgm:prSet/>
      <dgm:spPr/>
      <dgm:t>
        <a:bodyPr/>
        <a:lstStyle/>
        <a:p>
          <a:pPr algn="ctr"/>
          <a:r>
            <a:rPr lang="en-US" b="1" dirty="0"/>
            <a:t>Highlight</a:t>
          </a:r>
        </a:p>
      </dgm:t>
    </dgm:pt>
    <dgm:pt modelId="{10551A16-6C5B-431A-BBD8-942A7533E2AE}" type="parTrans" cxnId="{3667E801-7B65-4084-9CEB-2933B4712DD4}">
      <dgm:prSet/>
      <dgm:spPr/>
      <dgm:t>
        <a:bodyPr/>
        <a:lstStyle/>
        <a:p>
          <a:pPr algn="ctr"/>
          <a:endParaRPr lang="en-US"/>
        </a:p>
      </dgm:t>
    </dgm:pt>
    <dgm:pt modelId="{031FD340-0FB1-4F80-9D43-20BB240D8A24}" type="sibTrans" cxnId="{3667E801-7B65-4084-9CEB-2933B4712DD4}">
      <dgm:prSet/>
      <dgm:spPr/>
      <dgm:t>
        <a:bodyPr/>
        <a:lstStyle/>
        <a:p>
          <a:pPr algn="ctr"/>
          <a:endParaRPr lang="en-US"/>
        </a:p>
      </dgm:t>
    </dgm:pt>
    <dgm:pt modelId="{691DC382-B47B-4A65-89F7-214DBDF3F6FC}">
      <dgm:prSet custT="1"/>
      <dgm:spPr/>
      <dgm:t>
        <a:bodyPr/>
        <a:lstStyle/>
        <a:p>
          <a:pPr marL="0" lvl="0" algn="ctr" defTabSz="800100">
            <a:lnSpc>
              <a:spcPct val="90000"/>
            </a:lnSpc>
            <a:spcBef>
              <a:spcPct val="0"/>
            </a:spcBef>
            <a:spcAft>
              <a:spcPct val="35000"/>
            </a:spcAft>
            <a:buFont typeface="Arial" panose="020B0604020202020204" pitchFamily="34" charset="0"/>
            <a:buChar char="•"/>
          </a:pPr>
          <a:r>
            <a:rPr lang="en-US" sz="1800" b="1" dirty="0"/>
            <a:t>Highlight oral hygiene and care in the classroom and with parents</a:t>
          </a:r>
        </a:p>
      </dgm:t>
    </dgm:pt>
    <dgm:pt modelId="{8028EE2A-CC65-45F7-A77E-1C7240CE5869}" type="parTrans" cxnId="{AC3A020F-460E-4CE7-9416-7B9F8C21634C}">
      <dgm:prSet/>
      <dgm:spPr/>
      <dgm:t>
        <a:bodyPr/>
        <a:lstStyle/>
        <a:p>
          <a:pPr algn="ctr"/>
          <a:endParaRPr lang="en-US"/>
        </a:p>
      </dgm:t>
    </dgm:pt>
    <dgm:pt modelId="{B36CD66D-A4EF-4801-A49B-7B91C2BDADCA}" type="sibTrans" cxnId="{AC3A020F-460E-4CE7-9416-7B9F8C21634C}">
      <dgm:prSet/>
      <dgm:spPr/>
      <dgm:t>
        <a:bodyPr/>
        <a:lstStyle/>
        <a:p>
          <a:pPr algn="ctr"/>
          <a:endParaRPr lang="en-US"/>
        </a:p>
      </dgm:t>
    </dgm:pt>
    <dgm:pt modelId="{97A42F18-A4CB-4968-929C-E3046F0DEFD1}">
      <dgm:prSet custT="1"/>
      <dgm:spPr/>
      <dgm: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Encourage parents to take children and families for a dental check-up</a:t>
          </a:r>
          <a:endParaRPr lang="en-US" sz="1600" b="1" dirty="0"/>
        </a:p>
        <a:p>
          <a:pPr marL="0" lvl="0" algn="ctr" defTabSz="711200">
            <a:lnSpc>
              <a:spcPct val="90000"/>
            </a:lnSpc>
            <a:spcBef>
              <a:spcPct val="0"/>
            </a:spcBef>
            <a:spcAft>
              <a:spcPct val="35000"/>
            </a:spcAft>
            <a:buFont typeface="Arial" panose="020B0604020202020204" pitchFamily="34" charset="0"/>
            <a:buChar char="•"/>
          </a:pPr>
          <a:r>
            <a:rPr lang="en-US" sz="1600" b="0" dirty="0"/>
            <a:t>Use Smile California coloring and educational materials to enhance classroom curriculum</a:t>
          </a:r>
        </a:p>
      </dgm:t>
    </dgm:pt>
    <dgm:pt modelId="{F43F030A-39E4-44F9-89CC-54DD8FDAF9FF}" type="parTrans" cxnId="{00228F98-DB3A-4433-9946-4700D95E275A}">
      <dgm:prSet/>
      <dgm:spPr/>
      <dgm:t>
        <a:bodyPr/>
        <a:lstStyle/>
        <a:p>
          <a:pPr algn="ctr"/>
          <a:endParaRPr lang="en-US"/>
        </a:p>
      </dgm:t>
    </dgm:pt>
    <dgm:pt modelId="{FAA5A074-41C2-4F3A-8357-EE8FB0F356EA}" type="sibTrans" cxnId="{00228F98-DB3A-4433-9946-4700D95E275A}">
      <dgm:prSet/>
      <dgm:spPr/>
      <dgm:t>
        <a:bodyPr/>
        <a:lstStyle/>
        <a:p>
          <a:pPr algn="ctr"/>
          <a:endParaRPr lang="en-US"/>
        </a:p>
      </dgm:t>
    </dgm:pt>
    <dgm:pt modelId="{DE7375F8-C7BC-4179-8463-FD3C0458992B}">
      <dgm:prSet custT="1"/>
      <dgm:spPr/>
      <dgm:t>
        <a:bodyPr/>
        <a:lstStyle/>
        <a:p>
          <a:pPr marL="0" lvl="0" algn="ctr" defTabSz="711200">
            <a:lnSpc>
              <a:spcPct val="90000"/>
            </a:lnSpc>
            <a:spcBef>
              <a:spcPct val="0"/>
            </a:spcBef>
            <a:spcAft>
              <a:spcPct val="35000"/>
            </a:spcAft>
            <a:buFont typeface="Arial" panose="020B0604020202020204" pitchFamily="34" charset="0"/>
            <a:buChar char="•"/>
          </a:pPr>
          <a:endParaRPr lang="en-US" sz="1600" b="1" dirty="0"/>
        </a:p>
      </dgm:t>
    </dgm:pt>
    <dgm:pt modelId="{025AB7D8-A2FB-4706-B039-867C6EBD1338}" type="parTrans" cxnId="{7A6EF772-CFA6-4CB8-8F42-261C13C19930}">
      <dgm:prSet/>
      <dgm:spPr/>
      <dgm:t>
        <a:bodyPr/>
        <a:lstStyle/>
        <a:p>
          <a:pPr algn="ctr"/>
          <a:endParaRPr lang="en-US"/>
        </a:p>
      </dgm:t>
    </dgm:pt>
    <dgm:pt modelId="{3E11A1A7-2FBC-47E4-92F2-68EDE7579452}" type="sibTrans" cxnId="{7A6EF772-CFA6-4CB8-8F42-261C13C19930}">
      <dgm:prSet/>
      <dgm:spPr/>
      <dgm:t>
        <a:bodyPr/>
        <a:lstStyle/>
        <a:p>
          <a:pPr algn="ctr"/>
          <a:endParaRPr lang="en-US"/>
        </a:p>
      </dgm:t>
    </dgm:pt>
    <dgm:pt modelId="{EAC9798F-450E-40A4-9FCD-31D3F8B47841}">
      <dgm:prSet/>
      <dgm:spPr/>
      <dgm:t>
        <a:bodyPr/>
        <a:lstStyle/>
        <a:p>
          <a:pPr algn="ctr"/>
          <a:r>
            <a:rPr lang="en-US" b="1" dirty="0"/>
            <a:t>Encourage</a:t>
          </a:r>
        </a:p>
      </dgm:t>
    </dgm:pt>
    <dgm:pt modelId="{69939674-B71C-4486-81E5-8E7A60E0F72B}" type="parTrans" cxnId="{57EA15A1-BD2D-48BA-B8E3-A00622FFD391}">
      <dgm:prSet/>
      <dgm:spPr/>
      <dgm:t>
        <a:bodyPr/>
        <a:lstStyle/>
        <a:p>
          <a:pPr algn="ctr"/>
          <a:endParaRPr lang="en-US"/>
        </a:p>
      </dgm:t>
    </dgm:pt>
    <dgm:pt modelId="{DA52203A-DFF8-44C3-9CEC-FAB9B7A9ADBA}" type="sibTrans" cxnId="{57EA15A1-BD2D-48BA-B8E3-A00622FFD391}">
      <dgm:prSet/>
      <dgm:spPr/>
      <dgm:t>
        <a:bodyPr/>
        <a:lstStyle/>
        <a:p>
          <a:pPr algn="ctr"/>
          <a:endParaRPr lang="en-US"/>
        </a:p>
      </dgm:t>
    </dgm:pt>
    <dgm:pt modelId="{D9E4F62F-75E0-4A38-89A7-8FD9355EBEE3}">
      <dgm:prSet custT="1"/>
      <dgm:spPr/>
      <dgm:t>
        <a:bodyPr/>
        <a:lstStyle/>
        <a:p>
          <a:pPr algn="ctr">
            <a:buFont typeface="Arial" panose="020B0604020202020204" pitchFamily="34" charset="0"/>
            <a:buNone/>
          </a:pPr>
          <a:r>
            <a:rPr lang="en-US" sz="1800" b="1" dirty="0"/>
            <a:t>Encourage healthy snacking and alternative prizes</a:t>
          </a:r>
        </a:p>
      </dgm:t>
    </dgm:pt>
    <dgm:pt modelId="{F1BA3412-C0B3-4B6D-9152-122675BF4AB7}" type="parTrans" cxnId="{1D1D2A09-2115-423A-90D2-E066B7EE6734}">
      <dgm:prSet/>
      <dgm:spPr/>
      <dgm:t>
        <a:bodyPr/>
        <a:lstStyle/>
        <a:p>
          <a:pPr algn="ctr"/>
          <a:endParaRPr lang="en-US"/>
        </a:p>
      </dgm:t>
    </dgm:pt>
    <dgm:pt modelId="{C216C01B-0C2E-4F1B-B916-D0D2C4ED7409}" type="sibTrans" cxnId="{1D1D2A09-2115-423A-90D2-E066B7EE6734}">
      <dgm:prSet/>
      <dgm:spPr/>
      <dgm:t>
        <a:bodyPr/>
        <a:lstStyle/>
        <a:p>
          <a:pPr algn="ctr"/>
          <a:endParaRPr lang="en-US"/>
        </a:p>
      </dgm:t>
    </dgm:pt>
    <dgm:pt modelId="{09F270A7-4B10-4F6E-BB26-A0E09FB29321}">
      <dgm:prSet custT="1"/>
      <dgm:spPr/>
      <dgm:t>
        <a:bodyPr/>
        <a:lstStyle/>
        <a:p>
          <a:pPr algn="ctr"/>
          <a:r>
            <a:rPr lang="en-US" sz="1600" b="0" dirty="0"/>
            <a:t>Ask parents to bring or share party prizes such as pencils, erasers and notepads</a:t>
          </a:r>
        </a:p>
        <a:p>
          <a:pPr algn="ctr"/>
          <a:r>
            <a:rPr lang="en-US" sz="1600" b="0" dirty="0"/>
            <a:t> instead of sugary snacks during classroom parties and celebrations</a:t>
          </a:r>
          <a:endParaRPr lang="en-US" sz="1600" b="1" dirty="0"/>
        </a:p>
      </dgm:t>
    </dgm:pt>
    <dgm:pt modelId="{670AE4DC-8BAF-4D12-A7CF-53DD0629EE7C}" type="sibTrans" cxnId="{490313E0-0D8D-4C35-AC9A-342D2EBD051C}">
      <dgm:prSet/>
      <dgm:spPr/>
      <dgm:t>
        <a:bodyPr/>
        <a:lstStyle/>
        <a:p>
          <a:pPr algn="ctr"/>
          <a:endParaRPr lang="en-US"/>
        </a:p>
      </dgm:t>
    </dgm:pt>
    <dgm:pt modelId="{F623133C-36ED-4EBA-AC1B-8008012833B5}" type="parTrans" cxnId="{490313E0-0D8D-4C35-AC9A-342D2EBD051C}">
      <dgm:prSet/>
      <dgm:spPr/>
      <dgm:t>
        <a:bodyPr/>
        <a:lstStyle/>
        <a:p>
          <a:pPr algn="ctr"/>
          <a:endParaRPr lang="en-US"/>
        </a:p>
      </dgm:t>
    </dgm:pt>
    <dgm:pt modelId="{77E0B075-C390-4BD1-9C4B-CE1D62CB7672}" type="pres">
      <dgm:prSet presAssocID="{DD459888-9E61-45E9-94DE-0C7CD122D9CC}" presName="Name0" presStyleCnt="0">
        <dgm:presLayoutVars>
          <dgm:dir/>
          <dgm:animLvl val="lvl"/>
          <dgm:resizeHandles val="exact"/>
        </dgm:presLayoutVars>
      </dgm:prSet>
      <dgm:spPr/>
    </dgm:pt>
    <dgm:pt modelId="{91B60EA4-166F-49B5-99BC-DD98AF8FE540}" type="pres">
      <dgm:prSet presAssocID="{2616AD2B-BD4C-4EE6-B628-8179A34AD34E}" presName="linNode" presStyleCnt="0"/>
      <dgm:spPr/>
    </dgm:pt>
    <dgm:pt modelId="{F99DC4DA-11C5-4E1B-A9E9-296596BAAA91}" type="pres">
      <dgm:prSet presAssocID="{2616AD2B-BD4C-4EE6-B628-8179A34AD34E}" presName="parentText" presStyleLbl="alignNode1" presStyleIdx="0" presStyleCnt="3">
        <dgm:presLayoutVars>
          <dgm:chMax val="1"/>
          <dgm:bulletEnabled/>
        </dgm:presLayoutVars>
      </dgm:prSet>
      <dgm:spPr/>
    </dgm:pt>
    <dgm:pt modelId="{62E5B83C-AB0A-4347-A7DD-98102FEAE48F}" type="pres">
      <dgm:prSet presAssocID="{2616AD2B-BD4C-4EE6-B628-8179A34AD34E}" presName="descendantText" presStyleLbl="alignAccFollowNode1" presStyleIdx="0" presStyleCnt="3">
        <dgm:presLayoutVars>
          <dgm:bulletEnabled/>
        </dgm:presLayoutVars>
      </dgm:prSet>
      <dgm:spPr/>
    </dgm:pt>
    <dgm:pt modelId="{F4003F84-4DC0-4A6D-9274-1276D16011B3}" type="pres">
      <dgm:prSet presAssocID="{69162D48-CBD8-4102-921F-77738E842570}" presName="sp" presStyleCnt="0"/>
      <dgm:spPr/>
    </dgm:pt>
    <dgm:pt modelId="{12FE1B1B-1329-43F9-BDE1-EDCF8F994259}" type="pres">
      <dgm:prSet presAssocID="{5D57918E-2C20-470D-8634-1F8449762A2C}" presName="linNode" presStyleCnt="0"/>
      <dgm:spPr/>
    </dgm:pt>
    <dgm:pt modelId="{CA039022-B450-4EA2-B0F2-DF20E0C917CE}" type="pres">
      <dgm:prSet presAssocID="{5D57918E-2C20-470D-8634-1F8449762A2C}" presName="parentText" presStyleLbl="alignNode1" presStyleIdx="1" presStyleCnt="3">
        <dgm:presLayoutVars>
          <dgm:chMax val="1"/>
          <dgm:bulletEnabled/>
        </dgm:presLayoutVars>
      </dgm:prSet>
      <dgm:spPr/>
    </dgm:pt>
    <dgm:pt modelId="{68EE7BF3-C50F-4AD3-AC8A-D55D4D3A264F}" type="pres">
      <dgm:prSet presAssocID="{5D57918E-2C20-470D-8634-1F8449762A2C}" presName="descendantText" presStyleLbl="alignAccFollowNode1" presStyleIdx="1" presStyleCnt="3">
        <dgm:presLayoutVars>
          <dgm:bulletEnabled/>
        </dgm:presLayoutVars>
      </dgm:prSet>
      <dgm:spPr/>
    </dgm:pt>
    <dgm:pt modelId="{BA17E641-2846-4936-92CC-668410592B91}" type="pres">
      <dgm:prSet presAssocID="{031FD340-0FB1-4F80-9D43-20BB240D8A24}" presName="sp" presStyleCnt="0"/>
      <dgm:spPr/>
    </dgm:pt>
    <dgm:pt modelId="{A5694EB7-3D8F-4826-A294-E46B0B59CC3A}" type="pres">
      <dgm:prSet presAssocID="{EAC9798F-450E-40A4-9FCD-31D3F8B47841}" presName="linNode" presStyleCnt="0"/>
      <dgm:spPr/>
    </dgm:pt>
    <dgm:pt modelId="{54D7CC14-CAA4-4804-A0A1-01DC6B43B262}" type="pres">
      <dgm:prSet presAssocID="{EAC9798F-450E-40A4-9FCD-31D3F8B47841}" presName="parentText" presStyleLbl="alignNode1" presStyleIdx="2" presStyleCnt="3">
        <dgm:presLayoutVars>
          <dgm:chMax val="1"/>
          <dgm:bulletEnabled/>
        </dgm:presLayoutVars>
      </dgm:prSet>
      <dgm:spPr/>
    </dgm:pt>
    <dgm:pt modelId="{A3133A6C-5CC8-4819-9CA3-F34001AE290D}" type="pres">
      <dgm:prSet presAssocID="{EAC9798F-450E-40A4-9FCD-31D3F8B47841}" presName="descendantText" presStyleLbl="alignAccFollowNode1" presStyleIdx="2" presStyleCnt="3" custLinFactNeighborX="1143" custLinFactNeighborY="4454">
        <dgm:presLayoutVars>
          <dgm:bulletEnabled/>
        </dgm:presLayoutVars>
      </dgm:prSet>
      <dgm:spPr/>
    </dgm:pt>
  </dgm:ptLst>
  <dgm:cxnLst>
    <dgm:cxn modelId="{3667E801-7B65-4084-9CEB-2933B4712DD4}" srcId="{DD459888-9E61-45E9-94DE-0C7CD122D9CC}" destId="{5D57918E-2C20-470D-8634-1F8449762A2C}" srcOrd="1" destOrd="0" parTransId="{10551A16-6C5B-431A-BBD8-942A7533E2AE}" sibTransId="{031FD340-0FB1-4F80-9D43-20BB240D8A24}"/>
    <dgm:cxn modelId="{1D1D2A09-2115-423A-90D2-E066B7EE6734}" srcId="{EAC9798F-450E-40A4-9FCD-31D3F8B47841}" destId="{D9E4F62F-75E0-4A38-89A7-8FD9355EBEE3}" srcOrd="0" destOrd="0" parTransId="{F1BA3412-C0B3-4B6D-9152-122675BF4AB7}" sibTransId="{C216C01B-0C2E-4F1B-B916-D0D2C4ED7409}"/>
    <dgm:cxn modelId="{AC3A020F-460E-4CE7-9416-7B9F8C21634C}" srcId="{5D57918E-2C20-470D-8634-1F8449762A2C}" destId="{691DC382-B47B-4A65-89F7-214DBDF3F6FC}" srcOrd="0" destOrd="0" parTransId="{8028EE2A-CC65-45F7-A77E-1C7240CE5869}" sibTransId="{B36CD66D-A4EF-4801-A49B-7B91C2BDADCA}"/>
    <dgm:cxn modelId="{5234873B-C1D3-4496-AD85-ADE054F9249B}" srcId="{DD459888-9E61-45E9-94DE-0C7CD122D9CC}" destId="{2616AD2B-BD4C-4EE6-B628-8179A34AD34E}" srcOrd="0" destOrd="0" parTransId="{43EB3E76-5ECE-45BF-89AA-6D4AF7660837}" sibTransId="{69162D48-CBD8-4102-921F-77738E842570}"/>
    <dgm:cxn modelId="{AE34A23F-BD84-471F-B976-4862E997C8DF}" srcId="{2616AD2B-BD4C-4EE6-B628-8179A34AD34E}" destId="{B16DAE06-BCCE-4FBE-B154-616C5F7EF93E}" srcOrd="1" destOrd="0" parTransId="{8ACD3B77-4FCF-468B-A543-1699B3F561DF}" sibTransId="{28065DA7-E139-42E8-81AC-BB0740486DEE}"/>
    <dgm:cxn modelId="{443DC941-C5B0-4515-999F-50D85F54302A}" type="presOf" srcId="{691DC382-B47B-4A65-89F7-214DBDF3F6FC}" destId="{68EE7BF3-C50F-4AD3-AC8A-D55D4D3A264F}" srcOrd="0" destOrd="0" presId="urn:microsoft.com/office/officeart/2016/7/layout/VerticalSolidActionList"/>
    <dgm:cxn modelId="{FD941266-CB62-4C66-B2C5-72763DBEA0C6}" type="presOf" srcId="{5D57918E-2C20-470D-8634-1F8449762A2C}" destId="{CA039022-B450-4EA2-B0F2-DF20E0C917CE}" srcOrd="0" destOrd="0" presId="urn:microsoft.com/office/officeart/2016/7/layout/VerticalSolidActionList"/>
    <dgm:cxn modelId="{F1418947-8F45-4D1F-A732-AA95907F16D1}" type="presOf" srcId="{DE7375F8-C7BC-4179-8463-FD3C0458992B}" destId="{68EE7BF3-C50F-4AD3-AC8A-D55D4D3A264F}" srcOrd="0" destOrd="2" presId="urn:microsoft.com/office/officeart/2016/7/layout/VerticalSolidActionList"/>
    <dgm:cxn modelId="{9EF3FE69-9795-420B-8847-C9136FA5FB02}" srcId="{2616AD2B-BD4C-4EE6-B628-8179A34AD34E}" destId="{D90BCA71-C2F4-4108-AC32-8711D638EB2F}" srcOrd="0" destOrd="0" parTransId="{23A07FF1-E8A8-417D-891F-A22ACB8C1DD0}" sibTransId="{5E91EFD5-45CA-41E0-A54F-80D4C7A90FFA}"/>
    <dgm:cxn modelId="{2AEF9D4E-1551-4CCB-938A-0614A342581F}" type="presOf" srcId="{DD459888-9E61-45E9-94DE-0C7CD122D9CC}" destId="{77E0B075-C390-4BD1-9C4B-CE1D62CB7672}" srcOrd="0" destOrd="0" presId="urn:microsoft.com/office/officeart/2016/7/layout/VerticalSolidActionList"/>
    <dgm:cxn modelId="{E57F174F-7A5A-46AE-BA5B-A0F1ADA9070E}" type="presOf" srcId="{2616AD2B-BD4C-4EE6-B628-8179A34AD34E}" destId="{F99DC4DA-11C5-4E1B-A9E9-296596BAAA91}" srcOrd="0" destOrd="0" presId="urn:microsoft.com/office/officeart/2016/7/layout/VerticalSolidActionList"/>
    <dgm:cxn modelId="{7A6EF772-CFA6-4CB8-8F42-261C13C19930}" srcId="{5D57918E-2C20-470D-8634-1F8449762A2C}" destId="{DE7375F8-C7BC-4179-8463-FD3C0458992B}" srcOrd="2" destOrd="0" parTransId="{025AB7D8-A2FB-4706-B039-867C6EBD1338}" sibTransId="{3E11A1A7-2FBC-47E4-92F2-68EDE7579452}"/>
    <dgm:cxn modelId="{D25A9A59-AB4E-4B3A-8462-B4AB4286C939}" type="presOf" srcId="{B16DAE06-BCCE-4FBE-B154-616C5F7EF93E}" destId="{62E5B83C-AB0A-4347-A7DD-98102FEAE48F}" srcOrd="0" destOrd="1" presId="urn:microsoft.com/office/officeart/2016/7/layout/VerticalSolidActionList"/>
    <dgm:cxn modelId="{293B018A-937D-416C-AE10-A151B4764289}" type="presOf" srcId="{09F270A7-4B10-4F6E-BB26-A0E09FB29321}" destId="{A3133A6C-5CC8-4819-9CA3-F34001AE290D}" srcOrd="0" destOrd="1" presId="urn:microsoft.com/office/officeart/2016/7/layout/VerticalSolidActionList"/>
    <dgm:cxn modelId="{00228F98-DB3A-4433-9946-4700D95E275A}" srcId="{5D57918E-2C20-470D-8634-1F8449762A2C}" destId="{97A42F18-A4CB-4968-929C-E3046F0DEFD1}" srcOrd="1" destOrd="0" parTransId="{F43F030A-39E4-44F9-89CC-54DD8FDAF9FF}" sibTransId="{FAA5A074-41C2-4F3A-8357-EE8FB0F356EA}"/>
    <dgm:cxn modelId="{57EA15A1-BD2D-48BA-B8E3-A00622FFD391}" srcId="{DD459888-9E61-45E9-94DE-0C7CD122D9CC}" destId="{EAC9798F-450E-40A4-9FCD-31D3F8B47841}" srcOrd="2" destOrd="0" parTransId="{69939674-B71C-4486-81E5-8E7A60E0F72B}" sibTransId="{DA52203A-DFF8-44C3-9CEC-FAB9B7A9ADBA}"/>
    <dgm:cxn modelId="{6C80E6B9-4478-4443-A392-6845A4750F96}" type="presOf" srcId="{97A42F18-A4CB-4968-929C-E3046F0DEFD1}" destId="{68EE7BF3-C50F-4AD3-AC8A-D55D4D3A264F}" srcOrd="0" destOrd="1" presId="urn:microsoft.com/office/officeart/2016/7/layout/VerticalSolidActionList"/>
    <dgm:cxn modelId="{18300CD2-0FF7-4BCE-87E9-62BCD9497913}" type="presOf" srcId="{D90BCA71-C2F4-4108-AC32-8711D638EB2F}" destId="{62E5B83C-AB0A-4347-A7DD-98102FEAE48F}" srcOrd="0" destOrd="0" presId="urn:microsoft.com/office/officeart/2016/7/layout/VerticalSolidActionList"/>
    <dgm:cxn modelId="{490313E0-0D8D-4C35-AC9A-342D2EBD051C}" srcId="{EAC9798F-450E-40A4-9FCD-31D3F8B47841}" destId="{09F270A7-4B10-4F6E-BB26-A0E09FB29321}" srcOrd="1" destOrd="0" parTransId="{F623133C-36ED-4EBA-AC1B-8008012833B5}" sibTransId="{670AE4DC-8BAF-4D12-A7CF-53DD0629EE7C}"/>
    <dgm:cxn modelId="{C29D91E5-4079-41EE-8690-B439A2DCDFA1}" type="presOf" srcId="{EAC9798F-450E-40A4-9FCD-31D3F8B47841}" destId="{54D7CC14-CAA4-4804-A0A1-01DC6B43B262}" srcOrd="0" destOrd="0" presId="urn:microsoft.com/office/officeart/2016/7/layout/VerticalSolidActionList"/>
    <dgm:cxn modelId="{C54916F2-FEAB-4462-A299-1DC8C9D28AE9}" type="presOf" srcId="{D9E4F62F-75E0-4A38-89A7-8FD9355EBEE3}" destId="{A3133A6C-5CC8-4819-9CA3-F34001AE290D}" srcOrd="0" destOrd="0" presId="urn:microsoft.com/office/officeart/2016/7/layout/VerticalSolidActionList"/>
    <dgm:cxn modelId="{6C7666DB-D792-47B7-AE51-7A2007737B4C}" type="presParOf" srcId="{77E0B075-C390-4BD1-9C4B-CE1D62CB7672}" destId="{91B60EA4-166F-49B5-99BC-DD98AF8FE540}" srcOrd="0" destOrd="0" presId="urn:microsoft.com/office/officeart/2016/7/layout/VerticalSolidActionList"/>
    <dgm:cxn modelId="{206E0410-3428-45C8-B614-AB4106CA85DF}" type="presParOf" srcId="{91B60EA4-166F-49B5-99BC-DD98AF8FE540}" destId="{F99DC4DA-11C5-4E1B-A9E9-296596BAAA91}" srcOrd="0" destOrd="0" presId="urn:microsoft.com/office/officeart/2016/7/layout/VerticalSolidActionList"/>
    <dgm:cxn modelId="{D272B911-F3F3-4361-8233-924338ED6EF8}" type="presParOf" srcId="{91B60EA4-166F-49B5-99BC-DD98AF8FE540}" destId="{62E5B83C-AB0A-4347-A7DD-98102FEAE48F}" srcOrd="1" destOrd="0" presId="urn:microsoft.com/office/officeart/2016/7/layout/VerticalSolidActionList"/>
    <dgm:cxn modelId="{BB553A75-E672-4611-BC09-2766245CB39F}" type="presParOf" srcId="{77E0B075-C390-4BD1-9C4B-CE1D62CB7672}" destId="{F4003F84-4DC0-4A6D-9274-1276D16011B3}" srcOrd="1" destOrd="0" presId="urn:microsoft.com/office/officeart/2016/7/layout/VerticalSolidActionList"/>
    <dgm:cxn modelId="{D7F97F4F-D9DB-42BA-B074-22ED5EE55C66}" type="presParOf" srcId="{77E0B075-C390-4BD1-9C4B-CE1D62CB7672}" destId="{12FE1B1B-1329-43F9-BDE1-EDCF8F994259}" srcOrd="2" destOrd="0" presId="urn:microsoft.com/office/officeart/2016/7/layout/VerticalSolidActionList"/>
    <dgm:cxn modelId="{48B70D5B-1436-4B0D-ABEA-4A174F8E09F4}" type="presParOf" srcId="{12FE1B1B-1329-43F9-BDE1-EDCF8F994259}" destId="{CA039022-B450-4EA2-B0F2-DF20E0C917CE}" srcOrd="0" destOrd="0" presId="urn:microsoft.com/office/officeart/2016/7/layout/VerticalSolidActionList"/>
    <dgm:cxn modelId="{20590B3C-F63B-4B31-AB8E-B959AE5D0A27}" type="presParOf" srcId="{12FE1B1B-1329-43F9-BDE1-EDCF8F994259}" destId="{68EE7BF3-C50F-4AD3-AC8A-D55D4D3A264F}" srcOrd="1" destOrd="0" presId="urn:microsoft.com/office/officeart/2016/7/layout/VerticalSolidActionList"/>
    <dgm:cxn modelId="{B98EB87E-74E3-4B0B-8602-1C5BF52C2573}" type="presParOf" srcId="{77E0B075-C390-4BD1-9C4B-CE1D62CB7672}" destId="{BA17E641-2846-4936-92CC-668410592B91}" srcOrd="3" destOrd="0" presId="urn:microsoft.com/office/officeart/2016/7/layout/VerticalSolidActionList"/>
    <dgm:cxn modelId="{9C0F2203-EE07-49C5-A909-CA1A87B99A24}" type="presParOf" srcId="{77E0B075-C390-4BD1-9C4B-CE1D62CB7672}" destId="{A5694EB7-3D8F-4826-A294-E46B0B59CC3A}" srcOrd="4" destOrd="0" presId="urn:microsoft.com/office/officeart/2016/7/layout/VerticalSolidActionList"/>
    <dgm:cxn modelId="{77B0966C-28E4-4F1E-B91E-0E8F3EB891BA}" type="presParOf" srcId="{A5694EB7-3D8F-4826-A294-E46B0B59CC3A}" destId="{54D7CC14-CAA4-4804-A0A1-01DC6B43B262}" srcOrd="0" destOrd="0" presId="urn:microsoft.com/office/officeart/2016/7/layout/VerticalSolidActionList"/>
    <dgm:cxn modelId="{094946CD-BF64-4E87-8144-A68D83B00F84}" type="presParOf" srcId="{A5694EB7-3D8F-4826-A294-E46B0B59CC3A}" destId="{A3133A6C-5CC8-4819-9CA3-F34001AE290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CE7CA-F295-4780-88AA-D024AE9FF4E2}">
      <dsp:nvSpPr>
        <dsp:cNvPr id="0" name=""/>
        <dsp:cNvSpPr/>
      </dsp:nvSpPr>
      <dsp:spPr>
        <a:xfrm>
          <a:off x="0" y="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7089E-EEFA-4982-9362-5C4AA61780F4}">
      <dsp:nvSpPr>
        <dsp:cNvPr id="0" name=""/>
        <dsp:cNvSpPr/>
      </dsp:nvSpPr>
      <dsp:spPr>
        <a:xfrm>
          <a:off x="207634" y="156049"/>
          <a:ext cx="377516" cy="377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CA73C-DBD1-4C19-895A-E40CFC83AA0F}">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792785" y="1610"/>
        <a:ext cx="5836018" cy="686394"/>
      </dsp:txXfrm>
    </dsp:sp>
    <dsp:sp modelId="{E220C364-A966-47C1-9B97-DF0E4BDDDFAD}">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3776F-3FA0-4DD6-AA93-DC537AD9D569}">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8B747-F3F4-41BA-BBC3-703BFBF96FF7}">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792785" y="859603"/>
        <a:ext cx="5836018" cy="686394"/>
      </dsp:txXfrm>
    </dsp:sp>
    <dsp:sp modelId="{6F78DE81-B1B2-4273-A260-BF84A435994C}">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891F1-C494-4047-9B26-B934F7DB1302}">
      <dsp:nvSpPr>
        <dsp:cNvPr id="0" name=""/>
        <dsp:cNvSpPr/>
      </dsp:nvSpPr>
      <dsp:spPr>
        <a:xfrm>
          <a:off x="160567" y="1777969"/>
          <a:ext cx="471650" cy="5656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3AAA07-7A50-4748-ADD8-34E7DBE3F09E}">
      <dsp:nvSpPr>
        <dsp:cNvPr id="0" name=""/>
        <dsp:cNvSpPr/>
      </dsp:nvSpPr>
      <dsp:spPr>
        <a:xfrm>
          <a:off x="1099614" y="1717596"/>
          <a:ext cx="5222361"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endParaRPr lang="en-US" sz="1900" kern="1200" dirty="0"/>
        </a:p>
      </dsp:txBody>
      <dsp:txXfrm>
        <a:off x="1099614" y="1717596"/>
        <a:ext cx="5222361" cy="686394"/>
      </dsp:txXfrm>
    </dsp:sp>
    <dsp:sp modelId="{619B4E70-F5A2-4394-9862-268C675E8EF5}">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3F888-6E4D-4498-BA2D-444A0ECE4C83}">
      <dsp:nvSpPr>
        <dsp:cNvPr id="0" name=""/>
        <dsp:cNvSpPr/>
      </dsp:nvSpPr>
      <dsp:spPr>
        <a:xfrm>
          <a:off x="207634" y="2730028"/>
          <a:ext cx="377516" cy="377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24137-4770-47FF-8195-C9916E73FDFE}">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792785" y="2575589"/>
        <a:ext cx="5836018" cy="686394"/>
      </dsp:txXfrm>
    </dsp:sp>
    <dsp:sp modelId="{54507A11-4601-4A76-8E4C-D465414149FF}">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75F03-AD42-4BC1-9DC5-6C1C30D3F091}">
      <dsp:nvSpPr>
        <dsp:cNvPr id="0" name=""/>
        <dsp:cNvSpPr/>
      </dsp:nvSpPr>
      <dsp:spPr>
        <a:xfrm>
          <a:off x="207634" y="3588021"/>
          <a:ext cx="377516" cy="377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ECBAD2-4FC8-40F7-A4F0-DEB214E5451E}">
      <dsp:nvSpPr>
        <dsp:cNvPr id="0" name=""/>
        <dsp:cNvSpPr/>
      </dsp:nvSpPr>
      <dsp:spPr>
        <a:xfrm>
          <a:off x="758061" y="345746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2">
                  <a:lumMod val="10000"/>
                </a:schemeClr>
              </a:solidFill>
            </a:rPr>
            <a:t>Supporting Oral Health Efforts</a:t>
          </a:r>
        </a:p>
      </dsp:txBody>
      <dsp:txXfrm>
        <a:off x="758061" y="3457462"/>
        <a:ext cx="5836018" cy="686394"/>
      </dsp:txXfrm>
    </dsp:sp>
    <dsp:sp modelId="{A74DAF2B-EBA4-406F-A38D-A4379D5EB709}">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5CBB3-6977-4F57-87D7-600A6AAFCC1C}">
      <dsp:nvSpPr>
        <dsp:cNvPr id="0" name=""/>
        <dsp:cNvSpPr/>
      </dsp:nvSpPr>
      <dsp:spPr>
        <a:xfrm>
          <a:off x="207634" y="4446014"/>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0C25DB-96DF-474C-B00A-2E649C7E08EA}">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2">
                  <a:lumMod val="10000"/>
                </a:schemeClr>
              </a:solidFill>
            </a:rPr>
            <a:t>Key Takeaways</a:t>
          </a:r>
        </a:p>
      </dsp:txBody>
      <dsp:txXfrm>
        <a:off x="792785" y="4291575"/>
        <a:ext cx="5836018" cy="686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E7A39-AED9-40D9-95D5-8B9FF61AE0A2}">
      <dsp:nvSpPr>
        <dsp:cNvPr id="0" name=""/>
        <dsp:cNvSpPr/>
      </dsp:nvSpPr>
      <dsp:spPr>
        <a:xfrm>
          <a:off x="0" y="3433633"/>
          <a:ext cx="9271410" cy="563316"/>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Maintain regular check-ups: See a dentist 2x a year. Don’t delay necessary treatment</a:t>
          </a:r>
        </a:p>
      </dsp:txBody>
      <dsp:txXfrm>
        <a:off x="0" y="3433633"/>
        <a:ext cx="9271410" cy="563316"/>
      </dsp:txXfrm>
    </dsp:sp>
    <dsp:sp modelId="{9694E1D2-7650-4194-B2E0-E06BE4886D77}">
      <dsp:nvSpPr>
        <dsp:cNvPr id="0" name=""/>
        <dsp:cNvSpPr/>
      </dsp:nvSpPr>
      <dsp:spPr>
        <a:xfrm rot="10800000">
          <a:off x="0" y="2575702"/>
          <a:ext cx="9271410" cy="866380"/>
        </a:xfrm>
        <a:prstGeom prst="upArrowCallou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Eat healthy meals: Limit sugary foods and choose water for drinking</a:t>
          </a:r>
        </a:p>
      </dsp:txBody>
      <dsp:txXfrm rot="10800000">
        <a:off x="0" y="2575702"/>
        <a:ext cx="9271410" cy="562948"/>
      </dsp:txXfrm>
    </dsp:sp>
    <dsp:sp modelId="{CA41042E-D8E3-466A-994A-BBDB02669EA9}">
      <dsp:nvSpPr>
        <dsp:cNvPr id="0" name=""/>
        <dsp:cNvSpPr/>
      </dsp:nvSpPr>
      <dsp:spPr>
        <a:xfrm rot="10800000">
          <a:off x="0" y="1717772"/>
          <a:ext cx="9271410" cy="866380"/>
        </a:xfrm>
        <a:prstGeom prst="upArrowCallou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Choose Fluoride: Toothpaste, mouthwash, and fluoride in tap water strengthens teeth</a:t>
          </a:r>
        </a:p>
      </dsp:txBody>
      <dsp:txXfrm rot="10800000">
        <a:off x="0" y="1717772"/>
        <a:ext cx="9271410" cy="562948"/>
      </dsp:txXfrm>
    </dsp:sp>
    <dsp:sp modelId="{BF175CCD-1832-4B77-8279-04D6C31D263D}">
      <dsp:nvSpPr>
        <dsp:cNvPr id="0" name=""/>
        <dsp:cNvSpPr/>
      </dsp:nvSpPr>
      <dsp:spPr>
        <a:xfrm rot="10800000">
          <a:off x="0" y="859842"/>
          <a:ext cx="9271410" cy="866380"/>
        </a:xfrm>
        <a:prstGeom prst="upArrowCallou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Floss at least 1x a day: Before bed or after meals</a:t>
          </a:r>
        </a:p>
      </dsp:txBody>
      <dsp:txXfrm rot="10800000">
        <a:off x="0" y="859842"/>
        <a:ext cx="9271410" cy="562948"/>
      </dsp:txXfrm>
    </dsp:sp>
    <dsp:sp modelId="{DF3B5794-7D20-4AAB-8697-F5D3EA13E41D}">
      <dsp:nvSpPr>
        <dsp:cNvPr id="0" name=""/>
        <dsp:cNvSpPr/>
      </dsp:nvSpPr>
      <dsp:spPr>
        <a:xfrm rot="10800000">
          <a:off x="0" y="19672"/>
          <a:ext cx="9271410" cy="866380"/>
        </a:xfrm>
        <a:prstGeom prst="upArrowCallou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Brush 2x a day: Morning and Night</a:t>
          </a:r>
        </a:p>
      </dsp:txBody>
      <dsp:txXfrm rot="10800000">
        <a:off x="0" y="19672"/>
        <a:ext cx="9271410" cy="562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88281-5926-4277-9E5A-508B76204B2C}">
      <dsp:nvSpPr>
        <dsp:cNvPr id="0" name=""/>
        <dsp:cNvSpPr/>
      </dsp:nvSpPr>
      <dsp:spPr>
        <a:xfrm>
          <a:off x="0" y="5102"/>
          <a:ext cx="9618133" cy="648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83D3C-E2D8-44D6-9D4B-9B6222492BCC}">
      <dsp:nvSpPr>
        <dsp:cNvPr id="0" name=""/>
        <dsp:cNvSpPr/>
      </dsp:nvSpPr>
      <dsp:spPr>
        <a:xfrm>
          <a:off x="63731" y="81455"/>
          <a:ext cx="621716" cy="495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043477-C944-466A-8B7B-75DBE1ACA2FB}">
      <dsp:nvSpPr>
        <dsp:cNvPr id="0" name=""/>
        <dsp:cNvSpPr/>
      </dsp:nvSpPr>
      <dsp:spPr>
        <a:xfrm>
          <a:off x="749180" y="5102"/>
          <a:ext cx="8857415" cy="66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60" tIns="70760" rIns="70760" bIns="70760" numCol="1" spcCol="1270" anchor="ctr" anchorCtr="0">
          <a:noAutofit/>
        </a:bodyPr>
        <a:lstStyle/>
        <a:p>
          <a:pPr marL="0" lvl="0" indent="0" algn="l" defTabSz="800100">
            <a:lnSpc>
              <a:spcPct val="100000"/>
            </a:lnSpc>
            <a:spcBef>
              <a:spcPct val="0"/>
            </a:spcBef>
            <a:spcAft>
              <a:spcPct val="35000"/>
            </a:spcAft>
            <a:buNone/>
          </a:pPr>
          <a:r>
            <a:rPr lang="en-US" sz="1800" kern="1200" dirty="0"/>
            <a:t>Oral health is connected to overall general health</a:t>
          </a:r>
        </a:p>
      </dsp:txBody>
      <dsp:txXfrm>
        <a:off x="749180" y="5102"/>
        <a:ext cx="8857415" cy="668599"/>
      </dsp:txXfrm>
    </dsp:sp>
    <dsp:sp modelId="{B598B045-C42E-459A-BC3D-4A86DD87142A}">
      <dsp:nvSpPr>
        <dsp:cNvPr id="0" name=""/>
        <dsp:cNvSpPr/>
      </dsp:nvSpPr>
      <dsp:spPr>
        <a:xfrm>
          <a:off x="0" y="840852"/>
          <a:ext cx="9618133" cy="648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244F7-3344-4FE0-AF27-691080B74156}">
      <dsp:nvSpPr>
        <dsp:cNvPr id="0" name=""/>
        <dsp:cNvSpPr/>
      </dsp:nvSpPr>
      <dsp:spPr>
        <a:xfrm>
          <a:off x="104672" y="952956"/>
          <a:ext cx="539835" cy="424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D691B5-F673-4015-A265-0AD3987B0FB5}">
      <dsp:nvSpPr>
        <dsp:cNvPr id="0" name=""/>
        <dsp:cNvSpPr/>
      </dsp:nvSpPr>
      <dsp:spPr>
        <a:xfrm>
          <a:off x="749180" y="840852"/>
          <a:ext cx="8857415" cy="66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60" tIns="70760" rIns="70760" bIns="70760" numCol="1" spcCol="1270" anchor="ctr" anchorCtr="0">
          <a:noAutofit/>
        </a:bodyPr>
        <a:lstStyle/>
        <a:p>
          <a:pPr marL="0" lvl="0" indent="0" algn="l" defTabSz="800100">
            <a:lnSpc>
              <a:spcPct val="100000"/>
            </a:lnSpc>
            <a:spcBef>
              <a:spcPct val="0"/>
            </a:spcBef>
            <a:spcAft>
              <a:spcPct val="35000"/>
            </a:spcAft>
            <a:buNone/>
          </a:pPr>
          <a:r>
            <a:rPr lang="en-US" sz="1800" kern="1200" dirty="0"/>
            <a:t>Poor oral health can impact a child’s school readiness and academic performance</a:t>
          </a:r>
        </a:p>
      </dsp:txBody>
      <dsp:txXfrm>
        <a:off x="749180" y="840852"/>
        <a:ext cx="8857415" cy="668599"/>
      </dsp:txXfrm>
    </dsp:sp>
    <dsp:sp modelId="{3E45C8F0-3CA2-48F0-9AEF-67557CF548FC}">
      <dsp:nvSpPr>
        <dsp:cNvPr id="0" name=""/>
        <dsp:cNvSpPr/>
      </dsp:nvSpPr>
      <dsp:spPr>
        <a:xfrm>
          <a:off x="0" y="1676601"/>
          <a:ext cx="9618133" cy="648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5746F-5E36-44A1-AB2F-D5D1BBAFF57B}">
      <dsp:nvSpPr>
        <dsp:cNvPr id="0" name=""/>
        <dsp:cNvSpPr/>
      </dsp:nvSpPr>
      <dsp:spPr>
        <a:xfrm>
          <a:off x="132702" y="1757823"/>
          <a:ext cx="483775" cy="4858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31FC56-B935-4985-A394-A67EAB0F8063}">
      <dsp:nvSpPr>
        <dsp:cNvPr id="0" name=""/>
        <dsp:cNvSpPr/>
      </dsp:nvSpPr>
      <dsp:spPr>
        <a:xfrm>
          <a:off x="749180" y="1676601"/>
          <a:ext cx="8857415" cy="66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60" tIns="70760" rIns="70760" bIns="70760" numCol="1" spcCol="1270" anchor="ctr" anchorCtr="0">
          <a:noAutofit/>
        </a:bodyPr>
        <a:lstStyle/>
        <a:p>
          <a:pPr marL="0" lvl="0" indent="0" algn="l" defTabSz="800100">
            <a:lnSpc>
              <a:spcPct val="100000"/>
            </a:lnSpc>
            <a:spcBef>
              <a:spcPct val="0"/>
            </a:spcBef>
            <a:spcAft>
              <a:spcPct val="35000"/>
            </a:spcAft>
            <a:buNone/>
          </a:pPr>
          <a:r>
            <a:rPr lang="en-US" sz="1800" kern="1200" dirty="0"/>
            <a:t>The Kindergarten Oral Health Assessment (KOHA) form is required for children entering public school for the first time – Kindergarten or First grade</a:t>
          </a:r>
        </a:p>
      </dsp:txBody>
      <dsp:txXfrm>
        <a:off x="749180" y="1676601"/>
        <a:ext cx="8857415" cy="668599"/>
      </dsp:txXfrm>
    </dsp:sp>
    <dsp:sp modelId="{DCC76759-0F58-4819-9AC0-3D568019BA05}">
      <dsp:nvSpPr>
        <dsp:cNvPr id="0" name=""/>
        <dsp:cNvSpPr/>
      </dsp:nvSpPr>
      <dsp:spPr>
        <a:xfrm>
          <a:off x="0" y="2512351"/>
          <a:ext cx="9618133" cy="648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6CD31-F7FD-4FA8-89B3-C6B4A773B0FC}">
      <dsp:nvSpPr>
        <dsp:cNvPr id="0" name=""/>
        <dsp:cNvSpPr/>
      </dsp:nvSpPr>
      <dsp:spPr>
        <a:xfrm>
          <a:off x="162927" y="2546275"/>
          <a:ext cx="423324" cy="580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9000" r="-19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177F03-0264-4855-A20C-BC763336143E}">
      <dsp:nvSpPr>
        <dsp:cNvPr id="0" name=""/>
        <dsp:cNvSpPr/>
      </dsp:nvSpPr>
      <dsp:spPr>
        <a:xfrm>
          <a:off x="749180" y="2512351"/>
          <a:ext cx="8857415" cy="66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60" tIns="70760" rIns="70760" bIns="70760" numCol="1" spcCol="1270" anchor="ctr" anchorCtr="0">
          <a:noAutofit/>
        </a:bodyPr>
        <a:lstStyle/>
        <a:p>
          <a:pPr marL="0" lvl="0" indent="0" algn="l" defTabSz="800100">
            <a:lnSpc>
              <a:spcPct val="100000"/>
            </a:lnSpc>
            <a:spcBef>
              <a:spcPct val="0"/>
            </a:spcBef>
            <a:spcAft>
              <a:spcPct val="35000"/>
            </a:spcAft>
            <a:buNone/>
          </a:pPr>
          <a:r>
            <a:rPr lang="en-US" sz="1800" kern="1200" dirty="0"/>
            <a:t>Schools can support KOHA and oral health efforts by educating families on the importance of a child receiving a dental check-up</a:t>
          </a:r>
        </a:p>
      </dsp:txBody>
      <dsp:txXfrm>
        <a:off x="749180" y="2512351"/>
        <a:ext cx="8857415" cy="668599"/>
      </dsp:txXfrm>
    </dsp:sp>
    <dsp:sp modelId="{A2D6F00F-C722-463E-8D82-C357DDEBCAC7}">
      <dsp:nvSpPr>
        <dsp:cNvPr id="0" name=""/>
        <dsp:cNvSpPr/>
      </dsp:nvSpPr>
      <dsp:spPr>
        <a:xfrm>
          <a:off x="0" y="3348100"/>
          <a:ext cx="9618133" cy="648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54781-D4BE-4DC8-B151-712BBAC47C83}">
      <dsp:nvSpPr>
        <dsp:cNvPr id="0" name=""/>
        <dsp:cNvSpPr/>
      </dsp:nvSpPr>
      <dsp:spPr>
        <a:xfrm>
          <a:off x="150993" y="3430119"/>
          <a:ext cx="447193" cy="4843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F91D4E-AEFF-4620-A662-001AAEF64793}">
      <dsp:nvSpPr>
        <dsp:cNvPr id="0" name=""/>
        <dsp:cNvSpPr/>
      </dsp:nvSpPr>
      <dsp:spPr>
        <a:xfrm>
          <a:off x="749180" y="3348100"/>
          <a:ext cx="8857415" cy="66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60" tIns="70760" rIns="70760" bIns="70760"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749180" y="3348100"/>
        <a:ext cx="8857415" cy="668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6DDB-6B0D-4683-AFA1-C0252652E58A}">
      <dsp:nvSpPr>
        <dsp:cNvPr id="0" name=""/>
        <dsp:cNvSpPr/>
      </dsp:nvSpPr>
      <dsp:spPr>
        <a:xfrm>
          <a:off x="0" y="434"/>
          <a:ext cx="8750185" cy="10166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17AB2-1434-4713-B492-14776E780B9A}">
      <dsp:nvSpPr>
        <dsp:cNvPr id="0" name=""/>
        <dsp:cNvSpPr/>
      </dsp:nvSpPr>
      <dsp:spPr>
        <a:xfrm>
          <a:off x="307522" y="229170"/>
          <a:ext cx="559131" cy="559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43D4A-92D1-4679-A8A2-EB1451892B83}">
      <dsp:nvSpPr>
        <dsp:cNvPr id="0" name=""/>
        <dsp:cNvSpPr/>
      </dsp:nvSpPr>
      <dsp:spPr>
        <a:xfrm>
          <a:off x="1174176" y="434"/>
          <a:ext cx="7576008" cy="101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0" tIns="107590" rIns="107590" bIns="107590" numCol="1" spcCol="1270" anchor="ctr" anchorCtr="0">
          <a:noAutofit/>
        </a:bodyPr>
        <a:lstStyle/>
        <a:p>
          <a:pPr marL="0" lvl="0" indent="0" algn="l" defTabSz="889000">
            <a:lnSpc>
              <a:spcPct val="90000"/>
            </a:lnSpc>
            <a:spcBef>
              <a:spcPct val="0"/>
            </a:spcBef>
            <a:spcAft>
              <a:spcPct val="35000"/>
            </a:spcAft>
            <a:buNone/>
          </a:pPr>
          <a:r>
            <a:rPr lang="en-US" sz="2000" b="0" kern="1200" dirty="0"/>
            <a:t>Dental caries is the most common chronic childhood disease in the U.S. It is nearly 5x more common than childhood asthma.</a:t>
          </a:r>
        </a:p>
      </dsp:txBody>
      <dsp:txXfrm>
        <a:off x="1174176" y="434"/>
        <a:ext cx="7576008" cy="1016602"/>
      </dsp:txXfrm>
    </dsp:sp>
    <dsp:sp modelId="{B6BCCE3B-560B-4B8D-965D-EFF5559A8473}">
      <dsp:nvSpPr>
        <dsp:cNvPr id="0" name=""/>
        <dsp:cNvSpPr/>
      </dsp:nvSpPr>
      <dsp:spPr>
        <a:xfrm>
          <a:off x="0" y="1271188"/>
          <a:ext cx="8750185" cy="10166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A9AE3-53CA-4AD5-9DBB-07B6C16AB965}">
      <dsp:nvSpPr>
        <dsp:cNvPr id="0" name=""/>
        <dsp:cNvSpPr/>
      </dsp:nvSpPr>
      <dsp:spPr>
        <a:xfrm>
          <a:off x="307522" y="1499923"/>
          <a:ext cx="559131" cy="559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BA72C2-05D7-4F3C-86B8-5855CC078708}">
      <dsp:nvSpPr>
        <dsp:cNvPr id="0" name=""/>
        <dsp:cNvSpPr/>
      </dsp:nvSpPr>
      <dsp:spPr>
        <a:xfrm>
          <a:off x="1174176" y="1271188"/>
          <a:ext cx="7576008" cy="101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0" tIns="107590" rIns="107590" bIns="107590" numCol="1" spcCol="1270" anchor="ctr" anchorCtr="0">
          <a:noAutofit/>
        </a:bodyPr>
        <a:lstStyle/>
        <a:p>
          <a:pPr marL="0" lvl="0" indent="0" algn="l" defTabSz="889000">
            <a:lnSpc>
              <a:spcPct val="90000"/>
            </a:lnSpc>
            <a:spcBef>
              <a:spcPct val="0"/>
            </a:spcBef>
            <a:spcAft>
              <a:spcPct val="35000"/>
            </a:spcAft>
            <a:buNone/>
          </a:pPr>
          <a:r>
            <a:rPr lang="en-US" sz="2000" b="0" kern="1200" dirty="0"/>
            <a:t>In the U.S. 6.3 million children suffer from poor oral health by the time they reach 3</a:t>
          </a:r>
          <a:r>
            <a:rPr lang="en-US" sz="2000" b="0" kern="1200" baseline="30000" dirty="0"/>
            <a:t>rd</a:t>
          </a:r>
          <a:r>
            <a:rPr lang="en-US" sz="2000" b="0" kern="1200" dirty="0"/>
            <a:t> grade.</a:t>
          </a:r>
        </a:p>
      </dsp:txBody>
      <dsp:txXfrm>
        <a:off x="1174176" y="1271188"/>
        <a:ext cx="7576008" cy="1016602"/>
      </dsp:txXfrm>
    </dsp:sp>
    <dsp:sp modelId="{3A0842D7-BDAF-401F-9F75-D2D85D9ACB80}">
      <dsp:nvSpPr>
        <dsp:cNvPr id="0" name=""/>
        <dsp:cNvSpPr/>
      </dsp:nvSpPr>
      <dsp:spPr>
        <a:xfrm>
          <a:off x="0" y="2541941"/>
          <a:ext cx="8750185" cy="10166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E1813-6475-470F-B136-A90C9E3478B8}">
      <dsp:nvSpPr>
        <dsp:cNvPr id="0" name=""/>
        <dsp:cNvSpPr/>
      </dsp:nvSpPr>
      <dsp:spPr>
        <a:xfrm>
          <a:off x="307522" y="2770677"/>
          <a:ext cx="559131" cy="5591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318707-84B8-4709-AD4B-1331978F4E3E}">
      <dsp:nvSpPr>
        <dsp:cNvPr id="0" name=""/>
        <dsp:cNvSpPr/>
      </dsp:nvSpPr>
      <dsp:spPr>
        <a:xfrm>
          <a:off x="1174176" y="2541941"/>
          <a:ext cx="7576008" cy="101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0" tIns="107590" rIns="107590" bIns="107590" numCol="1" spcCol="1270" anchor="ctr" anchorCtr="0">
          <a:noAutofit/>
        </a:bodyPr>
        <a:lstStyle/>
        <a:p>
          <a:pPr marL="0" lvl="0" indent="0" algn="l" defTabSz="889000">
            <a:lnSpc>
              <a:spcPct val="90000"/>
            </a:lnSpc>
            <a:spcBef>
              <a:spcPct val="0"/>
            </a:spcBef>
            <a:spcAft>
              <a:spcPct val="35000"/>
            </a:spcAft>
            <a:buNone/>
          </a:pPr>
          <a:r>
            <a:rPr lang="en-US" sz="2000" b="0" kern="1200" dirty="0"/>
            <a:t>Poor oral health impacts a child’s overall health through nutrition, speech, self-esteem and academic performance.</a:t>
          </a:r>
        </a:p>
      </dsp:txBody>
      <dsp:txXfrm>
        <a:off x="1174176" y="2541941"/>
        <a:ext cx="7576008" cy="1016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818B0-F4ED-4C50-9A41-EE8277A3D100}">
      <dsp:nvSpPr>
        <dsp:cNvPr id="0" name=""/>
        <dsp:cNvSpPr/>
      </dsp:nvSpPr>
      <dsp:spPr>
        <a:xfrm>
          <a:off x="1695" y="0"/>
          <a:ext cx="1777311" cy="426114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1" kern="1200" dirty="0"/>
            <a:t>Children with poor dental health are 3x more likely to miss school than their healthy peers</a:t>
          </a:r>
        </a:p>
      </dsp:txBody>
      <dsp:txXfrm>
        <a:off x="1695" y="1704456"/>
        <a:ext cx="1777311" cy="1704456"/>
      </dsp:txXfrm>
    </dsp:sp>
    <dsp:sp modelId="{7B540734-D2EB-4201-9D43-09E888147857}">
      <dsp:nvSpPr>
        <dsp:cNvPr id="0" name=""/>
        <dsp:cNvSpPr/>
      </dsp:nvSpPr>
      <dsp:spPr>
        <a:xfrm>
          <a:off x="180871" y="255668"/>
          <a:ext cx="1418959" cy="14189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051C28-54CB-48A3-8750-87E3A4903BCD}">
      <dsp:nvSpPr>
        <dsp:cNvPr id="0" name=""/>
        <dsp:cNvSpPr/>
      </dsp:nvSpPr>
      <dsp:spPr>
        <a:xfrm>
          <a:off x="1832326" y="0"/>
          <a:ext cx="1777311" cy="4261140"/>
        </a:xfrm>
        <a:prstGeom prst="roundRect">
          <a:avLst>
            <a:gd name="adj" fmla="val 10000"/>
          </a:avLst>
        </a:prstGeom>
        <a:gradFill rotWithShape="0">
          <a:gsLst>
            <a:gs pos="0">
              <a:schemeClr val="accent3">
                <a:hueOff val="-712195"/>
                <a:satOff val="-33333"/>
                <a:lumOff val="1046"/>
                <a:alphaOff val="0"/>
                <a:tint val="96000"/>
                <a:lumMod val="100000"/>
              </a:schemeClr>
            </a:gs>
            <a:gs pos="78000">
              <a:schemeClr val="accent3">
                <a:hueOff val="-712195"/>
                <a:satOff val="-33333"/>
                <a:lumOff val="104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b="1" kern="1200" dirty="0"/>
            <a:t>Each year ½ million California children miss school due to dental problems</a:t>
          </a:r>
        </a:p>
      </dsp:txBody>
      <dsp:txXfrm>
        <a:off x="1832326" y="1704456"/>
        <a:ext cx="1777311" cy="1704456"/>
      </dsp:txXfrm>
    </dsp:sp>
    <dsp:sp modelId="{3D02CD05-23A2-470C-94F9-7E64C39CEA55}">
      <dsp:nvSpPr>
        <dsp:cNvPr id="0" name=""/>
        <dsp:cNvSpPr/>
      </dsp:nvSpPr>
      <dsp:spPr>
        <a:xfrm>
          <a:off x="2011503" y="255668"/>
          <a:ext cx="1418959" cy="141895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163C65-44DB-498A-B724-5B9B0EDEB141}">
      <dsp:nvSpPr>
        <dsp:cNvPr id="0" name=""/>
        <dsp:cNvSpPr/>
      </dsp:nvSpPr>
      <dsp:spPr>
        <a:xfrm>
          <a:off x="3662958" y="0"/>
          <a:ext cx="1777311" cy="4261140"/>
        </a:xfrm>
        <a:prstGeom prst="roundRect">
          <a:avLst>
            <a:gd name="adj" fmla="val 10000"/>
          </a:avLst>
        </a:prstGeom>
        <a:gradFill rotWithShape="0">
          <a:gsLst>
            <a:gs pos="0">
              <a:schemeClr val="accent3">
                <a:hueOff val="-1424389"/>
                <a:satOff val="-66667"/>
                <a:lumOff val="2092"/>
                <a:alphaOff val="0"/>
                <a:tint val="96000"/>
                <a:lumMod val="100000"/>
              </a:schemeClr>
            </a:gs>
            <a:gs pos="78000">
              <a:schemeClr val="accent3">
                <a:hueOff val="-1424389"/>
                <a:satOff val="-66667"/>
                <a:lumOff val="209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100000"/>
            </a:lnSpc>
            <a:spcBef>
              <a:spcPct val="0"/>
            </a:spcBef>
            <a:spcAft>
              <a:spcPct val="35000"/>
            </a:spcAft>
            <a:buNone/>
          </a:pPr>
          <a:r>
            <a:rPr lang="en-US" sz="1700" b="1" kern="1200" dirty="0"/>
            <a:t>Averaging to 874,000 missed schools per year in California</a:t>
          </a:r>
        </a:p>
      </dsp:txBody>
      <dsp:txXfrm>
        <a:off x="3662958" y="1704456"/>
        <a:ext cx="1777311" cy="1704456"/>
      </dsp:txXfrm>
    </dsp:sp>
    <dsp:sp modelId="{073DA363-29F8-442E-81F9-5AD6A47F2224}">
      <dsp:nvSpPr>
        <dsp:cNvPr id="0" name=""/>
        <dsp:cNvSpPr/>
      </dsp:nvSpPr>
      <dsp:spPr>
        <a:xfrm>
          <a:off x="3842134" y="255668"/>
          <a:ext cx="1418959" cy="141895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CC98EE-A8DC-4D92-91FD-EBE9195B22A6}">
      <dsp:nvSpPr>
        <dsp:cNvPr id="0" name=""/>
        <dsp:cNvSpPr/>
      </dsp:nvSpPr>
      <dsp:spPr>
        <a:xfrm>
          <a:off x="5493589" y="0"/>
          <a:ext cx="1777311" cy="4261140"/>
        </a:xfrm>
        <a:prstGeom prst="roundRect">
          <a:avLst>
            <a:gd name="adj" fmla="val 10000"/>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1" kern="1200" dirty="0"/>
            <a:t>Costing CA State Public Schools at least $29 Million in average daily attendance funding</a:t>
          </a:r>
          <a:r>
            <a:rPr lang="en-US" sz="1500" kern="1200" dirty="0"/>
            <a:t> </a:t>
          </a:r>
        </a:p>
      </dsp:txBody>
      <dsp:txXfrm>
        <a:off x="5493589" y="1704456"/>
        <a:ext cx="1777311" cy="1704456"/>
      </dsp:txXfrm>
    </dsp:sp>
    <dsp:sp modelId="{11F572A4-30A3-42DF-813D-1CEB3B065DA7}">
      <dsp:nvSpPr>
        <dsp:cNvPr id="0" name=""/>
        <dsp:cNvSpPr/>
      </dsp:nvSpPr>
      <dsp:spPr>
        <a:xfrm>
          <a:off x="5672765" y="255668"/>
          <a:ext cx="1418959" cy="141895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2868312-5E98-41CF-B936-622CD4FDEF44}">
      <dsp:nvSpPr>
        <dsp:cNvPr id="0" name=""/>
        <dsp:cNvSpPr/>
      </dsp:nvSpPr>
      <dsp:spPr>
        <a:xfrm>
          <a:off x="290903" y="3408912"/>
          <a:ext cx="6690789" cy="639171"/>
        </a:xfrm>
        <a:prstGeom prst="leftRightArrow">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856B9-086D-49C5-86DC-99F16F1AB042}">
      <dsp:nvSpPr>
        <dsp:cNvPr id="0" name=""/>
        <dsp:cNvSpPr/>
      </dsp:nvSpPr>
      <dsp:spPr>
        <a:xfrm>
          <a:off x="0" y="436"/>
          <a:ext cx="8560393" cy="1022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3E559-BBD6-480C-BA2A-7B3BBD0E3905}">
      <dsp:nvSpPr>
        <dsp:cNvPr id="0" name=""/>
        <dsp:cNvSpPr/>
      </dsp:nvSpPr>
      <dsp:spPr>
        <a:xfrm>
          <a:off x="309235" y="230446"/>
          <a:ext cx="562245" cy="5622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AF02DD-CB6F-4562-97EB-AEB461F5AD03}">
      <dsp:nvSpPr>
        <dsp:cNvPr id="0" name=""/>
        <dsp:cNvSpPr/>
      </dsp:nvSpPr>
      <dsp:spPr>
        <a:xfrm>
          <a:off x="1180715" y="436"/>
          <a:ext cx="7379677" cy="102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90" tIns="108190" rIns="108190" bIns="108190" numCol="1" spcCol="1270" anchor="ctr" anchorCtr="0">
          <a:noAutofit/>
        </a:bodyPr>
        <a:lstStyle/>
        <a:p>
          <a:pPr marL="0" lvl="0" indent="0" algn="l" defTabSz="933450">
            <a:lnSpc>
              <a:spcPct val="100000"/>
            </a:lnSpc>
            <a:spcBef>
              <a:spcPct val="0"/>
            </a:spcBef>
            <a:spcAft>
              <a:spcPct val="35000"/>
            </a:spcAft>
            <a:buNone/>
          </a:pPr>
          <a:r>
            <a:rPr lang="en-US" sz="2100" kern="1200" dirty="0"/>
            <a:t>Children with tooth pain are 4x more likely to have below average GPA</a:t>
          </a:r>
        </a:p>
      </dsp:txBody>
      <dsp:txXfrm>
        <a:off x="1180715" y="436"/>
        <a:ext cx="7379677" cy="1022264"/>
      </dsp:txXfrm>
    </dsp:sp>
    <dsp:sp modelId="{AF846B7E-C34B-46A4-91C0-BDA26F4B232B}">
      <dsp:nvSpPr>
        <dsp:cNvPr id="0" name=""/>
        <dsp:cNvSpPr/>
      </dsp:nvSpPr>
      <dsp:spPr>
        <a:xfrm>
          <a:off x="0" y="1278267"/>
          <a:ext cx="8560393" cy="1022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1356A-AA81-471A-9B26-643B3444CCCC}">
      <dsp:nvSpPr>
        <dsp:cNvPr id="0" name=""/>
        <dsp:cNvSpPr/>
      </dsp:nvSpPr>
      <dsp:spPr>
        <a:xfrm>
          <a:off x="309235" y="1508277"/>
          <a:ext cx="562245" cy="562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5FE909-73A6-4240-ABAA-7008F2769638}">
      <dsp:nvSpPr>
        <dsp:cNvPr id="0" name=""/>
        <dsp:cNvSpPr/>
      </dsp:nvSpPr>
      <dsp:spPr>
        <a:xfrm>
          <a:off x="1180715" y="1278267"/>
          <a:ext cx="7379677" cy="102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90" tIns="108190" rIns="108190" bIns="108190" numCol="1" spcCol="1270" anchor="ctr" anchorCtr="0">
          <a:noAutofit/>
        </a:bodyPr>
        <a:lstStyle/>
        <a:p>
          <a:pPr marL="0" lvl="0" indent="0" algn="l" defTabSz="933450">
            <a:lnSpc>
              <a:spcPct val="100000"/>
            </a:lnSpc>
            <a:spcBef>
              <a:spcPct val="0"/>
            </a:spcBef>
            <a:spcAft>
              <a:spcPct val="35000"/>
            </a:spcAft>
            <a:buNone/>
          </a:pPr>
          <a:r>
            <a:rPr lang="en-US" sz="2100" kern="1200" dirty="0"/>
            <a:t>Low-income children are disproportionately affected</a:t>
          </a:r>
        </a:p>
      </dsp:txBody>
      <dsp:txXfrm>
        <a:off x="1180715" y="1278267"/>
        <a:ext cx="7379677" cy="1022264"/>
      </dsp:txXfrm>
    </dsp:sp>
    <dsp:sp modelId="{3F2CB5EA-D26D-4D1F-80FA-B7B1ED8DA6B8}">
      <dsp:nvSpPr>
        <dsp:cNvPr id="0" name=""/>
        <dsp:cNvSpPr/>
      </dsp:nvSpPr>
      <dsp:spPr>
        <a:xfrm>
          <a:off x="0" y="2556098"/>
          <a:ext cx="8560393" cy="10222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F26C1-1921-486C-ADD2-4CF12E505ADE}">
      <dsp:nvSpPr>
        <dsp:cNvPr id="0" name=""/>
        <dsp:cNvSpPr/>
      </dsp:nvSpPr>
      <dsp:spPr>
        <a:xfrm>
          <a:off x="309235" y="2786108"/>
          <a:ext cx="562245" cy="5622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EF359-E029-456B-9D41-E033581D8E55}">
      <dsp:nvSpPr>
        <dsp:cNvPr id="0" name=""/>
        <dsp:cNvSpPr/>
      </dsp:nvSpPr>
      <dsp:spPr>
        <a:xfrm>
          <a:off x="1180715" y="2556098"/>
          <a:ext cx="7379677" cy="102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90" tIns="108190" rIns="108190" bIns="108190" numCol="1" spcCol="1270" anchor="ctr" anchorCtr="0">
          <a:noAutofit/>
        </a:bodyPr>
        <a:lstStyle/>
        <a:p>
          <a:pPr marL="0" lvl="0" indent="0" algn="l" defTabSz="933450">
            <a:lnSpc>
              <a:spcPct val="100000"/>
            </a:lnSpc>
            <a:spcBef>
              <a:spcPct val="0"/>
            </a:spcBef>
            <a:spcAft>
              <a:spcPct val="35000"/>
            </a:spcAft>
            <a:buNone/>
          </a:pPr>
          <a:r>
            <a:rPr lang="en-US" sz="2100" b="0" kern="1200" dirty="0"/>
            <a:t>To address these issues, California legislators established the Kindergarten Oral Health Assessment, AB1433 in 2005</a:t>
          </a:r>
        </a:p>
      </dsp:txBody>
      <dsp:txXfrm>
        <a:off x="1180715" y="2556098"/>
        <a:ext cx="7379677" cy="1022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19FB-AC5A-4EF8-9598-5A561923F627}">
      <dsp:nvSpPr>
        <dsp:cNvPr id="0" name=""/>
        <dsp:cNvSpPr/>
      </dsp:nvSpPr>
      <dsp:spPr>
        <a:xfrm>
          <a:off x="0" y="318311"/>
          <a:ext cx="7274934" cy="867825"/>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616" tIns="395732" rIns="564616" bIns="99568" numCol="1" spcCol="1270" anchor="t" anchorCtr="0">
          <a:noAutofit/>
        </a:bodyPr>
        <a:lstStyle/>
        <a:p>
          <a:pPr marL="114300" lvl="1" indent="-114300" algn="l" defTabSz="622300">
            <a:lnSpc>
              <a:spcPct val="90000"/>
            </a:lnSpc>
            <a:spcBef>
              <a:spcPct val="0"/>
            </a:spcBef>
            <a:spcAft>
              <a:spcPct val="15000"/>
            </a:spcAft>
            <a:buNone/>
          </a:pPr>
          <a:r>
            <a:rPr lang="en-US" sz="1400" i="1" kern="1200" dirty="0"/>
            <a:t>KOHA helps school identify community needs and connects students to dental care</a:t>
          </a:r>
        </a:p>
      </dsp:txBody>
      <dsp:txXfrm>
        <a:off x="0" y="318311"/>
        <a:ext cx="7274934" cy="867825"/>
      </dsp:txXfrm>
    </dsp:sp>
    <dsp:sp modelId="{E5051EA9-E114-4B04-9CBB-C018E0B90393}">
      <dsp:nvSpPr>
        <dsp:cNvPr id="0" name=""/>
        <dsp:cNvSpPr/>
      </dsp:nvSpPr>
      <dsp:spPr>
        <a:xfrm>
          <a:off x="363746" y="13820"/>
          <a:ext cx="6741288" cy="5608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83" tIns="0" rIns="192483" bIns="0" numCol="1" spcCol="1270" anchor="ctr" anchorCtr="0">
          <a:noAutofit/>
        </a:bodyPr>
        <a:lstStyle/>
        <a:p>
          <a:pPr marL="0" lvl="0" indent="0" algn="l" defTabSz="800100">
            <a:lnSpc>
              <a:spcPct val="90000"/>
            </a:lnSpc>
            <a:spcBef>
              <a:spcPct val="0"/>
            </a:spcBef>
            <a:spcAft>
              <a:spcPct val="35000"/>
            </a:spcAft>
            <a:buNone/>
          </a:pPr>
          <a:r>
            <a:rPr lang="en-US" sz="1800" b="0" kern="1200" dirty="0"/>
            <a:t>Raises oral health awareness and school readiness</a:t>
          </a:r>
          <a:r>
            <a:rPr lang="en-US" sz="3200" b="0" kern="1200" dirty="0"/>
            <a:t> </a:t>
          </a:r>
        </a:p>
      </dsp:txBody>
      <dsp:txXfrm>
        <a:off x="391126" y="41200"/>
        <a:ext cx="6686528" cy="506120"/>
      </dsp:txXfrm>
    </dsp:sp>
    <dsp:sp modelId="{3DC410B7-8115-41E9-B059-DF5649E3EB9A}">
      <dsp:nvSpPr>
        <dsp:cNvPr id="0" name=""/>
        <dsp:cNvSpPr/>
      </dsp:nvSpPr>
      <dsp:spPr>
        <a:xfrm>
          <a:off x="0" y="1569176"/>
          <a:ext cx="7274934" cy="867825"/>
        </a:xfrm>
        <a:prstGeom prst="rect">
          <a:avLst/>
        </a:prstGeom>
        <a:solidFill>
          <a:schemeClr val="lt1">
            <a:alpha val="90000"/>
            <a:hueOff val="0"/>
            <a:satOff val="0"/>
            <a:lumOff val="0"/>
            <a:alphaOff val="0"/>
          </a:schemeClr>
        </a:solidFill>
        <a:ln w="19050" cap="rnd" cmpd="sng" algn="ctr">
          <a:solidFill>
            <a:schemeClr val="accent3">
              <a:hueOff val="-1068292"/>
              <a:satOff val="-50000"/>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616" tIns="395732" rIns="564616" bIns="99568" numCol="1" spcCol="1270" anchor="t" anchorCtr="0">
          <a:noAutofit/>
        </a:bodyPr>
        <a:lstStyle/>
        <a:p>
          <a:pPr marL="114300" lvl="1" indent="-114300" algn="l" defTabSz="622300">
            <a:lnSpc>
              <a:spcPct val="90000"/>
            </a:lnSpc>
            <a:spcBef>
              <a:spcPct val="0"/>
            </a:spcBef>
            <a:spcAft>
              <a:spcPct val="15000"/>
            </a:spcAft>
            <a:buNone/>
          </a:pPr>
          <a:r>
            <a:rPr lang="en-US" sz="1400" b="0" i="1" kern="1200" dirty="0"/>
            <a:t>Dental evaluations that occurred within the 12 months before a child enters school also meets this requirement</a:t>
          </a:r>
          <a:endParaRPr lang="en-US" sz="1600" b="0" i="1" kern="1200" dirty="0"/>
        </a:p>
      </dsp:txBody>
      <dsp:txXfrm>
        <a:off x="0" y="1569176"/>
        <a:ext cx="7274934" cy="867825"/>
      </dsp:txXfrm>
    </dsp:sp>
    <dsp:sp modelId="{836DCBF5-C531-4663-88CA-BAD9D64246F0}">
      <dsp:nvSpPr>
        <dsp:cNvPr id="0" name=""/>
        <dsp:cNvSpPr/>
      </dsp:nvSpPr>
      <dsp:spPr>
        <a:xfrm>
          <a:off x="363746" y="1288736"/>
          <a:ext cx="6877257" cy="560880"/>
        </a:xfrm>
        <a:prstGeom prst="roundRect">
          <a:avLst/>
        </a:prstGeom>
        <a:solidFill>
          <a:schemeClr val="accent3">
            <a:hueOff val="-1068292"/>
            <a:satOff val="-50000"/>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83" tIns="0" rIns="192483" bIns="0" numCol="1" spcCol="1270" anchor="ctr" anchorCtr="0">
          <a:noAutofit/>
        </a:bodyPr>
        <a:lstStyle/>
        <a:p>
          <a:pPr marL="0" lvl="0" indent="0" algn="l" defTabSz="800100">
            <a:lnSpc>
              <a:spcPct val="90000"/>
            </a:lnSpc>
            <a:spcBef>
              <a:spcPct val="0"/>
            </a:spcBef>
            <a:spcAft>
              <a:spcPct val="35000"/>
            </a:spcAft>
            <a:buNone/>
          </a:pPr>
          <a:r>
            <a:rPr lang="en-US" sz="1800" b="0" kern="1200" dirty="0"/>
            <a:t>Requires all children must have a dental screening by May 31 of the same year they enter public schools </a:t>
          </a:r>
        </a:p>
      </dsp:txBody>
      <dsp:txXfrm>
        <a:off x="391126" y="1316116"/>
        <a:ext cx="6822497" cy="506120"/>
      </dsp:txXfrm>
    </dsp:sp>
    <dsp:sp modelId="{FBE92519-C76B-4054-ACE9-51DBE376D0C9}">
      <dsp:nvSpPr>
        <dsp:cNvPr id="0" name=""/>
        <dsp:cNvSpPr/>
      </dsp:nvSpPr>
      <dsp:spPr>
        <a:xfrm>
          <a:off x="0" y="2820041"/>
          <a:ext cx="7274934" cy="1077300"/>
        </a:xfrm>
        <a:prstGeom prst="rect">
          <a:avLst/>
        </a:prstGeom>
        <a:solidFill>
          <a:schemeClr val="lt1">
            <a:alpha val="90000"/>
            <a:hueOff val="0"/>
            <a:satOff val="0"/>
            <a:lumOff val="0"/>
            <a:alphaOff val="0"/>
          </a:schemeClr>
        </a:solidFill>
        <a:ln w="19050" cap="rnd" cmpd="sng" algn="ctr">
          <a:solidFill>
            <a:schemeClr val="accent3">
              <a:hueOff val="-2136584"/>
              <a:satOff val="-100000"/>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616" tIns="395732" rIns="564616" bIns="99568" numCol="1" spcCol="1270" anchor="t" anchorCtr="0">
          <a:noAutofit/>
        </a:bodyPr>
        <a:lstStyle/>
        <a:p>
          <a:pPr marL="114300" lvl="1" indent="-114300" algn="l" defTabSz="622300">
            <a:lnSpc>
              <a:spcPct val="90000"/>
            </a:lnSpc>
            <a:spcBef>
              <a:spcPct val="0"/>
            </a:spcBef>
            <a:spcAft>
              <a:spcPct val="15000"/>
            </a:spcAft>
            <a:buNone/>
          </a:pPr>
          <a:r>
            <a:rPr lang="en-US" sz="1400" b="0" i="1" kern="1200" dirty="0">
              <a:solidFill>
                <a:srgbClr val="DDDDDD">
                  <a:lumMod val="10000"/>
                </a:srgbClr>
              </a:solidFill>
            </a:rPr>
            <a:t>To find out if your school collaborates with partnering screening programs such as the Children’s Oral Health Program, please contact your local school setting</a:t>
          </a:r>
          <a:endParaRPr lang="en-US" sz="1400" b="0" i="1" kern="1200" dirty="0"/>
        </a:p>
      </dsp:txBody>
      <dsp:txXfrm>
        <a:off x="0" y="2820041"/>
        <a:ext cx="7274934" cy="1077300"/>
      </dsp:txXfrm>
    </dsp:sp>
    <dsp:sp modelId="{EC82E44A-832B-4A0C-A1F3-4D81D8B23517}">
      <dsp:nvSpPr>
        <dsp:cNvPr id="0" name=""/>
        <dsp:cNvSpPr/>
      </dsp:nvSpPr>
      <dsp:spPr>
        <a:xfrm>
          <a:off x="340012" y="2593474"/>
          <a:ext cx="6887390" cy="560880"/>
        </a:xfrm>
        <a:prstGeom prst="roundRect">
          <a:avLst/>
        </a:prstGeom>
        <a:solidFill>
          <a:schemeClr val="accent3">
            <a:hueOff val="-2136584"/>
            <a:satOff val="-100000"/>
            <a:lumOff val="31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83" tIns="0" rIns="192483" bIns="0" numCol="1" spcCol="1270" anchor="ctr" anchorCtr="0">
          <a:noAutofit/>
        </a:bodyPr>
        <a:lstStyle/>
        <a:p>
          <a:pPr marL="0" lvl="0" indent="0" algn="l" defTabSz="800100">
            <a:lnSpc>
              <a:spcPct val="90000"/>
            </a:lnSpc>
            <a:spcBef>
              <a:spcPct val="0"/>
            </a:spcBef>
            <a:spcAft>
              <a:spcPct val="35000"/>
            </a:spcAft>
            <a:buNone/>
          </a:pPr>
          <a:r>
            <a:rPr lang="en-US" sz="1800" kern="1200" dirty="0"/>
            <a:t>Assessments must be completed by a licensed dental professionals </a:t>
          </a:r>
        </a:p>
      </dsp:txBody>
      <dsp:txXfrm>
        <a:off x="367392" y="2620854"/>
        <a:ext cx="683263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C3FB-CC2C-4425-AF78-5EA78460FBA5}">
      <dsp:nvSpPr>
        <dsp:cNvPr id="0" name=""/>
        <dsp:cNvSpPr/>
      </dsp:nvSpPr>
      <dsp:spPr>
        <a:xfrm>
          <a:off x="397625" y="37305"/>
          <a:ext cx="4927047" cy="5953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KOHA Important Dates:</a:t>
          </a:r>
        </a:p>
      </dsp:txBody>
      <dsp:txXfrm>
        <a:off x="415062" y="54742"/>
        <a:ext cx="4892173" cy="560480"/>
      </dsp:txXfrm>
    </dsp:sp>
    <dsp:sp modelId="{3ACF5C07-B917-4E5D-8A27-DFA7BF12E5EC}">
      <dsp:nvSpPr>
        <dsp:cNvPr id="0" name=""/>
        <dsp:cNvSpPr/>
      </dsp:nvSpPr>
      <dsp:spPr>
        <a:xfrm>
          <a:off x="678757" y="722734"/>
          <a:ext cx="2115070" cy="18249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July</a:t>
          </a:r>
          <a:r>
            <a:rPr lang="en-US" sz="1600" kern="1200" dirty="0"/>
            <a:t> </a:t>
          </a:r>
        </a:p>
        <a:p>
          <a:pPr marL="0" lvl="0" indent="0" algn="ctr" defTabSz="800100">
            <a:lnSpc>
              <a:spcPct val="90000"/>
            </a:lnSpc>
            <a:spcBef>
              <a:spcPct val="0"/>
            </a:spcBef>
            <a:spcAft>
              <a:spcPct val="35000"/>
            </a:spcAft>
            <a:buNone/>
          </a:pPr>
          <a:r>
            <a:rPr lang="en-US" sz="1600" kern="1200" dirty="0">
              <a:solidFill>
                <a:schemeClr val="tx1"/>
              </a:solidFill>
            </a:rPr>
            <a:t>Distribute KOHA Forms and Parent Notification Letters</a:t>
          </a:r>
        </a:p>
      </dsp:txBody>
      <dsp:txXfrm>
        <a:off x="732209" y="776186"/>
        <a:ext cx="2008166" cy="1718090"/>
      </dsp:txXfrm>
    </dsp:sp>
    <dsp:sp modelId="{8CDDF7BB-9FA5-4D05-B718-2A2006A5D000}">
      <dsp:nvSpPr>
        <dsp:cNvPr id="0" name=""/>
        <dsp:cNvSpPr/>
      </dsp:nvSpPr>
      <dsp:spPr>
        <a:xfrm>
          <a:off x="3935" y="2672536"/>
          <a:ext cx="1696726" cy="172561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May 31</a:t>
          </a:r>
        </a:p>
        <a:p>
          <a:pPr marL="0" lvl="0" indent="0" algn="ctr" defTabSz="800100">
            <a:lnSpc>
              <a:spcPct val="90000"/>
            </a:lnSpc>
            <a:spcBef>
              <a:spcPct val="0"/>
            </a:spcBef>
            <a:spcAft>
              <a:spcPct val="35000"/>
            </a:spcAft>
            <a:buNone/>
          </a:pPr>
          <a:r>
            <a:rPr lang="en-US" sz="1600" kern="1200" dirty="0">
              <a:solidFill>
                <a:schemeClr val="tx1"/>
              </a:solidFill>
            </a:rPr>
            <a:t>Last day to collect KOHA forms</a:t>
          </a:r>
        </a:p>
      </dsp:txBody>
      <dsp:txXfrm>
        <a:off x="53630" y="2722231"/>
        <a:ext cx="1597336" cy="1626226"/>
      </dsp:txXfrm>
    </dsp:sp>
    <dsp:sp modelId="{2DD90629-B4DB-42A1-AF12-4014A98406E8}">
      <dsp:nvSpPr>
        <dsp:cNvPr id="0" name=""/>
        <dsp:cNvSpPr/>
      </dsp:nvSpPr>
      <dsp:spPr>
        <a:xfrm>
          <a:off x="1917061" y="2672536"/>
          <a:ext cx="1696726" cy="172561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June/Last Day of School </a:t>
          </a:r>
          <a:endParaRPr lang="en-US" sz="1200" b="1" kern="1200" dirty="0"/>
        </a:p>
        <a:p>
          <a:pPr marL="0" lvl="0" indent="0" algn="ctr" defTabSz="800100">
            <a:lnSpc>
              <a:spcPct val="90000"/>
            </a:lnSpc>
            <a:spcBef>
              <a:spcPct val="0"/>
            </a:spcBef>
            <a:spcAft>
              <a:spcPct val="35000"/>
            </a:spcAft>
            <a:buNone/>
          </a:pPr>
          <a:r>
            <a:rPr lang="en-US" sz="1600" kern="1200" dirty="0">
              <a:solidFill>
                <a:schemeClr val="tx1"/>
              </a:solidFill>
            </a:rPr>
            <a:t>Enter data into SCHOR database</a:t>
          </a:r>
        </a:p>
      </dsp:txBody>
      <dsp:txXfrm>
        <a:off x="1966756" y="2722231"/>
        <a:ext cx="1597336" cy="1626226"/>
      </dsp:txXfrm>
    </dsp:sp>
    <dsp:sp modelId="{6073317C-7E07-4035-9C2C-31E0694580FF}">
      <dsp:nvSpPr>
        <dsp:cNvPr id="0" name=""/>
        <dsp:cNvSpPr/>
      </dsp:nvSpPr>
      <dsp:spPr>
        <a:xfrm>
          <a:off x="3000116" y="728716"/>
          <a:ext cx="2083240" cy="183633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September – May </a:t>
          </a:r>
        </a:p>
        <a:p>
          <a:pPr marL="0" lvl="0" indent="0" algn="ctr" defTabSz="800100">
            <a:lnSpc>
              <a:spcPct val="90000"/>
            </a:lnSpc>
            <a:spcBef>
              <a:spcPct val="0"/>
            </a:spcBef>
            <a:spcAft>
              <a:spcPct val="35000"/>
            </a:spcAft>
            <a:buNone/>
          </a:pPr>
          <a:r>
            <a:rPr lang="en-US" sz="1600" kern="1200" dirty="0">
              <a:solidFill>
                <a:schemeClr val="tx1"/>
              </a:solidFill>
            </a:rPr>
            <a:t>Conduct &amp; Collect KOHA forms</a:t>
          </a:r>
        </a:p>
      </dsp:txBody>
      <dsp:txXfrm>
        <a:off x="3053900" y="782500"/>
        <a:ext cx="1975672" cy="1728763"/>
      </dsp:txXfrm>
    </dsp:sp>
    <dsp:sp modelId="{DB83EE98-1331-484D-9670-AC12C0BE31A1}">
      <dsp:nvSpPr>
        <dsp:cNvPr id="0" name=""/>
        <dsp:cNvSpPr/>
      </dsp:nvSpPr>
      <dsp:spPr>
        <a:xfrm>
          <a:off x="3804432" y="2683873"/>
          <a:ext cx="1696726" cy="172561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July 1st</a:t>
          </a:r>
        </a:p>
        <a:p>
          <a:pPr marL="0" lvl="0" indent="0" algn="ctr" defTabSz="889000">
            <a:lnSpc>
              <a:spcPct val="90000"/>
            </a:lnSpc>
            <a:spcBef>
              <a:spcPct val="0"/>
            </a:spcBef>
            <a:spcAft>
              <a:spcPct val="35000"/>
            </a:spcAft>
            <a:buNone/>
          </a:pPr>
          <a:r>
            <a:rPr lang="en-US" sz="1600" kern="1200" dirty="0">
              <a:solidFill>
                <a:schemeClr val="tx1"/>
              </a:solidFill>
            </a:rPr>
            <a:t>Deadline for submissions</a:t>
          </a:r>
        </a:p>
      </dsp:txBody>
      <dsp:txXfrm>
        <a:off x="3854127" y="2733568"/>
        <a:ext cx="1597336" cy="1626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818B0-F4ED-4C50-9A41-EE8277A3D100}">
      <dsp:nvSpPr>
        <dsp:cNvPr id="0" name=""/>
        <dsp:cNvSpPr/>
      </dsp:nvSpPr>
      <dsp:spPr>
        <a:xfrm>
          <a:off x="1332" y="0"/>
          <a:ext cx="2012204" cy="4664804"/>
        </a:xfrm>
        <a:prstGeom prst="roundRect">
          <a:avLst>
            <a:gd name="adj" fmla="val 10000"/>
          </a:avLst>
        </a:prstGeom>
        <a:solidFill>
          <a:schemeClr val="accent1">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1" kern="1200" dirty="0"/>
            <a:t>Children entering kindergarten who have untreated tooth decay</a:t>
          </a:r>
        </a:p>
      </dsp:txBody>
      <dsp:txXfrm>
        <a:off x="1332" y="1865921"/>
        <a:ext cx="2012204" cy="1865921"/>
      </dsp:txXfrm>
    </dsp:sp>
    <dsp:sp modelId="{7B540734-D2EB-4201-9D43-09E888147857}">
      <dsp:nvSpPr>
        <dsp:cNvPr id="0" name=""/>
        <dsp:cNvSpPr/>
      </dsp:nvSpPr>
      <dsp:spPr>
        <a:xfrm>
          <a:off x="230744" y="279888"/>
          <a:ext cx="1553379" cy="155337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051C28-54CB-48A3-8750-87E3A4903BCD}">
      <dsp:nvSpPr>
        <dsp:cNvPr id="0" name=""/>
        <dsp:cNvSpPr/>
      </dsp:nvSpPr>
      <dsp:spPr>
        <a:xfrm>
          <a:off x="2068694" y="0"/>
          <a:ext cx="2136162" cy="466480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b="1" kern="1200" dirty="0"/>
            <a:t>Children entering kindergarten who have an urgent need for care</a:t>
          </a:r>
        </a:p>
      </dsp:txBody>
      <dsp:txXfrm>
        <a:off x="2068694" y="1865921"/>
        <a:ext cx="2136162" cy="1865921"/>
      </dsp:txXfrm>
    </dsp:sp>
    <dsp:sp modelId="{3D02CD05-23A2-470C-94F9-7E64C39CEA55}">
      <dsp:nvSpPr>
        <dsp:cNvPr id="0" name=""/>
        <dsp:cNvSpPr/>
      </dsp:nvSpPr>
      <dsp:spPr>
        <a:xfrm>
          <a:off x="2360086" y="279888"/>
          <a:ext cx="1553379" cy="155337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163C65-44DB-498A-B724-5B9B0EDEB141}">
      <dsp:nvSpPr>
        <dsp:cNvPr id="0" name=""/>
        <dsp:cNvSpPr/>
      </dsp:nvSpPr>
      <dsp:spPr>
        <a:xfrm>
          <a:off x="4260015" y="0"/>
          <a:ext cx="2111176" cy="4664804"/>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endParaRPr lang="en-US" sz="1600" b="1" kern="1200" dirty="0"/>
        </a:p>
        <a:p>
          <a:pPr marL="0" lvl="0" indent="0" algn="ctr" defTabSz="711200">
            <a:lnSpc>
              <a:spcPct val="100000"/>
            </a:lnSpc>
            <a:spcBef>
              <a:spcPct val="0"/>
            </a:spcBef>
            <a:spcAft>
              <a:spcPct val="35000"/>
            </a:spcAft>
            <a:buNone/>
          </a:pPr>
          <a:r>
            <a:rPr lang="en-US" sz="1550" b="1" kern="1200" dirty="0"/>
            <a:t>Children who do not dental insurance. Offer families support with dental resources such as Medi-Cal enrollment</a:t>
          </a:r>
        </a:p>
      </dsp:txBody>
      <dsp:txXfrm>
        <a:off x="4260015" y="1865921"/>
        <a:ext cx="2111176" cy="1865921"/>
      </dsp:txXfrm>
    </dsp:sp>
    <dsp:sp modelId="{073DA363-29F8-442E-81F9-5AD6A47F2224}">
      <dsp:nvSpPr>
        <dsp:cNvPr id="0" name=""/>
        <dsp:cNvSpPr/>
      </dsp:nvSpPr>
      <dsp:spPr>
        <a:xfrm>
          <a:off x="4589662" y="453323"/>
          <a:ext cx="1432837" cy="139965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CC98EE-A8DC-4D92-91FD-EBE9195B22A6}">
      <dsp:nvSpPr>
        <dsp:cNvPr id="0" name=""/>
        <dsp:cNvSpPr/>
      </dsp:nvSpPr>
      <dsp:spPr>
        <a:xfrm>
          <a:off x="6426350" y="0"/>
          <a:ext cx="2169257" cy="4664804"/>
        </a:xfrm>
        <a:prstGeom prst="roundRect">
          <a:avLst>
            <a:gd name="adj" fmla="val 10000"/>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b="1" kern="1200" dirty="0"/>
            <a:t>Highlight dental needs and expand outreach within our local community</a:t>
          </a:r>
        </a:p>
      </dsp:txBody>
      <dsp:txXfrm>
        <a:off x="6426350" y="1865921"/>
        <a:ext cx="2169257" cy="1865921"/>
      </dsp:txXfrm>
    </dsp:sp>
    <dsp:sp modelId="{11F572A4-30A3-42DF-813D-1CEB3B065DA7}">
      <dsp:nvSpPr>
        <dsp:cNvPr id="0" name=""/>
        <dsp:cNvSpPr/>
      </dsp:nvSpPr>
      <dsp:spPr>
        <a:xfrm>
          <a:off x="6734289" y="279888"/>
          <a:ext cx="1553379" cy="155337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2868312-5E98-41CF-B936-622CD4FDEF44}">
      <dsp:nvSpPr>
        <dsp:cNvPr id="0" name=""/>
        <dsp:cNvSpPr/>
      </dsp:nvSpPr>
      <dsp:spPr>
        <a:xfrm flipH="1" flipV="1">
          <a:off x="8551224" y="3664886"/>
          <a:ext cx="45715" cy="45719"/>
        </a:xfrm>
        <a:prstGeom prst="leftRightArrow">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19FB-AC5A-4EF8-9598-5A561923F627}">
      <dsp:nvSpPr>
        <dsp:cNvPr id="0" name=""/>
        <dsp:cNvSpPr/>
      </dsp:nvSpPr>
      <dsp:spPr>
        <a:xfrm>
          <a:off x="0" y="305891"/>
          <a:ext cx="7122535" cy="87885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788" tIns="374904" rIns="552788" bIns="99568" numCol="1" spcCol="1270" anchor="t" anchorCtr="0">
          <a:noAutofit/>
        </a:bodyPr>
        <a:lstStyle/>
        <a:p>
          <a:pPr marL="114300" lvl="1" indent="-114300" algn="l" defTabSz="622300">
            <a:lnSpc>
              <a:spcPct val="90000"/>
            </a:lnSpc>
            <a:spcBef>
              <a:spcPct val="0"/>
            </a:spcBef>
            <a:spcAft>
              <a:spcPct val="15000"/>
            </a:spcAft>
            <a:buFontTx/>
            <a:buNone/>
          </a:pPr>
          <a:r>
            <a:rPr lang="en-US" sz="1400" b="0" i="1" kern="1200" dirty="0">
              <a:solidFill>
                <a:srgbClr val="DDDDDD">
                  <a:lumMod val="10000"/>
                </a:srgbClr>
              </a:solidFill>
              <a:latin typeface="Trebuchet MS" panose="020B0603020202020204"/>
            </a:rPr>
            <a:t>Forms must be completed and returned to school by May 31 of the school</a:t>
          </a:r>
          <a:endParaRPr lang="en-US" sz="1100" b="0" i="1" kern="1200" dirty="0"/>
        </a:p>
        <a:p>
          <a:pPr marL="114300" lvl="1" indent="-114300" algn="l" defTabSz="622300">
            <a:lnSpc>
              <a:spcPct val="90000"/>
            </a:lnSpc>
            <a:spcBef>
              <a:spcPct val="0"/>
            </a:spcBef>
            <a:spcAft>
              <a:spcPct val="15000"/>
            </a:spcAft>
            <a:buFontTx/>
            <a:buNone/>
          </a:pPr>
          <a:r>
            <a:rPr lang="en-US" sz="1400" b="0" i="1" kern="1200" dirty="0">
              <a:solidFill>
                <a:srgbClr val="DDDDDD">
                  <a:lumMod val="10000"/>
                </a:srgbClr>
              </a:solidFill>
              <a:latin typeface="Trebuchet MS" panose="020B0603020202020204"/>
            </a:rPr>
            <a:t>year</a:t>
          </a:r>
          <a:endParaRPr lang="en-US" sz="1100" b="0" i="1" kern="1200" dirty="0"/>
        </a:p>
      </dsp:txBody>
      <dsp:txXfrm>
        <a:off x="0" y="305891"/>
        <a:ext cx="7122535" cy="878850"/>
      </dsp:txXfrm>
    </dsp:sp>
    <dsp:sp modelId="{E5051EA9-E114-4B04-9CBB-C018E0B90393}">
      <dsp:nvSpPr>
        <dsp:cNvPr id="0" name=""/>
        <dsp:cNvSpPr/>
      </dsp:nvSpPr>
      <dsp:spPr>
        <a:xfrm>
          <a:off x="356126" y="17426"/>
          <a:ext cx="6600068" cy="5313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450" tIns="0" rIns="188450" bIns="0" numCol="1" spcCol="1270" anchor="ctr" anchorCtr="0">
          <a:noAutofit/>
        </a:bodyPr>
        <a:lstStyle/>
        <a:p>
          <a:pPr marL="0" lvl="0" indent="0" algn="l" defTabSz="755650">
            <a:lnSpc>
              <a:spcPct val="90000"/>
            </a:lnSpc>
            <a:spcBef>
              <a:spcPct val="0"/>
            </a:spcBef>
            <a:spcAft>
              <a:spcPct val="35000"/>
            </a:spcAft>
            <a:buNone/>
          </a:pPr>
          <a:r>
            <a:rPr lang="en-US" sz="1700" b="1" kern="1200" dirty="0"/>
            <a:t>Parents will receive n</a:t>
          </a:r>
          <a:r>
            <a:rPr kumimoji="0" lang="en-US" sz="1700" b="1" i="0" u="none" strike="noStrike" kern="1200" cap="none" spc="0" normalizeH="0" baseline="0" noProof="0" dirty="0" err="1">
              <a:ln>
                <a:noFill/>
              </a:ln>
              <a:solidFill>
                <a:schemeClr val="bg1"/>
              </a:solidFill>
              <a:effectLst/>
              <a:uLnTx/>
              <a:uFillTx/>
              <a:latin typeface="Trebuchet MS" panose="020B0603020202020204"/>
              <a:ea typeface="+mn-ea"/>
              <a:cs typeface="+mn-cs"/>
            </a:rPr>
            <a:t>otification</a:t>
          </a:r>
          <a:r>
            <a:rPr kumimoji="0" lang="en-US" sz="1700" b="1" i="0" u="none" strike="noStrike" kern="1200" cap="none" spc="0" normalizeH="0" baseline="0" noProof="0" dirty="0">
              <a:ln>
                <a:noFill/>
              </a:ln>
              <a:solidFill>
                <a:schemeClr val="bg1"/>
              </a:solidFill>
              <a:effectLst/>
              <a:uLnTx/>
              <a:uFillTx/>
              <a:latin typeface="Trebuchet MS" panose="020B0603020202020204"/>
              <a:ea typeface="+mn-ea"/>
              <a:cs typeface="+mn-cs"/>
            </a:rPr>
            <a:t> of KOHA requirement and KOHA reporting assessment form </a:t>
          </a:r>
          <a:endParaRPr lang="en-US" sz="1700" b="1" kern="1200" dirty="0">
            <a:solidFill>
              <a:schemeClr val="bg1"/>
            </a:solidFill>
          </a:endParaRPr>
        </a:p>
      </dsp:txBody>
      <dsp:txXfrm>
        <a:off x="382065" y="43365"/>
        <a:ext cx="6548190" cy="479482"/>
      </dsp:txXfrm>
    </dsp:sp>
    <dsp:sp modelId="{3DC410B7-8115-41E9-B059-DF5649E3EB9A}">
      <dsp:nvSpPr>
        <dsp:cNvPr id="0" name=""/>
        <dsp:cNvSpPr/>
      </dsp:nvSpPr>
      <dsp:spPr>
        <a:xfrm>
          <a:off x="0" y="1547621"/>
          <a:ext cx="7122535" cy="878850"/>
        </a:xfrm>
        <a:prstGeom prst="rect">
          <a:avLst/>
        </a:prstGeom>
        <a:solidFill>
          <a:schemeClr val="lt1">
            <a:alpha val="90000"/>
            <a:hueOff val="0"/>
            <a:satOff val="0"/>
            <a:lumOff val="0"/>
            <a:alphaOff val="0"/>
          </a:schemeClr>
        </a:solidFill>
        <a:ln w="19050" cap="rnd" cmpd="sng" algn="ctr">
          <a:solidFill>
            <a:schemeClr val="accent3">
              <a:hueOff val="-1068292"/>
              <a:satOff val="-50000"/>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788" tIns="374904" rIns="55278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0" i="1" kern="1200" dirty="0"/>
            <a:t>Hand in the assessment form once completed by a licensed dental</a:t>
          </a:r>
          <a:endParaRPr lang="en-US" sz="1600" b="0" i="1" kern="1200" dirty="0"/>
        </a:p>
        <a:p>
          <a:pPr marL="114300" lvl="1" indent="-114300" algn="l" defTabSz="622300">
            <a:lnSpc>
              <a:spcPct val="90000"/>
            </a:lnSpc>
            <a:spcBef>
              <a:spcPct val="0"/>
            </a:spcBef>
            <a:spcAft>
              <a:spcPct val="15000"/>
            </a:spcAft>
            <a:buFont typeface="Arial" panose="020B0604020202020204" pitchFamily="34" charset="0"/>
            <a:buNone/>
          </a:pPr>
          <a:r>
            <a:rPr lang="en-US" sz="1400" b="0" i="1" kern="1200" dirty="0"/>
            <a:t>provider or fill out the assessment-waiver portion of the form</a:t>
          </a:r>
          <a:endParaRPr lang="en-US" sz="1600" b="0" i="1" kern="1200" dirty="0"/>
        </a:p>
      </dsp:txBody>
      <dsp:txXfrm>
        <a:off x="0" y="1547621"/>
        <a:ext cx="7122535" cy="878850"/>
      </dsp:txXfrm>
    </dsp:sp>
    <dsp:sp modelId="{836DCBF5-C531-4663-88CA-BAD9D64246F0}">
      <dsp:nvSpPr>
        <dsp:cNvPr id="0" name=""/>
        <dsp:cNvSpPr/>
      </dsp:nvSpPr>
      <dsp:spPr>
        <a:xfrm>
          <a:off x="356126" y="1281941"/>
          <a:ext cx="6733188" cy="531360"/>
        </a:xfrm>
        <a:prstGeom prst="roundRect">
          <a:avLst/>
        </a:prstGeom>
        <a:solidFill>
          <a:schemeClr val="accent3">
            <a:hueOff val="-1068292"/>
            <a:satOff val="-50000"/>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450" tIns="0" rIns="188450" bIns="0" numCol="1" spcCol="1270" anchor="ctr" anchorCtr="0">
          <a:noAutofit/>
        </a:bodyPr>
        <a:lstStyle/>
        <a:p>
          <a:pPr marL="0" lvl="0" indent="0" algn="l" defTabSz="755650">
            <a:lnSpc>
              <a:spcPct val="90000"/>
            </a:lnSpc>
            <a:spcBef>
              <a:spcPct val="0"/>
            </a:spcBef>
            <a:spcAft>
              <a:spcPct val="35000"/>
            </a:spcAft>
            <a:buNone/>
          </a:pPr>
          <a:r>
            <a:rPr lang="en-US" sz="1700" b="1" kern="1200" dirty="0"/>
            <a:t>Parents have the option: </a:t>
          </a:r>
          <a:endParaRPr lang="en-US" sz="1700" kern="1200" dirty="0"/>
        </a:p>
      </dsp:txBody>
      <dsp:txXfrm>
        <a:off x="382065" y="1307880"/>
        <a:ext cx="6681310" cy="479482"/>
      </dsp:txXfrm>
    </dsp:sp>
    <dsp:sp modelId="{FBE92519-C76B-4054-ACE9-51DBE376D0C9}">
      <dsp:nvSpPr>
        <dsp:cNvPr id="0" name=""/>
        <dsp:cNvSpPr/>
      </dsp:nvSpPr>
      <dsp:spPr>
        <a:xfrm>
          <a:off x="0" y="2743221"/>
          <a:ext cx="7122535" cy="1105650"/>
        </a:xfrm>
        <a:prstGeom prst="rect">
          <a:avLst/>
        </a:prstGeom>
        <a:solidFill>
          <a:schemeClr val="lt1">
            <a:alpha val="90000"/>
            <a:hueOff val="0"/>
            <a:satOff val="0"/>
            <a:lumOff val="0"/>
            <a:alphaOff val="0"/>
          </a:schemeClr>
        </a:solidFill>
        <a:ln w="19050" cap="rnd" cmpd="sng" algn="ctr">
          <a:solidFill>
            <a:schemeClr val="accent3">
              <a:hueOff val="-2136584"/>
              <a:satOff val="-100000"/>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788" tIns="374904" rIns="552788" bIns="99568" numCol="1" spcCol="1270" anchor="t" anchorCtr="0">
          <a:noAutofit/>
        </a:bodyPr>
        <a:lstStyle/>
        <a:p>
          <a:pPr marL="114300" lvl="1" indent="-114300" algn="l" defTabSz="622300">
            <a:lnSpc>
              <a:spcPct val="90000"/>
            </a:lnSpc>
            <a:spcBef>
              <a:spcPct val="0"/>
            </a:spcBef>
            <a:spcAft>
              <a:spcPct val="15000"/>
            </a:spcAft>
            <a:buFontTx/>
            <a:buNone/>
          </a:pPr>
          <a:r>
            <a:rPr lang="en-US" sz="1400" b="0" i="1" kern="1200" dirty="0"/>
            <a:t>Parents are unable to find a dental professional to do the evaluation</a:t>
          </a:r>
        </a:p>
        <a:p>
          <a:pPr marL="114300" lvl="1" indent="-114300" algn="l" defTabSz="622300">
            <a:lnSpc>
              <a:spcPct val="90000"/>
            </a:lnSpc>
            <a:spcBef>
              <a:spcPct val="0"/>
            </a:spcBef>
            <a:spcAft>
              <a:spcPct val="15000"/>
            </a:spcAft>
            <a:buFontTx/>
            <a:buNone/>
          </a:pPr>
          <a:r>
            <a:rPr lang="en-US" sz="1400" b="0" i="1" kern="1200" dirty="0"/>
            <a:t>The assessment form proposes as an undue economic burden</a:t>
          </a:r>
        </a:p>
        <a:p>
          <a:pPr marL="114300" lvl="1" indent="-114300" algn="l" defTabSz="622300">
            <a:lnSpc>
              <a:spcPct val="90000"/>
            </a:lnSpc>
            <a:spcBef>
              <a:spcPct val="0"/>
            </a:spcBef>
            <a:spcAft>
              <a:spcPct val="15000"/>
            </a:spcAft>
            <a:buFontTx/>
            <a:buNone/>
          </a:pPr>
          <a:r>
            <a:rPr lang="en-US" sz="1400" b="0" i="1" kern="1200" dirty="0"/>
            <a:t>The parent chooses not to have their child’s oral health evaluated</a:t>
          </a:r>
          <a:endParaRPr lang="en-US" sz="1400" b="1" i="1" kern="1200" dirty="0"/>
        </a:p>
      </dsp:txBody>
      <dsp:txXfrm>
        <a:off x="0" y="2743221"/>
        <a:ext cx="7122535" cy="1105650"/>
      </dsp:txXfrm>
    </dsp:sp>
    <dsp:sp modelId="{EC82E44A-832B-4A0C-A1F3-4D81D8B23517}">
      <dsp:nvSpPr>
        <dsp:cNvPr id="0" name=""/>
        <dsp:cNvSpPr/>
      </dsp:nvSpPr>
      <dsp:spPr>
        <a:xfrm>
          <a:off x="332889" y="2574708"/>
          <a:ext cx="6743110" cy="531360"/>
        </a:xfrm>
        <a:prstGeom prst="roundRect">
          <a:avLst/>
        </a:prstGeom>
        <a:solidFill>
          <a:schemeClr val="accent3">
            <a:hueOff val="-2136584"/>
            <a:satOff val="-100000"/>
            <a:lumOff val="31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450" tIns="0" rIns="188450" bIns="0" numCol="1" spcCol="1270" anchor="ctr" anchorCtr="0">
          <a:noAutofit/>
        </a:bodyPr>
        <a:lstStyle/>
        <a:p>
          <a:pPr marL="0" lvl="0" indent="0" algn="l" defTabSz="755650">
            <a:lnSpc>
              <a:spcPct val="90000"/>
            </a:lnSpc>
            <a:spcBef>
              <a:spcPct val="0"/>
            </a:spcBef>
            <a:spcAft>
              <a:spcPct val="35000"/>
            </a:spcAft>
            <a:buNone/>
          </a:pPr>
          <a:r>
            <a:rPr lang="en-US" sz="1700" kern="1200" dirty="0"/>
            <a:t>Assessments waiver may be completed if: </a:t>
          </a:r>
        </a:p>
      </dsp:txBody>
      <dsp:txXfrm>
        <a:off x="358828" y="2600647"/>
        <a:ext cx="669123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B83C-AB0A-4347-A7DD-98102FEAE48F}">
      <dsp:nvSpPr>
        <dsp:cNvPr id="0" name=""/>
        <dsp:cNvSpPr/>
      </dsp:nvSpPr>
      <dsp:spPr>
        <a:xfrm>
          <a:off x="2164216" y="1456"/>
          <a:ext cx="8656867" cy="14926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67" tIns="379141" rIns="167967" bIns="379141"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b="1" kern="1200" dirty="0"/>
            <a:t>Connect with your school administrators to identify a Champion! </a:t>
          </a:r>
        </a:p>
        <a:p>
          <a:pPr marL="0" lvl="0" indent="0" algn="ctr" defTabSz="711200">
            <a:lnSpc>
              <a:spcPct val="90000"/>
            </a:lnSpc>
            <a:spcBef>
              <a:spcPct val="0"/>
            </a:spcBef>
            <a:spcAft>
              <a:spcPct val="35000"/>
            </a:spcAft>
            <a:buNone/>
          </a:pPr>
          <a:r>
            <a:rPr lang="en-US" sz="1600" b="0" kern="1200" dirty="0"/>
            <a:t>Having one person appointed to oral health messaging</a:t>
          </a:r>
        </a:p>
        <a:p>
          <a:pPr marL="0" lvl="0" indent="0" algn="ctr" defTabSz="711200">
            <a:lnSpc>
              <a:spcPct val="90000"/>
            </a:lnSpc>
            <a:spcBef>
              <a:spcPct val="0"/>
            </a:spcBef>
            <a:spcAft>
              <a:spcPct val="35000"/>
            </a:spcAft>
            <a:buNone/>
          </a:pPr>
          <a:r>
            <a:rPr lang="en-US" sz="1600" b="0" kern="1200" dirty="0"/>
            <a:t> can help families understand the assessment form process</a:t>
          </a:r>
        </a:p>
      </dsp:txBody>
      <dsp:txXfrm>
        <a:off x="2164216" y="1456"/>
        <a:ext cx="8656867" cy="1492680"/>
      </dsp:txXfrm>
    </dsp:sp>
    <dsp:sp modelId="{F99DC4DA-11C5-4E1B-A9E9-296596BAAA91}">
      <dsp:nvSpPr>
        <dsp:cNvPr id="0" name=""/>
        <dsp:cNvSpPr/>
      </dsp:nvSpPr>
      <dsp:spPr>
        <a:xfrm>
          <a:off x="0" y="1456"/>
          <a:ext cx="2164216" cy="149268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23" tIns="147444" rIns="114523" bIns="147444" numCol="1" spcCol="1270" anchor="ctr" anchorCtr="0">
          <a:noAutofit/>
        </a:bodyPr>
        <a:lstStyle/>
        <a:p>
          <a:pPr marL="0" lvl="0" indent="0" algn="ctr" defTabSz="1244600">
            <a:lnSpc>
              <a:spcPct val="90000"/>
            </a:lnSpc>
            <a:spcBef>
              <a:spcPct val="0"/>
            </a:spcBef>
            <a:spcAft>
              <a:spcPct val="35000"/>
            </a:spcAft>
            <a:buNone/>
          </a:pPr>
          <a:r>
            <a:rPr lang="en-US" sz="2800" b="1" kern="1200" dirty="0"/>
            <a:t>Connect</a:t>
          </a:r>
        </a:p>
      </dsp:txBody>
      <dsp:txXfrm>
        <a:off x="0" y="1456"/>
        <a:ext cx="2164216" cy="1492680"/>
      </dsp:txXfrm>
    </dsp:sp>
    <dsp:sp modelId="{68EE7BF3-C50F-4AD3-AC8A-D55D4D3A264F}">
      <dsp:nvSpPr>
        <dsp:cNvPr id="0" name=""/>
        <dsp:cNvSpPr/>
      </dsp:nvSpPr>
      <dsp:spPr>
        <a:xfrm>
          <a:off x="2164216" y="1583697"/>
          <a:ext cx="8656867" cy="1492680"/>
        </a:xfrm>
        <a:prstGeom prst="rect">
          <a:avLst/>
        </a:prstGeom>
        <a:solidFill>
          <a:schemeClr val="accent2">
            <a:tint val="40000"/>
            <a:alpha val="90000"/>
            <a:hueOff val="-2267382"/>
            <a:satOff val="20585"/>
            <a:lumOff val="884"/>
            <a:alphaOff val="0"/>
          </a:schemeClr>
        </a:solidFill>
        <a:ln w="19050" cap="rnd" cmpd="sng" algn="ctr">
          <a:solidFill>
            <a:schemeClr val="accent2">
              <a:tint val="40000"/>
              <a:alpha val="90000"/>
              <a:hueOff val="-2267382"/>
              <a:satOff val="20585"/>
              <a:lumOff val="8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67" tIns="379141" rIns="167967" bIns="379141"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Highlight oral hygiene and care in the classroom and with parents</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1600" b="0" kern="1200" dirty="0"/>
            <a:t>Encourage parents to take children and families for a dental check-up</a:t>
          </a:r>
          <a:endParaRPr lang="en-US" sz="1600" b="1" kern="1200" dirty="0"/>
        </a:p>
        <a:p>
          <a:pPr marL="0" lvl="0" algn="ctr" defTabSz="711200">
            <a:lnSpc>
              <a:spcPct val="90000"/>
            </a:lnSpc>
            <a:spcBef>
              <a:spcPct val="0"/>
            </a:spcBef>
            <a:spcAft>
              <a:spcPct val="35000"/>
            </a:spcAft>
            <a:buFont typeface="Arial" panose="020B0604020202020204" pitchFamily="34" charset="0"/>
            <a:buNone/>
          </a:pPr>
          <a:r>
            <a:rPr lang="en-US" sz="1600" b="0" kern="1200" dirty="0"/>
            <a:t>Use Smile California coloring and educational materials to enhance classroom curriculum</a:t>
          </a:r>
        </a:p>
        <a:p>
          <a:pPr marL="0" lvl="0" indent="0" algn="ctr" defTabSz="711200">
            <a:lnSpc>
              <a:spcPct val="90000"/>
            </a:lnSpc>
            <a:spcBef>
              <a:spcPct val="0"/>
            </a:spcBef>
            <a:spcAft>
              <a:spcPct val="35000"/>
            </a:spcAft>
            <a:buFont typeface="Arial" panose="020B0604020202020204" pitchFamily="34" charset="0"/>
            <a:buNone/>
          </a:pPr>
          <a:endParaRPr lang="en-US" sz="1600" b="1" kern="1200" dirty="0"/>
        </a:p>
      </dsp:txBody>
      <dsp:txXfrm>
        <a:off x="2164216" y="1583697"/>
        <a:ext cx="8656867" cy="1492680"/>
      </dsp:txXfrm>
    </dsp:sp>
    <dsp:sp modelId="{CA039022-B450-4EA2-B0F2-DF20E0C917CE}">
      <dsp:nvSpPr>
        <dsp:cNvPr id="0" name=""/>
        <dsp:cNvSpPr/>
      </dsp:nvSpPr>
      <dsp:spPr>
        <a:xfrm>
          <a:off x="0" y="1583697"/>
          <a:ext cx="2164216" cy="1492680"/>
        </a:xfrm>
        <a:prstGeom prst="rect">
          <a:avLst/>
        </a:prstGeom>
        <a:solidFill>
          <a:schemeClr val="accent2">
            <a:hueOff val="-1603589"/>
            <a:satOff val="21171"/>
            <a:lumOff val="-4118"/>
            <a:alphaOff val="0"/>
          </a:schemeClr>
        </a:solidFill>
        <a:ln w="19050" cap="rnd" cmpd="sng" algn="ctr">
          <a:solidFill>
            <a:schemeClr val="accent2">
              <a:hueOff val="-1603589"/>
              <a:satOff val="2117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23" tIns="147444" rIns="114523" bIns="147444" numCol="1" spcCol="1270" anchor="ctr" anchorCtr="0">
          <a:noAutofit/>
        </a:bodyPr>
        <a:lstStyle/>
        <a:p>
          <a:pPr marL="0" lvl="0" indent="0" algn="ctr" defTabSz="1244600">
            <a:lnSpc>
              <a:spcPct val="90000"/>
            </a:lnSpc>
            <a:spcBef>
              <a:spcPct val="0"/>
            </a:spcBef>
            <a:spcAft>
              <a:spcPct val="35000"/>
            </a:spcAft>
            <a:buNone/>
          </a:pPr>
          <a:r>
            <a:rPr lang="en-US" sz="2800" b="1" kern="1200" dirty="0"/>
            <a:t>Highlight</a:t>
          </a:r>
        </a:p>
      </dsp:txBody>
      <dsp:txXfrm>
        <a:off x="0" y="1583697"/>
        <a:ext cx="2164216" cy="1492680"/>
      </dsp:txXfrm>
    </dsp:sp>
    <dsp:sp modelId="{A3133A6C-5CC8-4819-9CA3-F34001AE290D}">
      <dsp:nvSpPr>
        <dsp:cNvPr id="0" name=""/>
        <dsp:cNvSpPr/>
      </dsp:nvSpPr>
      <dsp:spPr>
        <a:xfrm>
          <a:off x="2164216" y="3167395"/>
          <a:ext cx="8656867" cy="1492680"/>
        </a:xfrm>
        <a:prstGeom prst="rect">
          <a:avLst/>
        </a:prstGeom>
        <a:solidFill>
          <a:schemeClr val="accent2">
            <a:tint val="40000"/>
            <a:alpha val="90000"/>
            <a:hueOff val="-4534763"/>
            <a:satOff val="41169"/>
            <a:lumOff val="1767"/>
            <a:alphaOff val="0"/>
          </a:schemeClr>
        </a:solidFill>
        <a:ln w="19050" cap="rnd" cmpd="sng" algn="ctr">
          <a:solidFill>
            <a:schemeClr val="accent2">
              <a:tint val="40000"/>
              <a:alpha val="90000"/>
              <a:hueOff val="-4534763"/>
              <a:satOff val="41169"/>
              <a:lumOff val="1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967" tIns="379141" rIns="167967" bIns="379141"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Encourage healthy snacking and alternative prizes</a:t>
          </a:r>
        </a:p>
        <a:p>
          <a:pPr marL="0" lvl="0" indent="0" algn="ctr" defTabSz="711200">
            <a:lnSpc>
              <a:spcPct val="90000"/>
            </a:lnSpc>
            <a:spcBef>
              <a:spcPct val="0"/>
            </a:spcBef>
            <a:spcAft>
              <a:spcPct val="35000"/>
            </a:spcAft>
            <a:buNone/>
          </a:pPr>
          <a:r>
            <a:rPr lang="en-US" sz="1600" b="0" kern="1200" dirty="0"/>
            <a:t>Ask parents to bring or share party prizes such as pencils, erasers and notepads</a:t>
          </a:r>
        </a:p>
        <a:p>
          <a:pPr marL="0" lvl="0" indent="0" algn="ctr" defTabSz="711200">
            <a:lnSpc>
              <a:spcPct val="90000"/>
            </a:lnSpc>
            <a:spcBef>
              <a:spcPct val="0"/>
            </a:spcBef>
            <a:spcAft>
              <a:spcPct val="35000"/>
            </a:spcAft>
            <a:buNone/>
          </a:pPr>
          <a:r>
            <a:rPr lang="en-US" sz="1600" b="0" kern="1200" dirty="0"/>
            <a:t> instead of sugary snacks during classroom parties and celebrations</a:t>
          </a:r>
          <a:endParaRPr lang="en-US" sz="1600" b="1" kern="1200" dirty="0"/>
        </a:p>
      </dsp:txBody>
      <dsp:txXfrm>
        <a:off x="2164216" y="3167395"/>
        <a:ext cx="8656867" cy="1492680"/>
      </dsp:txXfrm>
    </dsp:sp>
    <dsp:sp modelId="{54D7CC14-CAA4-4804-A0A1-01DC6B43B262}">
      <dsp:nvSpPr>
        <dsp:cNvPr id="0" name=""/>
        <dsp:cNvSpPr/>
      </dsp:nvSpPr>
      <dsp:spPr>
        <a:xfrm>
          <a:off x="0" y="3165939"/>
          <a:ext cx="2164216" cy="1492680"/>
        </a:xfrm>
        <a:prstGeom prst="rect">
          <a:avLst/>
        </a:prstGeom>
        <a:solidFill>
          <a:schemeClr val="accent2">
            <a:hueOff val="-3207179"/>
            <a:satOff val="42342"/>
            <a:lumOff val="-8236"/>
            <a:alphaOff val="0"/>
          </a:schemeClr>
        </a:solidFill>
        <a:ln w="19050" cap="rnd" cmpd="sng" algn="ctr">
          <a:solidFill>
            <a:schemeClr val="accent2">
              <a:hueOff val="-3207179"/>
              <a:satOff val="42342"/>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23" tIns="147444" rIns="114523" bIns="147444" numCol="1" spcCol="1270" anchor="ctr" anchorCtr="0">
          <a:noAutofit/>
        </a:bodyPr>
        <a:lstStyle/>
        <a:p>
          <a:pPr marL="0" lvl="0" indent="0" algn="ctr" defTabSz="1244600">
            <a:lnSpc>
              <a:spcPct val="90000"/>
            </a:lnSpc>
            <a:spcBef>
              <a:spcPct val="0"/>
            </a:spcBef>
            <a:spcAft>
              <a:spcPct val="35000"/>
            </a:spcAft>
            <a:buNone/>
          </a:pPr>
          <a:r>
            <a:rPr lang="en-US" sz="2800" b="1" kern="1200" dirty="0"/>
            <a:t>Encourage</a:t>
          </a:r>
        </a:p>
      </dsp:txBody>
      <dsp:txXfrm>
        <a:off x="0" y="3165939"/>
        <a:ext cx="2164216" cy="14926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4DEAD9-5717-4EFB-9453-0EDA6EDACF9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5B098D-C425-4440-9F8C-42589C099D0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F713C4-CC90-4D92-B476-A20987C5C5B6}" type="datetimeFigureOut">
              <a:rPr lang="en-US" smtClean="0"/>
              <a:t>11/4/2020</a:t>
            </a:fld>
            <a:endParaRPr lang="en-US"/>
          </a:p>
        </p:txBody>
      </p:sp>
      <p:sp>
        <p:nvSpPr>
          <p:cNvPr id="4" name="Footer Placeholder 3">
            <a:extLst>
              <a:ext uri="{FF2B5EF4-FFF2-40B4-BE49-F238E27FC236}">
                <a16:creationId xmlns:a16="http://schemas.microsoft.com/office/drawing/2014/main" id="{ABB446BB-A8F2-470E-96C0-F13F68F1791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CB852E-F888-4FFB-9AF7-EC480C98527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B2FCACE-6CF9-4812-8484-F95AAFC49029}" type="slidenum">
              <a:rPr lang="en-US" smtClean="0"/>
              <a:t>‹#›</a:t>
            </a:fld>
            <a:endParaRPr lang="en-US"/>
          </a:p>
        </p:txBody>
      </p:sp>
    </p:spTree>
    <p:extLst>
      <p:ext uri="{BB962C8B-B14F-4D97-AF65-F5344CB8AC3E}">
        <p14:creationId xmlns:p14="http://schemas.microsoft.com/office/powerpoint/2010/main" val="321764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620B8E-CB49-447A-9E93-8D9F6978F645}" type="datetimeFigureOut">
              <a:rPr lang="en-US" smtClean="0"/>
              <a:t>11/4/2020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BE0307-2F68-453D-A813-E7370C0BD23D}" type="slidenum">
              <a:rPr lang="en-US" smtClean="0"/>
              <a:t>‹#›</a:t>
            </a:fld>
            <a:endParaRPr lang="en-US"/>
          </a:p>
        </p:txBody>
      </p:sp>
    </p:spTree>
    <p:extLst>
      <p:ext uri="{BB962C8B-B14F-4D97-AF65-F5344CB8AC3E}">
        <p14:creationId xmlns:p14="http://schemas.microsoft.com/office/powerpoint/2010/main" val="32875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ralhealthsupport.ucsf.edu/our-programs/school-programs/kindergarten-oral-health-assessment#How-can-local-health-jurisdictions-schools-and-providers-help-promote-the-Kindergarten-Oral-Health-Assess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ralhealthsupport.ucsf.edu/koha-toolki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ralhealthsupport.ucsf.edu/koha-toolk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a:t>
            </a:r>
          </a:p>
          <a:p>
            <a:pPr marL="174708" indent="-174708">
              <a:buFont typeface="Arial" panose="020B0604020202020204" pitchFamily="34" charset="0"/>
              <a:buChar char="•"/>
            </a:pPr>
            <a:r>
              <a:rPr lang="en-US" b="0" dirty="0"/>
              <a:t>Introduce yourself and the program</a:t>
            </a:r>
          </a:p>
          <a:p>
            <a:pPr marL="174708" indent="-174708">
              <a:buFont typeface="Arial" panose="020B0604020202020204" pitchFamily="34" charset="0"/>
              <a:buChar char="•"/>
            </a:pPr>
            <a:r>
              <a:rPr lang="en-US" b="0" dirty="0"/>
              <a:t>Power Point is available online: (cchealth.org/dental)</a:t>
            </a:r>
          </a:p>
          <a:p>
            <a:pPr marL="174708" indent="-174708">
              <a:buFont typeface="Arial" panose="020B0604020202020204" pitchFamily="34" charset="0"/>
              <a:buChar char="•"/>
            </a:pPr>
            <a:r>
              <a:rPr lang="en-US" b="0" dirty="0"/>
              <a:t>Ask audience if there are any questions before beginning. Consider writing suggestions or questions on paper/board for follow up.</a:t>
            </a:r>
          </a:p>
          <a:p>
            <a:pPr marL="174708" indent="-174708">
              <a:buFont typeface="Arial" panose="020B0604020202020204" pitchFamily="34" charset="0"/>
              <a:buChar char="•"/>
            </a:pPr>
            <a:r>
              <a:rPr lang="en-US" b="0" dirty="0"/>
              <a:t>Encourage audience to ask questions. </a:t>
            </a:r>
          </a:p>
          <a:p>
            <a:endParaRPr lang="en-US" b="1" dirty="0"/>
          </a:p>
          <a:p>
            <a:pPr marL="174708" indent="-174708">
              <a:buFont typeface="Arial" panose="020B0604020202020204" pitchFamily="34" charset="0"/>
              <a:buChar char="•"/>
            </a:pPr>
            <a:r>
              <a:rPr lang="en-US" b="1" dirty="0"/>
              <a:t>Note from the Contra Costa Community Oral Health Program: </a:t>
            </a:r>
            <a:r>
              <a:rPr lang="en-US" b="0" dirty="0"/>
              <a:t>Please customize slides to adapt to your program. </a:t>
            </a:r>
          </a:p>
        </p:txBody>
      </p:sp>
      <p:sp>
        <p:nvSpPr>
          <p:cNvPr id="4" name="Slide Number Placeholder 3"/>
          <p:cNvSpPr>
            <a:spLocks noGrp="1"/>
          </p:cNvSpPr>
          <p:nvPr>
            <p:ph type="sldNum" sz="quarter" idx="5"/>
          </p:nvPr>
        </p:nvSpPr>
        <p:spPr/>
        <p:txBody>
          <a:bodyPr/>
          <a:lstStyle/>
          <a:p>
            <a:fld id="{8BBE0307-2F68-453D-A813-E7370C0BD23D}" type="slidenum">
              <a:rPr lang="en-US" smtClean="0"/>
              <a:t>1</a:t>
            </a:fld>
            <a:endParaRPr lang="en-US"/>
          </a:p>
        </p:txBody>
      </p:sp>
    </p:spTree>
    <p:extLst>
      <p:ext uri="{BB962C8B-B14F-4D97-AF65-F5344CB8AC3E}">
        <p14:creationId xmlns:p14="http://schemas.microsoft.com/office/powerpoint/2010/main" val="239604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KOHA - The Role of Schools: </a:t>
            </a:r>
            <a:endParaRPr lang="en-US" dirty="0"/>
          </a:p>
          <a:p>
            <a:pPr marL="640594" lvl="1" indent="-174708">
              <a:buFont typeface="Arial" panose="020B0604020202020204" pitchFamily="34" charset="0"/>
              <a:buChar char="•"/>
            </a:pPr>
            <a:r>
              <a:rPr lang="en-US" dirty="0"/>
              <a:t>Schools play a vital part in educating and supporting parents around the importance of oral health. By law, schools are required to give parents the KOHA form along with a parent notification letter. Oral Health Education and Medi-Cal Enrollment information are often given to families within this packet.– (California Dental Association)</a:t>
            </a:r>
            <a:endParaRPr lang="en-US" i="1" dirty="0"/>
          </a:p>
          <a:p>
            <a:pPr marL="640594" lvl="1" indent="-174708">
              <a:buFont typeface="Arial" panose="020B0604020202020204" pitchFamily="34" charset="0"/>
              <a:buChar char="•"/>
            </a:pPr>
            <a:r>
              <a:rPr lang="en-US" dirty="0"/>
              <a:t>In July, schools start to distribute forms and notification letters before the school year begins. This allows for the time beginning in September-May to conduct oral health assessments. </a:t>
            </a:r>
          </a:p>
          <a:p>
            <a:pPr marL="640594" lvl="1" indent="-174708">
              <a:buFont typeface="Arial" panose="020B0604020202020204" pitchFamily="34" charset="0"/>
              <a:buChar char="•"/>
            </a:pPr>
            <a:r>
              <a:rPr lang="en-US" dirty="0"/>
              <a:t>May 31</a:t>
            </a:r>
            <a:r>
              <a:rPr lang="en-US" baseline="30000" dirty="0"/>
              <a:t>st</a:t>
            </a:r>
            <a:r>
              <a:rPr lang="en-US" dirty="0"/>
              <a:t> serves as the last day for forms to be collected from parents/caregivers.</a:t>
            </a:r>
          </a:p>
          <a:p>
            <a:pPr marL="640594" lvl="1" indent="-174708">
              <a:buFont typeface="Arial" panose="020B0604020202020204" pitchFamily="34" charset="0"/>
              <a:buChar char="•"/>
            </a:pPr>
            <a:r>
              <a:rPr lang="en-US" dirty="0"/>
              <a:t>Schools have the option to either enter individual school data into a national database titled “SCHOR” or submit data directly to their local district office by the end of school year. (California Oral Health Technical Assistance Center)</a:t>
            </a:r>
          </a:p>
          <a:p>
            <a:pPr marL="640594" lvl="1" indent="-174708">
              <a:buFont typeface="Arial" panose="020B0604020202020204" pitchFamily="34" charset="0"/>
              <a:buChar char="•"/>
            </a:pPr>
            <a:r>
              <a:rPr lang="en-US" dirty="0"/>
              <a:t>SCHOR, also known as the System for Oral Health Reporting is used by the Office of Education to analyze data entered in by schools.</a:t>
            </a:r>
          </a:p>
          <a:p>
            <a:pPr marL="640594" lvl="1" indent="-174708">
              <a:buFont typeface="Arial" panose="020B0604020202020204" pitchFamily="34" charset="0"/>
              <a:buChar char="•"/>
            </a:pPr>
            <a:r>
              <a:rPr lang="en-US" dirty="0"/>
              <a:t>The final deadline to submit all data on behalf of schools is July 1</a:t>
            </a:r>
            <a:r>
              <a:rPr lang="en-US" baseline="30000" dirty="0"/>
              <a:t>st</a:t>
            </a:r>
            <a:r>
              <a:rPr lang="en-US" dirty="0"/>
              <a:t>. </a:t>
            </a:r>
          </a:p>
          <a:p>
            <a:pPr marL="640594" lvl="1" indent="-174708">
              <a:buFont typeface="Arial" panose="020B0604020202020204" pitchFamily="34" charset="0"/>
              <a:buChar char="•"/>
            </a:pPr>
            <a:r>
              <a:rPr lang="en-US" dirty="0"/>
              <a:t>Reported</a:t>
            </a:r>
            <a:r>
              <a:rPr lang="en-US" b="0" i="0" u="none" dirty="0"/>
              <a:t> data may include but is not limited to the number of children who are subject to the requirement, the number of returned and not returned assessment forms, dental caries/untreated decay experienced and the number of requested waiver count. – (California Dental Association)</a:t>
            </a:r>
          </a:p>
          <a:p>
            <a:endParaRPr lang="en-US" dirty="0"/>
          </a:p>
          <a:p>
            <a:r>
              <a:rPr lang="en-US" b="1" dirty="0"/>
              <a:t>References:</a:t>
            </a:r>
          </a:p>
          <a:p>
            <a:pPr marL="171450" indent="-171450">
              <a:buFont typeface="Arial" panose="020B0604020202020204" pitchFamily="34" charset="0"/>
              <a:buChar char="•"/>
            </a:pPr>
            <a:r>
              <a:rPr lang="en-US" b="0" dirty="0"/>
              <a:t>California Dental Association. Kindergarten Oral Health Requirement. Retrieved from: https://www.cda.org/Home/Public/Kindergarten-Oral-Health-Requirement</a:t>
            </a:r>
          </a:p>
          <a:p>
            <a:pPr marL="171450" indent="-171450">
              <a:buFont typeface="Arial" panose="020B0604020202020204" pitchFamily="34" charset="0"/>
              <a:buChar char="•"/>
            </a:pPr>
            <a:r>
              <a:rPr lang="en-US" b="0" dirty="0"/>
              <a:t>California Oral Health Technical Assistance Center. Kindergarten Oral Health Assessment. Retrieved from: </a:t>
            </a:r>
            <a:r>
              <a:rPr lang="en-US" dirty="0">
                <a:solidFill>
                  <a:schemeClr val="tx1"/>
                </a:solidFill>
                <a:hlinkClick r:id="rId3">
                  <a:extLst>
                    <a:ext uri="{A12FA001-AC4F-418D-AE19-62706E023703}">
                      <ahyp:hlinkClr xmlns:ahyp="http://schemas.microsoft.com/office/drawing/2018/hyperlinkcolor" val="tx"/>
                    </a:ext>
                  </a:extLst>
                </a:hlinkClick>
              </a:rPr>
              <a:t>https://oralhealthsupport.ucsf.edu/our-programs/school-programs/kindergarten-oral-health-assessment#How-can-local-health-jurisdictions-schools-and-providers-help-promote-the-Kindergarten-Oral-Health-Assessment</a:t>
            </a:r>
            <a:endParaRPr lang="en-US" b="0" dirty="0">
              <a:solidFill>
                <a:schemeClr val="tx1"/>
              </a:solidFill>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pPr defTabSz="465887">
              <a:defRPr/>
            </a:pPr>
            <a:fld id="{534B03FA-7ECF-4E8E-8676-DF7ABB6FBE32}" type="slidenum">
              <a:rPr lang="en-US">
                <a:solidFill>
                  <a:prstClr val="black"/>
                </a:solidFill>
                <a:latin typeface="Calibri" panose="020F0502020204030204"/>
              </a:rPr>
              <a:pPr defTabSz="46588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841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Requirements of Schools</a:t>
            </a:r>
          </a:p>
          <a:p>
            <a:pPr marL="628650" lvl="1" indent="-171450">
              <a:buFont typeface="Arial" panose="020B0604020202020204" pitchFamily="34" charset="0"/>
              <a:buChar char="•"/>
            </a:pPr>
            <a:r>
              <a:rPr lang="en-US" dirty="0"/>
              <a:t>Data from the KOHA forms can help highlight dental resources and target outreach efforts to improve oral health in our local community. This seamless collaboration between schools, parents and community partners can have an exponential impact for our children. </a:t>
            </a:r>
          </a:p>
          <a:p>
            <a:pPr marL="628650" lvl="1" indent="-171450">
              <a:buFont typeface="Arial" panose="020B0604020202020204" pitchFamily="34" charset="0"/>
              <a:buChar char="•"/>
            </a:pPr>
            <a:r>
              <a:rPr lang="en-US" dirty="0"/>
              <a:t>Examples may include bringing mobile dental services to schools and community sites. </a:t>
            </a:r>
          </a:p>
          <a:p>
            <a:pPr marL="171450" indent="-171450" defTabSz="931774">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34B03FA-7ECF-4E8E-8676-DF7ABB6FB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19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KOHA and The Role of Parents/Option slide for SCHOR:</a:t>
            </a:r>
          </a:p>
          <a:p>
            <a:pPr marL="640594" lvl="1" indent="-174708">
              <a:buFont typeface="Arial" panose="020B0604020202020204" pitchFamily="34" charset="0"/>
              <a:buChar char="•"/>
            </a:pPr>
            <a:r>
              <a:rPr lang="en-US" b="0" dirty="0"/>
              <a:t>Many schools distribute the KOHA form and parent notification letter prior to beginning of the school year to prepare new parents and caregivers for registration as their child enters public school for the first time. Parents are encouraged to review the simple three question form to determine if their child is due to see their dental care professional. </a:t>
            </a:r>
          </a:p>
          <a:p>
            <a:pPr marL="640594" lvl="1" indent="-174708">
              <a:buFont typeface="Arial" panose="020B0604020202020204" pitchFamily="34" charset="0"/>
              <a:buChar char="•"/>
            </a:pPr>
            <a:r>
              <a:rPr lang="en-US" b="0" dirty="0"/>
              <a:t>If so, they should schedule, follow up and bring along the KOHA form to be filled out at their child’s next dental check up. If their child has already received an oral screening within the last 12 months before the start of school, they should coordinate with the dental care provider’s office to have the KOHA form filled out.</a:t>
            </a:r>
          </a:p>
          <a:p>
            <a:pPr marL="640594" lvl="1" indent="-174708">
              <a:buFont typeface="Arial" panose="020B0604020202020204" pitchFamily="34" charset="0"/>
              <a:buChar char="•"/>
            </a:pPr>
            <a:r>
              <a:rPr lang="en-US" b="0" dirty="0"/>
              <a:t>Parents of children who have never seen a dentist or are want to connect to care can review the attached parent notification letter for details on resources such as Medi-Cal, which includes dental coverage for kids.</a:t>
            </a:r>
          </a:p>
          <a:p>
            <a:pPr marL="640594" lvl="1" indent="-174708">
              <a:buFont typeface="Arial" panose="020B0604020202020204" pitchFamily="34" charset="0"/>
              <a:buChar char="•"/>
            </a:pPr>
            <a:r>
              <a:rPr lang="en-US" b="0" dirty="0"/>
              <a:t>Schools can inform families if they partner with oral health programs that come into classrooms to provide dental screenings.</a:t>
            </a:r>
          </a:p>
          <a:p>
            <a:pPr marL="640594" lvl="1" indent="-174708">
              <a:buFont typeface="Arial" panose="020B0604020202020204" pitchFamily="34" charset="0"/>
              <a:buChar char="•"/>
            </a:pPr>
            <a:r>
              <a:rPr lang="en-US" b="0" dirty="0"/>
              <a:t>Parents have the option to complete the assessment form or complete an assessment-waiver form.</a:t>
            </a:r>
          </a:p>
          <a:p>
            <a:pPr marL="640594" lvl="1" indent="-174708">
              <a:buFont typeface="Arial" panose="020B0604020202020204" pitchFamily="34" charset="0"/>
              <a:buChar char="•"/>
            </a:pPr>
            <a:r>
              <a:rPr lang="en-US" b="0" dirty="0"/>
              <a:t>Waiver forms should only be used if parents can not find a dental professional to do the evaluation or if the assessment form poses and economic burden or if they choose not to have their child’s oral health evaluated.</a:t>
            </a:r>
            <a:r>
              <a:rPr lang="en-US" b="0" i="0" dirty="0"/>
              <a:t> </a:t>
            </a:r>
            <a:r>
              <a:rPr lang="en-US" b="0" i="1" dirty="0"/>
              <a:t>(</a:t>
            </a:r>
            <a:r>
              <a:rPr lang="en-US" b="0" i="0" dirty="0"/>
              <a:t>California Dental Association</a:t>
            </a:r>
            <a:r>
              <a:rPr lang="en-US" b="0" i="1" dirty="0"/>
              <a:t>)</a:t>
            </a:r>
          </a:p>
          <a:p>
            <a:pPr marL="465886" lvl="1" indent="0">
              <a:buFont typeface="Arial" panose="020B0604020202020204" pitchFamily="34" charset="0"/>
              <a:buNone/>
            </a:pPr>
            <a:endParaRPr lang="en-US" b="0" i="0" dirty="0"/>
          </a:p>
          <a:p>
            <a:r>
              <a:rPr lang="en-US" b="1" dirty="0"/>
              <a:t>References:</a:t>
            </a:r>
          </a:p>
          <a:p>
            <a:pPr marL="180137" lvl="0" indent="-171450">
              <a:buFont typeface="Arial" panose="020B0604020202020204" pitchFamily="34" charset="0"/>
              <a:buChar char="•"/>
            </a:pPr>
            <a:r>
              <a:rPr lang="en-US" b="0" dirty="0"/>
              <a:t>California Dental Association. Kindergarten Oral Health Requirement. Retrieved from: https://www.cda.org/Home/Public/Kindergarten-Oral-Health-Requirement</a:t>
            </a:r>
          </a:p>
          <a:p>
            <a:endParaRPr lang="en-US" dirty="0"/>
          </a:p>
        </p:txBody>
      </p:sp>
      <p:sp>
        <p:nvSpPr>
          <p:cNvPr id="4" name="Slide Number Placeholder 3"/>
          <p:cNvSpPr>
            <a:spLocks noGrp="1"/>
          </p:cNvSpPr>
          <p:nvPr>
            <p:ph type="sldNum" sz="quarter" idx="5"/>
          </p:nvPr>
        </p:nvSpPr>
        <p:spPr/>
        <p:txBody>
          <a:bodyPr/>
          <a:lstStyle/>
          <a:p>
            <a:fld id="{8BBE0307-2F68-453D-A813-E7370C0BD23D}" type="slidenum">
              <a:rPr lang="en-US" smtClean="0"/>
              <a:t>12</a:t>
            </a:fld>
            <a:endParaRPr lang="en-US"/>
          </a:p>
        </p:txBody>
      </p:sp>
    </p:spTree>
    <p:extLst>
      <p:ext uri="{BB962C8B-B14F-4D97-AF65-F5344CB8AC3E}">
        <p14:creationId xmlns:p14="http://schemas.microsoft.com/office/powerpoint/2010/main" val="234361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Supporting Oral Health Efforts in Schools – How can I help?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Schools play such an important role in communicating to both children and families on the importance of oral care.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great way to support oral health at your school is to encourage school administrators to identify a champion.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designated person can help organize existing resources and emphasize the importance of screenings and reporting to both administrators and families.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Champions can also inspire their colleagues to explore the Smile California website and integrate oral health care in fun ways within the classroom. This website offers a variety of appropriate grade level activities with topics like going to the dentist and the science behind dental decay.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Often teachers and front office staff are the first point of contact for many families. Please consider encouraging parents to complete the KOHA, utilize dental prevention services and take their families for regular dental check-ups in order from them be ready for school!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Healthier nutrition options such as offering less sugary, sticky snacks as rewards or prizes during classroom celebrations is a great tip for achieving a healthier mouth. </a:t>
            </a: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34B03FA-7ECF-4E8E-8676-DF7ABB6FB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18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Steps of Prevention:</a:t>
            </a:r>
          </a:p>
          <a:p>
            <a:pPr marL="628650" lvl="1" indent="-171450">
              <a:buFont typeface="Arial" panose="020B0604020202020204" pitchFamily="34" charset="0"/>
              <a:buChar char="•"/>
            </a:pPr>
            <a:r>
              <a:rPr lang="en-US" dirty="0"/>
              <a:t>To help schools get started on introducing oral curriculum for children, the following five prevention steps are recommended when discussing oral health topics:</a:t>
            </a:r>
          </a:p>
          <a:p>
            <a:pPr marL="1085850" lvl="2" indent="-171450">
              <a:buFont typeface="Arial" panose="020B0604020202020204" pitchFamily="34" charset="0"/>
              <a:buChar char="•"/>
            </a:pPr>
            <a:r>
              <a:rPr lang="en-US" dirty="0"/>
              <a:t>Maintaining general health and oral health including healthy lifestyle habits.</a:t>
            </a:r>
          </a:p>
          <a:p>
            <a:pPr marL="1099068" lvl="2" indent="-184668">
              <a:buFont typeface="Arial" panose="020B0604020202020204" pitchFamily="34" charset="0"/>
              <a:buChar char="•"/>
            </a:pPr>
            <a:r>
              <a:rPr lang="en-US" dirty="0"/>
              <a:t>Brushing 2x a day: Morning and Night.</a:t>
            </a:r>
          </a:p>
          <a:p>
            <a:pPr marL="1099068" lvl="2" indent="-184668">
              <a:buFont typeface="Arial" panose="020B0604020202020204" pitchFamily="34" charset="0"/>
              <a:buChar char="•"/>
            </a:pPr>
            <a:r>
              <a:rPr lang="en-US" dirty="0"/>
              <a:t>Flossing at least 1x a day: Before bed – important after meals.</a:t>
            </a:r>
          </a:p>
          <a:p>
            <a:pPr marL="1099068" lvl="2" indent="-184668">
              <a:buFont typeface="Arial" panose="020B0604020202020204" pitchFamily="34" charset="0"/>
              <a:buChar char="•"/>
            </a:pPr>
            <a:r>
              <a:rPr lang="en-US" dirty="0"/>
              <a:t>Choose fluoride: toothpaste, mouthwash and systemic fluoride in tap water helps strengthen teeth and bones.</a:t>
            </a:r>
          </a:p>
          <a:p>
            <a:pPr marL="1099068" lvl="2" indent="-184668">
              <a:buFont typeface="Arial" panose="020B0604020202020204" pitchFamily="34" charset="0"/>
              <a:buChar char="•"/>
            </a:pPr>
            <a:r>
              <a:rPr lang="en-US" dirty="0"/>
              <a:t>Eating healthy meals: limit sugary foods and choose water for drinking.</a:t>
            </a:r>
          </a:p>
          <a:p>
            <a:pPr marL="1099068" lvl="2" indent="-184668">
              <a:buFont typeface="Arial" panose="020B0604020202020204" pitchFamily="34" charset="0"/>
              <a:buChar char="•"/>
            </a:pPr>
            <a:r>
              <a:rPr lang="en-US" dirty="0"/>
              <a:t>Maintaining regular check-ups: See a dentist 2x a year. Don’t delay necessary treatment.</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34B03FA-7ECF-4E8E-8676-DF7ABB6FB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42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Oral Health Website:</a:t>
            </a:r>
          </a:p>
          <a:p>
            <a:pPr marL="628650" lvl="1" indent="-171450">
              <a:buFont typeface="Arial" panose="020B0604020202020204" pitchFamily="34" charset="0"/>
              <a:buChar char="•"/>
            </a:pPr>
            <a:r>
              <a:rPr lang="en-US" b="0" dirty="0"/>
              <a:t>To find local resources regarding oral health services and clinics within Contra Costa County. Please visit Contra Costa Health Services – Community Oral Health Website.</a:t>
            </a:r>
          </a:p>
        </p:txBody>
      </p:sp>
      <p:sp>
        <p:nvSpPr>
          <p:cNvPr id="4" name="Slide Number Placeholder 3"/>
          <p:cNvSpPr>
            <a:spLocks noGrp="1"/>
          </p:cNvSpPr>
          <p:nvPr>
            <p:ph type="sldNum" sz="quarter" idx="5"/>
          </p:nvPr>
        </p:nvSpPr>
        <p:spPr/>
        <p:txBody>
          <a:bodyPr/>
          <a:lstStyle/>
          <a:p>
            <a:pPr defTabSz="492447">
              <a:defRPr/>
            </a:pPr>
            <a:fld id="{534B03FA-7ECF-4E8E-8676-DF7ABB6FBE32}" type="slidenum">
              <a:rPr lang="en-US">
                <a:solidFill>
                  <a:prstClr val="black"/>
                </a:solidFill>
                <a:latin typeface="Calibri" panose="020F0502020204030204"/>
              </a:rPr>
              <a:pPr defTabSz="49244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7574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Takeaways:	</a:t>
            </a:r>
          </a:p>
          <a:p>
            <a:pPr marL="685800" lvl="1" indent="-228600">
              <a:buFont typeface="Arial" panose="020B0604020202020204" pitchFamily="34" charset="0"/>
              <a:buChar char="•"/>
            </a:pPr>
            <a:r>
              <a:rPr lang="en-US" dirty="0"/>
              <a:t>Five key takeaways to highlight from this lesson include the following:</a:t>
            </a:r>
          </a:p>
          <a:p>
            <a:pPr marL="1143000" lvl="2" indent="-228600">
              <a:buFont typeface="Arial" panose="020B0604020202020204" pitchFamily="34" charset="0"/>
              <a:buChar char="•"/>
            </a:pPr>
            <a:r>
              <a:rPr lang="en-US" dirty="0"/>
              <a:t>Oral Health is connected to overall general health.</a:t>
            </a:r>
          </a:p>
          <a:p>
            <a:pPr marL="1143000" lvl="2" indent="-228600">
              <a:buFont typeface="Arial" panose="020B0604020202020204" pitchFamily="34" charset="0"/>
              <a:buChar char="•"/>
            </a:pPr>
            <a:r>
              <a:rPr lang="en-US" dirty="0"/>
              <a:t>Poor oral health can impact a child’s school readiness and academic performance.</a:t>
            </a:r>
          </a:p>
          <a:p>
            <a:pPr marL="1143000" lvl="2" indent="-228600">
              <a:buFont typeface="Arial" panose="020B0604020202020204" pitchFamily="34" charset="0"/>
              <a:buChar char="•"/>
            </a:pPr>
            <a:r>
              <a:rPr lang="en-US" dirty="0"/>
              <a:t>The Kindergarten Oral Health Assessment (KOHA) form is required for children entering public school for the first time – Kindergarten or First Grade. </a:t>
            </a:r>
          </a:p>
          <a:p>
            <a:pPr marL="1143000" lvl="2" indent="-228600">
              <a:buFont typeface="Arial" panose="020B0604020202020204" pitchFamily="34" charset="0"/>
              <a:buChar char="•"/>
            </a:pPr>
            <a:r>
              <a:rPr lang="en-US" dirty="0"/>
              <a:t>Schools can support KOHA and oral health efforts by educating families on the importance of a child receiving a dental check-up.</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solidFill>
                  <a:prstClr val="black">
                    <a:lumMod val="75000"/>
                    <a:lumOff val="25000"/>
                  </a:prstClr>
                </a:solidFill>
              </a:rPr>
              <a:t>For Contra Costa County schools, please visit our local office of Education in Pleasant Hill, California or visit their website at www.cocoschools.org</a:t>
            </a:r>
            <a:endParaRPr lang="en-US" b="0" i="1" u="none" dirty="0"/>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defTabSz="465887">
              <a:defRPr/>
            </a:pPr>
            <a:fld id="{3D751C20-9505-47E9-9EB7-D1FC71FFC5EB}"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03345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Closing:</a:t>
            </a:r>
          </a:p>
          <a:p>
            <a:pPr marL="645376" lvl="1" indent="-188176">
              <a:buFont typeface="Arial" panose="020B0604020202020204" pitchFamily="34" charset="0"/>
              <a:buChar char="•"/>
            </a:pPr>
            <a:r>
              <a:rPr lang="en-US" dirty="0"/>
              <a:t>Provide presenting staff contact information– and Community Oral Health Program contact information.</a:t>
            </a:r>
            <a:endParaRPr lang="en-US" b="0" dirty="0"/>
          </a:p>
          <a:p>
            <a:pPr marL="645376" lvl="1" indent="-188176" defTabSz="984893">
              <a:buFont typeface="Arial" panose="020B0604020202020204" pitchFamily="34" charset="0"/>
              <a:buChar char="•"/>
              <a:defRPr/>
            </a:pPr>
            <a:r>
              <a:rPr lang="en-US" b="0" dirty="0"/>
              <a:t>Thank participants – remind audience, the Contra Costa Oral Health Program provides presentation resources online at </a:t>
            </a:r>
            <a:r>
              <a:rPr lang="en-US" b="0" u="sng" dirty="0"/>
              <a:t>cchealth.org/dental.</a:t>
            </a:r>
          </a:p>
          <a:p>
            <a:pPr marL="0" indent="0">
              <a:buFont typeface="Arial" panose="020B0604020202020204" pitchFamily="34" charset="0"/>
              <a:buNone/>
            </a:pPr>
            <a:endParaRPr lang="en-US" b="0" dirty="0"/>
          </a:p>
          <a:p>
            <a:pPr marL="188176" indent="-18817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5887">
              <a:defRPr/>
            </a:pPr>
            <a:fld id="{E945D5A5-EBB2-49C4-BC49-702B8736C948}"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03994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To Learn and Review:</a:t>
            </a:r>
          </a:p>
          <a:p>
            <a:pPr marL="640594" lvl="1" indent="-174708">
              <a:buFont typeface="Arial" panose="020B0604020202020204" pitchFamily="34" charset="0"/>
              <a:buChar char="•"/>
            </a:pPr>
            <a:r>
              <a:rPr lang="en-US" sz="1200" dirty="0"/>
              <a:t>The Importance of Oral Health</a:t>
            </a:r>
          </a:p>
          <a:p>
            <a:pPr marL="640594" lvl="1" indent="-174708">
              <a:buFont typeface="Arial" panose="020B0604020202020204" pitchFamily="34" charset="0"/>
              <a:buChar char="•"/>
            </a:pPr>
            <a:r>
              <a:rPr lang="en-US" sz="1200" dirty="0"/>
              <a:t>The Impact of Oral Health on Schools</a:t>
            </a:r>
          </a:p>
          <a:p>
            <a:pPr marL="640594" lvl="1" indent="-174708">
              <a:buFont typeface="Arial" panose="020B0604020202020204" pitchFamily="34" charset="0"/>
              <a:buChar char="•"/>
            </a:pPr>
            <a:r>
              <a:rPr lang="en-US" sz="1200" dirty="0"/>
              <a:t>The Kindergarten Oral Health Assessment Form (KOHA)</a:t>
            </a:r>
          </a:p>
          <a:p>
            <a:pPr marL="640594" lvl="1" indent="-174708">
              <a:buFont typeface="Arial" panose="020B0604020202020204" pitchFamily="34" charset="0"/>
              <a:buChar char="•"/>
            </a:pPr>
            <a:r>
              <a:rPr lang="en-US" sz="1200" dirty="0"/>
              <a:t>Requirements of Schools</a:t>
            </a:r>
          </a:p>
          <a:p>
            <a:pPr marL="640594" lvl="1" indent="-174708">
              <a:buFont typeface="Arial" panose="020B0604020202020204" pitchFamily="34" charset="0"/>
              <a:buChar char="•"/>
            </a:pPr>
            <a:r>
              <a:rPr lang="en-US" sz="1200" dirty="0"/>
              <a:t>Supporting Oral Health Efforts</a:t>
            </a:r>
          </a:p>
          <a:p>
            <a:pPr marL="640594" lvl="1" indent="-174708">
              <a:buFont typeface="Arial" panose="020B0604020202020204" pitchFamily="34" charset="0"/>
              <a:buChar char="•"/>
            </a:pPr>
            <a:r>
              <a:rPr lang="en-US" sz="1200" dirty="0"/>
              <a:t>Key Takeaways </a:t>
            </a:r>
          </a:p>
        </p:txBody>
      </p:sp>
      <p:sp>
        <p:nvSpPr>
          <p:cNvPr id="4" name="Slide Number Placeholder 3"/>
          <p:cNvSpPr>
            <a:spLocks noGrp="1"/>
          </p:cNvSpPr>
          <p:nvPr>
            <p:ph type="sldNum" sz="quarter" idx="5"/>
          </p:nvPr>
        </p:nvSpPr>
        <p:spPr/>
        <p:txBody>
          <a:bodyPr/>
          <a:lstStyle/>
          <a:p>
            <a:fld id="{8BBE0307-2F68-453D-A813-E7370C0BD23D}" type="slidenum">
              <a:rPr lang="en-US" smtClean="0"/>
              <a:t>2</a:t>
            </a:fld>
            <a:endParaRPr lang="en-US"/>
          </a:p>
        </p:txBody>
      </p:sp>
    </p:spTree>
    <p:extLst>
      <p:ext uri="{BB962C8B-B14F-4D97-AF65-F5344CB8AC3E}">
        <p14:creationId xmlns:p14="http://schemas.microsoft.com/office/powerpoint/2010/main" val="202515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Why is Oral Health Important:</a:t>
            </a:r>
          </a:p>
          <a:p>
            <a:pPr marL="640594" lvl="1" indent="-174708">
              <a:buFont typeface="Arial" panose="020B0604020202020204" pitchFamily="34" charset="0"/>
              <a:buChar char="•"/>
            </a:pPr>
            <a:r>
              <a:rPr lang="en-US" sz="1200" b="0" dirty="0"/>
              <a:t>It is all connected - the health of the mouth influences aspects of general health.</a:t>
            </a:r>
          </a:p>
          <a:p>
            <a:pPr marL="640594" lvl="1" indent="-174708">
              <a:buFont typeface="Arial" panose="020B0604020202020204" pitchFamily="34" charset="0"/>
              <a:buChar char="•"/>
            </a:pPr>
            <a:r>
              <a:rPr lang="en-US" sz="1200" dirty="0"/>
              <a:t>The mouth is the gateway to the body. </a:t>
            </a:r>
          </a:p>
          <a:p>
            <a:pPr marL="667932" lvl="1" indent="-184668">
              <a:buFont typeface="Arial" panose="020B0604020202020204" pitchFamily="34" charset="0"/>
              <a:buChar char="•"/>
            </a:pPr>
            <a:r>
              <a:rPr lang="en-US" sz="1200" dirty="0"/>
              <a:t>Teeth and salvia begin the first steps of digestion to get vital nutrients.</a:t>
            </a:r>
          </a:p>
          <a:p>
            <a:pPr marL="657971"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Teeth also help us to speak and smile which can directly impact our physical and mental well-being.</a:t>
            </a:r>
          </a:p>
          <a:p>
            <a:pPr marL="657971"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95000"/>
                    <a:lumOff val="5000"/>
                  </a:schemeClr>
                </a:solidFill>
              </a:rPr>
              <a:t>For children, oral health problems can make it difficult to eat food, sleep at night or socialize with other children. – (</a:t>
            </a:r>
            <a:r>
              <a:rPr lang="en-US" sz="1200" i="0" u="none" dirty="0">
                <a:solidFill>
                  <a:schemeClr val="tx1">
                    <a:lumMod val="95000"/>
                    <a:lumOff val="5000"/>
                  </a:schemeClr>
                </a:solidFill>
              </a:rPr>
              <a:t>CDC</a:t>
            </a:r>
            <a:r>
              <a:rPr lang="en-US" sz="1200" i="1" dirty="0">
                <a:solidFill>
                  <a:schemeClr val="tx1">
                    <a:lumMod val="95000"/>
                    <a:lumOff val="5000"/>
                  </a:schemeClr>
                </a:solidFill>
              </a:rPr>
              <a:t>)</a:t>
            </a:r>
            <a:endParaRPr lang="en-US" sz="1200" dirty="0"/>
          </a:p>
          <a:p>
            <a:pPr marL="667932" lvl="1" indent="-184668">
              <a:buFont typeface="Arial" panose="020B0604020202020204" pitchFamily="34" charset="0"/>
              <a:buChar char="•"/>
            </a:pPr>
            <a:r>
              <a:rPr lang="en-US" sz="1200" dirty="0"/>
              <a:t>For example, having a healthy, pain free mouth can make it easier to concentrate at school or work. </a:t>
            </a:r>
            <a:endParaRPr lang="en-US" sz="1200" b="1" dirty="0"/>
          </a:p>
          <a:p>
            <a:pPr marL="17377"/>
            <a:endParaRPr lang="en-US" sz="1200" b="1" dirty="0"/>
          </a:p>
          <a:p>
            <a:pPr marL="17377"/>
            <a:r>
              <a:rPr lang="en-US" sz="1200" b="1" dirty="0"/>
              <a:t>References:</a:t>
            </a:r>
          </a:p>
          <a:p>
            <a:pPr marL="18882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Center for Disease Control and Prevention, CDC. (2019, July 29). Children’s Oral Health. Retrieved from https://www.cdc.gov/oralhealth/basics/childrens-oral-health/index.html</a:t>
            </a:r>
          </a:p>
          <a:p>
            <a:pPr marL="17377"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defTabSz="492447">
              <a:defRPr/>
            </a:pPr>
            <a:fld id="{534B03FA-7ECF-4E8E-8676-DF7ABB6FBE32}" type="slidenum">
              <a:rPr lang="en-US">
                <a:solidFill>
                  <a:prstClr val="black"/>
                </a:solidFill>
                <a:latin typeface="Calibri" panose="020F0502020204030204"/>
              </a:rPr>
              <a:pPr defTabSz="49244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2908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95000"/>
                    <a:lumOff val="5000"/>
                  </a:schemeClr>
                </a:solidFill>
              </a:rPr>
              <a:t>What Are Cavities: </a:t>
            </a:r>
            <a:endParaRPr lang="en-US" sz="1200" dirty="0">
              <a:solidFill>
                <a:schemeClr val="tx1">
                  <a:lumMod val="95000"/>
                  <a:lumOff val="5000"/>
                </a:schemeClr>
              </a:solidFill>
            </a:endParaRPr>
          </a:p>
          <a:p>
            <a:pPr marL="647111" lvl="1" indent="-181224">
              <a:buFont typeface="Arial" panose="020B0604020202020204" pitchFamily="34" charset="0"/>
              <a:buChar char="•"/>
            </a:pPr>
            <a:r>
              <a:rPr lang="en-US" sz="1200" dirty="0">
                <a:solidFill>
                  <a:schemeClr val="tx1">
                    <a:lumMod val="95000"/>
                    <a:lumOff val="5000"/>
                  </a:schemeClr>
                </a:solidFill>
              </a:rPr>
              <a:t>Cavities, also referred to as dental caries or tooth decay, is a disease process that can leave a hole or a cavity in the tooth.</a:t>
            </a:r>
          </a:p>
          <a:p>
            <a:pPr marL="647111" marR="0" lvl="1" indent="-181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95000"/>
                    <a:lumOff val="5000"/>
                  </a:schemeClr>
                </a:solidFill>
              </a:rPr>
              <a:t>Our mouth has plaque which is a sticky film of bacteria that constantly forms on our teeth. When we eat or drink foods containing sugars, the bacteria in plaque produce acids that breakdown the outer layer of the tooth called enamel. Repeated acid attacks can lead to cavities.</a:t>
            </a:r>
          </a:p>
          <a:p>
            <a:pPr marL="647111" marR="0" lvl="1" indent="-181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lumMod val="95000"/>
                    <a:lumOff val="5000"/>
                  </a:schemeClr>
                </a:solidFill>
              </a:rPr>
              <a:t>An untreated cavity can get bigger and deeper into the tooth eventually leading to pain and/or infection. If the infection is not addressed, it can spread to other parts of the body causing serious harm to our health.</a:t>
            </a:r>
          </a:p>
          <a:p>
            <a:pPr marL="647111" marR="0" lvl="1" indent="-181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95000"/>
                    <a:lumOff val="5000"/>
                  </a:schemeClr>
                </a:solidFill>
              </a:rPr>
              <a:t>Fortunately, cavities are largely preventable through maintaining proper oral hygiene that includes a few, simple and consistent steps. Please follow these and encourage young children as well to brush at least 2x a day, floss at least 1x a day and select nutritious snacks.</a:t>
            </a:r>
            <a:endParaRPr lang="en-US" sz="1200" b="0" i="1" dirty="0">
              <a:solidFill>
                <a:schemeClr val="tx1">
                  <a:lumMod val="95000"/>
                  <a:lumOff val="5000"/>
                </a:schemeClr>
              </a:solidFill>
            </a:endParaRPr>
          </a:p>
          <a:p>
            <a:pPr marL="465887" lvl="1"/>
            <a:endParaRPr lang="en-US" sz="1200" i="1" dirty="0">
              <a:solidFill>
                <a:schemeClr val="tx1">
                  <a:lumMod val="95000"/>
                  <a:lumOff val="5000"/>
                </a:schemeClr>
              </a:solidFill>
            </a:endParaRPr>
          </a:p>
          <a:p>
            <a:r>
              <a:rPr lang="en-US" sz="1200" b="1" dirty="0">
                <a:solidFill>
                  <a:schemeClr val="tx1">
                    <a:lumMod val="95000"/>
                    <a:lumOff val="5000"/>
                  </a:schemeClr>
                </a:solidFill>
              </a:rPr>
              <a:t>References:</a:t>
            </a:r>
          </a:p>
          <a:p>
            <a:pPr marL="18882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Center for Disease Control and Prevention, CDC. (2019, May 22). Oral Health Conditions. Retrieved from https://www.cdc.gov/oralhealth/conditions/index.html</a:t>
            </a:r>
          </a:p>
          <a:p>
            <a:pPr marL="18882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ADA.org: American Dental Association</a:t>
            </a:r>
          </a:p>
          <a:p>
            <a:endParaRPr lang="en-US" b="1" dirty="0">
              <a:solidFill>
                <a:schemeClr val="tx1">
                  <a:lumMod val="95000"/>
                  <a:lumOff val="5000"/>
                </a:schemeClr>
              </a:solidFill>
            </a:endParaRPr>
          </a:p>
        </p:txBody>
      </p:sp>
      <p:sp>
        <p:nvSpPr>
          <p:cNvPr id="4" name="Slide Number Placeholder 3"/>
          <p:cNvSpPr>
            <a:spLocks noGrp="1"/>
          </p:cNvSpPr>
          <p:nvPr>
            <p:ph type="sldNum" sz="quarter" idx="5"/>
          </p:nvPr>
        </p:nvSpPr>
        <p:spPr/>
        <p:txBody>
          <a:bodyPr/>
          <a:lstStyle/>
          <a:p>
            <a:pPr defTabSz="492447">
              <a:defRPr/>
            </a:pPr>
            <a:fld id="{E945D5A5-EBB2-49C4-BC49-702B8736C948}" type="slidenum">
              <a:rPr lang="en-US">
                <a:solidFill>
                  <a:prstClr val="black"/>
                </a:solidFill>
                <a:latin typeface="Calibri" panose="020F0502020204030204"/>
              </a:rPr>
              <a:pPr defTabSz="49244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10088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Impact of Oral Health on Schools:</a:t>
            </a:r>
          </a:p>
          <a:p>
            <a:pPr marL="640594" lvl="1" indent="-174708">
              <a:buFont typeface="Arial" panose="020B0604020202020204" pitchFamily="34" charset="0"/>
              <a:buChar char="•"/>
            </a:pPr>
            <a:r>
              <a:rPr lang="en-US" b="0" dirty="0"/>
              <a:t>Now that we see how tooth decay can be harmful to our body, let’s explore the consequences it can have on our students at school.</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With A Show of Hands: Ask – How Many Know- </a:t>
            </a:r>
            <a:r>
              <a:rPr lang="en-US" b="0" dirty="0"/>
              <a:t>that</a:t>
            </a:r>
            <a:r>
              <a:rPr lang="en-US" b="1" dirty="0"/>
              <a:t> “</a:t>
            </a:r>
            <a:r>
              <a:rPr lang="en-US" b="0" dirty="0"/>
              <a:t>Dental caries is </a:t>
            </a:r>
            <a:r>
              <a:rPr lang="en-US" b="1" u="none" dirty="0"/>
              <a:t>the most common </a:t>
            </a:r>
            <a:r>
              <a:rPr lang="en-US" b="0" dirty="0"/>
              <a:t>chronic childhood disease in the U.S? It is 5 times more common than childhood asthma”– (</a:t>
            </a:r>
            <a:r>
              <a:rPr lang="en-US" b="0" i="0" dirty="0"/>
              <a:t>Benjamin R.M.)</a:t>
            </a:r>
            <a:endParaRPr lang="en-US" b="0" dirty="0"/>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the U.S. 6.3 million or about 2/3</a:t>
            </a:r>
            <a:r>
              <a:rPr lang="en-US" b="0" baseline="30000" dirty="0"/>
              <a:t>rds</a:t>
            </a:r>
            <a:r>
              <a:rPr lang="en-US" b="0" dirty="0"/>
              <a:t> of all children suffer from poor oral health by the time they reach 3</a:t>
            </a:r>
            <a:r>
              <a:rPr lang="en-US" b="0" baseline="30000" dirty="0"/>
              <a:t>rd</a:t>
            </a:r>
            <a:r>
              <a:rPr lang="en-US" b="0" dirty="0"/>
              <a:t> grade. (</a:t>
            </a:r>
            <a:r>
              <a:rPr lang="en-US" b="0" i="0" dirty="0"/>
              <a:t>The California Smile Survey</a:t>
            </a:r>
            <a:r>
              <a:rPr lang="en-US" b="0" i="1" dirty="0"/>
              <a:t>)</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Poor oral health i</a:t>
            </a:r>
            <a:r>
              <a:rPr lang="en-US" b="0" dirty="0"/>
              <a:t>mpact’s a child’s overall health including nutrition, speech, self esteem, and academic performance. (</a:t>
            </a:r>
            <a:r>
              <a:rPr lang="en-US" b="0" i="0" dirty="0"/>
              <a:t>Children Now)</a:t>
            </a:r>
          </a:p>
          <a:p>
            <a:pPr marL="640594" lvl="1" indent="-174708">
              <a:buFont typeface="Arial" panose="020B0604020202020204" pitchFamily="34" charset="0"/>
              <a:buChar char="•"/>
            </a:pPr>
            <a:r>
              <a:rPr lang="en-US" b="0" dirty="0"/>
              <a:t>A child who has untreated cavities can sometimes have trouble chewing or dental pain, making it hard to focus in class. This can have negative impacts on their academic performance and school attendance. In fact, Head Start officials stress that physical health supported by maintaining good oral hygiene helps a child’s educational future. -  KOHA Talking Points (</a:t>
            </a:r>
            <a:r>
              <a:rPr lang="en-US" b="0" i="0" dirty="0"/>
              <a:t>U.S. Department of Health and Human Services</a:t>
            </a:r>
            <a:r>
              <a:rPr lang="en-US" b="0" i="1" dirty="0"/>
              <a:t>)</a:t>
            </a:r>
            <a:endParaRPr lang="en-US" b="0" i="0" dirty="0"/>
          </a:p>
          <a:p>
            <a:endParaRPr lang="en-US" dirty="0"/>
          </a:p>
          <a:p>
            <a:r>
              <a:rPr lang="en-US" sz="1200" b="1" dirty="0"/>
              <a:t>References:</a:t>
            </a:r>
          </a:p>
          <a:p>
            <a:r>
              <a:rPr lang="en-US" sz="1200" i="1" dirty="0"/>
              <a:t>Script and talking points have been adapted from UCSF and California Oral Health Technical Assistance Center  – KOHA Talking Points. To find out more information please visit their website at </a:t>
            </a:r>
            <a:r>
              <a:rPr lang="en-US" sz="1200" i="1" u="sng" dirty="0"/>
              <a:t>https://oralhealthsupport.ucsf.edu/koha-toolkit</a:t>
            </a:r>
            <a:endParaRPr lang="en-US" sz="1200" u="sng" dirty="0"/>
          </a:p>
          <a:p>
            <a:pPr marL="174708" indent="-174708">
              <a:buFont typeface="Arial" panose="020B0604020202020204" pitchFamily="34" charset="0"/>
              <a:buChar char="•"/>
            </a:pPr>
            <a:r>
              <a:rPr lang="en-US" sz="1200" dirty="0"/>
              <a:t>Benjamin R. M. (2010). Oral health: the silent epidemic. Public health reports (Washington, D.C. : 1974), 125(2), 158–159. https://doi.org/10.1177/003335491012500202</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Children Now. Sacramento County KOHA Workshop, Andrew, K. (2019, February 4). Kindergarten Oral Health Assessment (KOHA) County-Level Case Studies Project. [PowerPoint Slides].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California Smile Survey. The California Smile Survey: An Oral Health Assessment of California’s Kindergarten and 3rd Grade Children. (2006, February). “Mommy, It Hurts to Chew.” Retrieved from Dentistry UCSF. </a:t>
            </a:r>
          </a:p>
          <a:p>
            <a:pPr marL="174708" indent="-174708">
              <a:buFont typeface="Arial" panose="020B0604020202020204" pitchFamily="34" charset="0"/>
              <a:buChar char="•"/>
            </a:pPr>
            <a:r>
              <a:rPr lang="en-US" sz="1200" dirty="0"/>
              <a:t>U.S. Department of Health and Human Services. (2013). Making the Link between Health and School Readiness. </a:t>
            </a:r>
            <a:endParaRPr lang="en-US" dirty="0"/>
          </a:p>
          <a:p>
            <a:pPr marL="0" indent="0">
              <a:buFont typeface="Arial" panose="020B0604020202020204" pitchFamily="34" charset="0"/>
              <a:buNone/>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5887">
              <a:defRPr/>
            </a:pPr>
            <a:fld id="{534B03FA-7ECF-4E8E-8676-DF7ABB6FBE32}"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6572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Impact of Oral Health on Schools</a:t>
            </a:r>
          </a:p>
          <a:p>
            <a:pPr marL="628650" lvl="1" indent="-171450">
              <a:buFont typeface="Arial" panose="020B0604020202020204" pitchFamily="34" charset="0"/>
              <a:buChar char="•"/>
            </a:pPr>
            <a:r>
              <a:rPr lang="en-US" b="0" dirty="0"/>
              <a:t>Poor oral health also has both direct and indirect consequences on schools. </a:t>
            </a:r>
          </a:p>
          <a:p>
            <a:pPr marL="628650" lvl="1" indent="-171450">
              <a:buFont typeface="Arial" panose="020B0604020202020204" pitchFamily="34" charset="0"/>
              <a:buChar char="•"/>
            </a:pPr>
            <a:r>
              <a:rPr lang="en-US" b="0" dirty="0"/>
              <a:t>Absence rates may rise as children and parents often will take time from work and/or school to get dental issues resolved. </a:t>
            </a:r>
          </a:p>
          <a:p>
            <a:pPr marL="628650" lvl="1" indent="-171450">
              <a:buFont typeface="Arial" panose="020B0604020202020204" pitchFamily="34" charset="0"/>
              <a:buChar char="•"/>
            </a:pPr>
            <a:r>
              <a:rPr lang="en-US" b="0" dirty="0"/>
              <a:t>Studies show children with poor dental health are 3 times more likely to miss school than their healthier peers. – (Jackson, S.L., Vann, W.F., Jr,..) </a:t>
            </a:r>
          </a:p>
          <a:p>
            <a:pPr marL="628650" lvl="1" indent="-171450">
              <a:buFont typeface="Arial" panose="020B0604020202020204" pitchFamily="34" charset="0"/>
              <a:buChar char="•"/>
            </a:pPr>
            <a:r>
              <a:rPr lang="en-US" b="0" dirty="0"/>
              <a:t>In fact, Statewide 1/2 million children miss school annually due to dental problems.-  (CDA) </a:t>
            </a:r>
            <a:r>
              <a:rPr lang="en-US" b="0" i="0" dirty="0"/>
              <a:t>California Dental Association</a:t>
            </a:r>
          </a:p>
          <a:p>
            <a:pPr marL="640594" lvl="1" indent="-174708">
              <a:buFont typeface="Arial" panose="020B0604020202020204" pitchFamily="34" charset="0"/>
              <a:buChar char="•"/>
            </a:pPr>
            <a:r>
              <a:rPr lang="en-US" b="0" dirty="0"/>
              <a:t>This averages to about 874,000 missed school days per year, costing California schools an estimated $29 to $32 million annually in average daily attendance funding. – (</a:t>
            </a:r>
            <a:r>
              <a:rPr lang="en-US" b="0" i="0" dirty="0"/>
              <a:t>Children Now)</a:t>
            </a:r>
          </a:p>
          <a:p>
            <a:r>
              <a:rPr lang="en-US" b="1" dirty="0"/>
              <a:t>References:</a:t>
            </a:r>
          </a:p>
          <a:p>
            <a:pPr defTabSz="931774">
              <a:defRPr/>
            </a:pPr>
            <a:r>
              <a:rPr lang="en-US" sz="1100" i="1" dirty="0">
                <a:solidFill>
                  <a:prstClr val="black"/>
                </a:solidFill>
              </a:rPr>
              <a:t>Script and talking points have been adapted from the UCSF Technical Center – KOHA Talking Points. To find out more information please visit their website at </a:t>
            </a:r>
            <a:r>
              <a:rPr lang="en-US" sz="1100" i="1" dirty="0">
                <a:solidFill>
                  <a:prstClr val="black"/>
                </a:solidFill>
                <a:hlinkClick r:id="rId3">
                  <a:extLst>
                    <a:ext uri="{A12FA001-AC4F-418D-AE19-62706E023703}">
                      <ahyp:hlinkClr xmlns:ahyp="http://schemas.microsoft.com/office/drawing/2018/hyperlinkcolor" val="tx"/>
                    </a:ext>
                  </a:extLst>
                </a:hlinkClick>
              </a:rPr>
              <a:t>https://oralhealthsupport.ucsf.edu/koha-toolkit</a:t>
            </a:r>
            <a:endParaRPr lang="en-US" sz="1100" i="1" dirty="0">
              <a:solidFill>
                <a:prstClr val="black"/>
              </a:solidFill>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prstClr val="black"/>
                </a:solidFill>
              </a:rPr>
              <a:t>California Dental Association. Sacramento County Workshop [PowerPoint Slides]</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prstClr val="black"/>
                </a:solidFill>
              </a:rPr>
              <a:t>Children Now. Sacramento County KOHA Workshop, Andrew, K. (2019, February 4). Kindergarten Oral Health Assessment (KOHA) County-Level Case Studies Project. [PowerPoint Slides]. </a:t>
            </a:r>
          </a:p>
          <a:p>
            <a:pPr marL="171450" indent="-171450" defTabSz="931774">
              <a:buFont typeface="Arial" panose="020B0604020202020204" pitchFamily="34" charset="0"/>
              <a:buChar char="•"/>
              <a:defRPr/>
            </a:pPr>
            <a:r>
              <a:rPr lang="en-US" sz="1100" i="0" dirty="0">
                <a:solidFill>
                  <a:prstClr val="black"/>
                </a:solidFill>
              </a:rPr>
              <a:t>Jackson, S. L., Vann, W. F., Jr, Kotch, J. B., </a:t>
            </a:r>
            <a:r>
              <a:rPr lang="en-US" sz="1100" i="0" dirty="0" err="1">
                <a:solidFill>
                  <a:prstClr val="black"/>
                </a:solidFill>
              </a:rPr>
              <a:t>Pahel</a:t>
            </a:r>
            <a:r>
              <a:rPr lang="en-US" sz="1100" i="0" dirty="0">
                <a:solidFill>
                  <a:prstClr val="black"/>
                </a:solidFill>
              </a:rPr>
              <a:t>, B. T., &amp; Lee, J. Y. (2011). Impact of poor oral health on children's school attendance and performance. American journal of public health, 101(10), 1900–1906. https://doi.org/10.2105/AJPH.2010.200915</a:t>
            </a:r>
          </a:p>
          <a:p>
            <a:pPr marL="0" indent="0" defTabSz="931774">
              <a:buFont typeface="Arial" panose="020B0604020202020204" pitchFamily="34" charset="0"/>
              <a:buNone/>
              <a:defRPr/>
            </a:pPr>
            <a:endParaRPr lang="en-US" sz="1100" i="0" dirty="0">
              <a:solidFill>
                <a:prstClr val="black"/>
              </a:solidFill>
            </a:endParaRPr>
          </a:p>
          <a:p>
            <a:pPr marL="171450" indent="-171450" defTabSz="931774">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pPr defTabSz="465887">
              <a:defRPr/>
            </a:pPr>
            <a:fld id="{534B03FA-7ECF-4E8E-8676-DF7ABB6FBE32}" type="slidenum">
              <a:rPr lang="en-US">
                <a:solidFill>
                  <a:prstClr val="black"/>
                </a:solidFill>
                <a:latin typeface="Calibri" panose="020F0502020204030204"/>
              </a:rPr>
              <a:pPr defTabSz="46588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169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 Impact of Oral Health on Schools</a:t>
            </a:r>
          </a:p>
          <a:p>
            <a:pPr marL="628650" lvl="1" indent="-171450" defTabSz="931774">
              <a:buFont typeface="Arial" panose="020B0604020202020204" pitchFamily="34" charset="0"/>
              <a:buChar char="•"/>
              <a:defRPr/>
            </a:pPr>
            <a:r>
              <a:rPr lang="en-US" b="0" dirty="0"/>
              <a:t>Data indicates that children with tooth pain are 4 times more likely to have below average GPA. This could be as a result of missed school days or trouble focusing in class due to pain. </a:t>
            </a:r>
            <a:r>
              <a:rPr lang="en-US" b="0" i="1" dirty="0"/>
              <a:t>– </a:t>
            </a:r>
            <a:r>
              <a:rPr lang="en-US" b="0" i="0" dirty="0"/>
              <a:t>(Children Now)</a:t>
            </a:r>
          </a:p>
          <a:p>
            <a:pPr marL="640594" lvl="1" indent="-174708" defTabSz="931774">
              <a:buFont typeface="Arial" panose="020B0604020202020204" pitchFamily="34" charset="0"/>
              <a:buChar char="•"/>
              <a:defRPr/>
            </a:pPr>
            <a:r>
              <a:rPr lang="en-US" b="0" dirty="0"/>
              <a:t>Research shows that student achievement suffers from absenteeism, regardless of school setting- whether in an urban, rural, or suburban community.</a:t>
            </a:r>
          </a:p>
          <a:p>
            <a:pPr marL="640594" lvl="1" indent="-174708" defTabSz="931774">
              <a:buFont typeface="Arial" panose="020B0604020202020204" pitchFamily="34" charset="0"/>
              <a:buChar char="•"/>
              <a:defRPr/>
            </a:pPr>
            <a:r>
              <a:rPr lang="en-US" b="0" dirty="0"/>
              <a:t>Unfortunately though, harm to learning from absences is greatest among our most vulnerable students – low-income children and English language learners –(</a:t>
            </a:r>
            <a:r>
              <a:rPr lang="en-US" b="0" i="0" dirty="0" err="1"/>
              <a:t>Gershenson</a:t>
            </a:r>
            <a:r>
              <a:rPr lang="en-US" b="0" i="0" dirty="0"/>
              <a:t> S, Jacknowitz A, </a:t>
            </a:r>
            <a:r>
              <a:rPr lang="en-US" b="0" i="0" dirty="0" err="1"/>
              <a:t>Brannegan</a:t>
            </a:r>
            <a:r>
              <a:rPr lang="en-US" b="0" i="0" dirty="0"/>
              <a:t> A) </a:t>
            </a:r>
            <a:r>
              <a:rPr lang="en-US" b="0" dirty="0"/>
              <a:t>–</a:t>
            </a:r>
            <a:r>
              <a:rPr lang="en-US" b="0" i="1" dirty="0"/>
              <a:t>Adapted from UCSF Technical Center (KOHA Talking Points)</a:t>
            </a:r>
          </a:p>
          <a:p>
            <a:pPr marL="640594" lvl="1" indent="-174708" defTabSz="931774">
              <a:buFont typeface="Arial" panose="020B0604020202020204" pitchFamily="34" charset="0"/>
              <a:buChar char="•"/>
              <a:defRPr/>
            </a:pPr>
            <a:r>
              <a:rPr lang="en-US" b="0" i="0" dirty="0"/>
              <a:t>Lowering student absenteeism rates is a major reason why in 2005 California legislators passed the bill on the Kindergarten Oral Health Assessment (KOHA) form. -</a:t>
            </a:r>
            <a:r>
              <a:rPr lang="en-US" b="0" i="1" dirty="0"/>
              <a:t>Adapted from UCSF Technical Center (KOHA Talking Points)</a:t>
            </a:r>
            <a:endParaRPr lang="en-US" b="1" i="1" dirty="0"/>
          </a:p>
          <a:p>
            <a:pPr marL="465887" lvl="1" defTabSz="931774">
              <a:defRPr/>
            </a:pPr>
            <a:endParaRPr lang="en-US" b="1" i="1" dirty="0"/>
          </a:p>
          <a:p>
            <a:r>
              <a:rPr lang="en-US" b="1" dirty="0"/>
              <a:t>References:</a:t>
            </a:r>
          </a:p>
          <a:p>
            <a:pPr defTabSz="931774">
              <a:defRPr/>
            </a:pPr>
            <a:r>
              <a:rPr lang="en-US" sz="1100" i="1" dirty="0">
                <a:solidFill>
                  <a:prstClr val="black"/>
                </a:solidFill>
              </a:rPr>
              <a:t>Script and talking points have been adapted from the UCSF Technical Center – KOHA Talking Points. To find out more information please visit their website at </a:t>
            </a:r>
            <a:r>
              <a:rPr lang="en-US" sz="1100" i="1" dirty="0">
                <a:solidFill>
                  <a:prstClr val="black"/>
                </a:solidFill>
                <a:hlinkClick r:id="rId3">
                  <a:extLst>
                    <a:ext uri="{A12FA001-AC4F-418D-AE19-62706E023703}">
                      <ahyp:hlinkClr xmlns:ahyp="http://schemas.microsoft.com/office/drawing/2018/hyperlinkcolor" val="tx"/>
                    </a:ext>
                  </a:extLst>
                </a:hlinkClick>
              </a:rPr>
              <a:t>https://oralhealthsupport.ucsf.edu/koha-toolkit</a:t>
            </a:r>
            <a:endParaRPr lang="en-US" sz="1100" i="1" dirty="0"/>
          </a:p>
          <a:p>
            <a:pPr marL="174708" indent="-174708">
              <a:buFont typeface="Arial" panose="020B0604020202020204" pitchFamily="34" charset="0"/>
              <a:buChar char="•"/>
            </a:pPr>
            <a:r>
              <a:rPr lang="en-US" sz="1100" dirty="0"/>
              <a:t>Children Now. Sacramento County KOHA Workshop, Andrew, K. (2019, February 4). Kindergarten Oral Health Assessment (KOHA) County-Level Case Studies Project. [PowerPoint Slides].</a:t>
            </a:r>
          </a:p>
          <a:p>
            <a:pPr marL="174708" indent="-174708">
              <a:buFont typeface="Arial" panose="020B0604020202020204" pitchFamily="34" charset="0"/>
              <a:buChar char="•"/>
            </a:pPr>
            <a:r>
              <a:rPr lang="en-US" sz="1100" dirty="0" err="1"/>
              <a:t>Gershenson</a:t>
            </a:r>
            <a:r>
              <a:rPr lang="en-US" sz="1100" dirty="0"/>
              <a:t> S, </a:t>
            </a:r>
            <a:r>
              <a:rPr lang="en-US" sz="1100" dirty="0" err="1"/>
              <a:t>Jacknowitz</a:t>
            </a:r>
            <a:r>
              <a:rPr lang="en-US" sz="1100" dirty="0"/>
              <a:t> A, </a:t>
            </a:r>
            <a:r>
              <a:rPr lang="en-US" sz="1100" dirty="0" err="1"/>
              <a:t>Brannegan</a:t>
            </a:r>
            <a:r>
              <a:rPr lang="en-US" sz="1100" dirty="0"/>
              <a:t> A. Institute for the Study of Labor, Discussion Paper No. 9448. (2015, December). Are Students Absences Worth the Worry in U.S. Primary Schools? Retrieved from http://ftp.iza.org/dp9558.pdf . Accessed from KOHA Talking Points. (2020) https://oralhealthsupport.ucsf.edu/koha-toolkit</a:t>
            </a:r>
          </a:p>
          <a:p>
            <a:pPr marL="174708" indent="-174708">
              <a:buFont typeface="Arial" panose="020B0604020202020204" pitchFamily="34" charset="0"/>
              <a:buChar char="•"/>
            </a:pPr>
            <a:r>
              <a:rPr lang="en-US" sz="1100" dirty="0"/>
              <a:t>U.S. Department of Health and Human Services. (2013). Making the Link between Health and School Readiness. </a:t>
            </a:r>
          </a:p>
          <a:p>
            <a:pPr marL="174708" indent="-174708">
              <a:buFont typeface="Arial" panose="020B0604020202020204" pitchFamily="34" charset="0"/>
              <a:buChar char="•"/>
            </a:pPr>
            <a:endParaRPr lang="en-US" sz="1100" dirty="0"/>
          </a:p>
          <a:p>
            <a:pPr marL="0" indent="0">
              <a:buFont typeface="Arial" panose="020B0604020202020204" pitchFamily="34" charset="0"/>
              <a:buNone/>
            </a:pPr>
            <a:endParaRPr lang="en-US" sz="1100" dirty="0"/>
          </a:p>
          <a:p>
            <a:endParaRPr lang="en-US" dirty="0"/>
          </a:p>
        </p:txBody>
      </p:sp>
      <p:sp>
        <p:nvSpPr>
          <p:cNvPr id="4" name="Slide Number Placeholder 3"/>
          <p:cNvSpPr>
            <a:spLocks noGrp="1"/>
          </p:cNvSpPr>
          <p:nvPr>
            <p:ph type="sldNum" sz="quarter" idx="5"/>
          </p:nvPr>
        </p:nvSpPr>
        <p:spPr/>
        <p:txBody>
          <a:bodyPr/>
          <a:lstStyle/>
          <a:p>
            <a:fld id="{8BBE0307-2F68-453D-A813-E7370C0BD23D}" type="slidenum">
              <a:rPr lang="en-US" smtClean="0"/>
              <a:t>7</a:t>
            </a:fld>
            <a:endParaRPr lang="en-US"/>
          </a:p>
        </p:txBody>
      </p:sp>
    </p:spTree>
    <p:extLst>
      <p:ext uri="{BB962C8B-B14F-4D97-AF65-F5344CB8AC3E}">
        <p14:creationId xmlns:p14="http://schemas.microsoft.com/office/powerpoint/2010/main" val="42409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prstClr val="black"/>
                </a:solidFill>
              </a:rPr>
              <a:t>Kindergarten Oral Health Assessment – KOHA</a:t>
            </a:r>
          </a:p>
          <a:p>
            <a:pPr defTabSz="931774">
              <a:defRPr/>
            </a:pPr>
            <a:r>
              <a:rPr lang="en-US" b="1" dirty="0">
                <a:solidFill>
                  <a:prstClr val="black"/>
                </a:solidFill>
              </a:rPr>
              <a:t>	</a:t>
            </a:r>
            <a:endParaRPr lang="en-US" dirty="0">
              <a:solidFill>
                <a:prstClr val="black"/>
              </a:solidFill>
            </a:endParaRPr>
          </a:p>
          <a:p>
            <a:pPr marL="640594" lvl="1" indent="-174708" defTabSz="931774">
              <a:buFont typeface="Arial" panose="020B0604020202020204" pitchFamily="34" charset="0"/>
              <a:buChar char="•"/>
              <a:defRPr/>
            </a:pPr>
            <a:r>
              <a:rPr lang="en-US" sz="1200" b="0" i="0" kern="1200" dirty="0">
                <a:solidFill>
                  <a:schemeClr val="tx1"/>
                </a:solidFill>
                <a:effectLst/>
                <a:latin typeface="+mn-lt"/>
                <a:ea typeface="+mn-ea"/>
                <a:cs typeface="+mn-cs"/>
              </a:rPr>
              <a:t>The Kindergarten Oral Health Assessment (KOHA) ensures all children are healthy and ready for school. Like the vision and hearing school screenings, California has a law that strongly encourages children receive an oral health screening as part of school entry by their first year of school in either kindergarten or first grade.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Data from these assessments so far have revealed that about 54% of entering kindergarteners have already experienced tooth decay. For perspective – if your local school has a kindergarten class of 20, over 10 of those kids will already have fillings in their teeth or active cavities. (California Department of Public Health).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Having KOHA in place not only helps raise a family's awareness to the importance of oral health but also helps schools identify and connect those students with untreated decay to preventive dental care. (California Dental Association)</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Data collected from KOHA assists the State and local counties to get a more accurate picture of community needs and therefore, help to leverage dental resources where it is needed most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To ensure that KOHA forms are successfully being completed, recorded and reported requires strong partnerships between parents, schools, and healthcare providers.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Within Contra Costa County, the Children’s Oral Health Program provides preventative dental screenings for children by partnering with school sites. Since 1977, this program which includes a licensed dental team, has continued to increase access to oral health services for children. More recently the Children’s Oral Health Program has expanded its efforts under the Community Oral Health Program to continue promoting county wide oral health efforts.</a:t>
            </a:r>
          </a:p>
          <a:p>
            <a:pPr marL="640594" lvl="1" indent="-174708" defTabSz="931774">
              <a:buFont typeface="Arial" panose="020B0604020202020204" pitchFamily="34" charset="0"/>
              <a:buChar char="•"/>
              <a:defRPr/>
            </a:pPr>
            <a:r>
              <a:rPr lang="en-US" dirty="0"/>
              <a:t>Some additional services also include oral health education, fluoride varnish, dental sealants and referrals to participating community dental clinics. </a:t>
            </a:r>
          </a:p>
          <a:p>
            <a:pPr marL="640594" lvl="1" indent="-174708" defTabSz="931774">
              <a:buFont typeface="Arial" panose="020B0604020202020204" pitchFamily="34" charset="0"/>
              <a:buChar char="•"/>
              <a:defRPr/>
            </a:pPr>
            <a:r>
              <a:rPr lang="en-US" dirty="0"/>
              <a:t>The Children’s Oral Health Program also partners with principals and teachers on strategies to increase both student and parental awareness around the benefits of these no cost preventive dental services.</a:t>
            </a:r>
          </a:p>
          <a:p>
            <a:pPr marL="640594" lvl="1" indent="-174708" defTabSz="931774">
              <a:buFont typeface="Arial" panose="020B0604020202020204" pitchFamily="34" charset="0"/>
              <a:buChar char="•"/>
              <a:defRPr/>
            </a:pPr>
            <a:r>
              <a:rPr lang="en-US" dirty="0"/>
              <a:t>To find more information regarding the Children’s Oral Health Program screenings, please check with your current local school district. </a:t>
            </a:r>
          </a:p>
          <a:p>
            <a:pPr defTabSz="931774">
              <a:defRPr/>
            </a:pPr>
            <a:endParaRPr lang="en-US" sz="1200" dirty="0">
              <a:solidFill>
                <a:prstClr val="black"/>
              </a:solidFill>
            </a:endParaRPr>
          </a:p>
          <a:p>
            <a:pPr defTabSz="931774">
              <a:defRPr/>
            </a:pPr>
            <a:r>
              <a:rPr lang="en-US" sz="1200" b="1" dirty="0">
                <a:solidFill>
                  <a:prstClr val="black">
                    <a:lumMod val="75000"/>
                    <a:lumOff val="25000"/>
                  </a:prstClr>
                </a:solidFill>
              </a:rPr>
              <a:t>References: </a:t>
            </a:r>
          </a:p>
          <a:p>
            <a:pPr defTabSz="931774">
              <a:defRPr/>
            </a:pPr>
            <a:r>
              <a:rPr lang="en-US" sz="1200" i="1" dirty="0">
                <a:solidFill>
                  <a:prstClr val="black">
                    <a:lumMod val="75000"/>
                    <a:lumOff val="25000"/>
                  </a:prstClr>
                </a:solidFill>
              </a:rPr>
              <a:t>Script and talking points have been adapted from the UCSF Technical Center – KOHA Talking Points, and UCSF Planting the Seeds for Educational Success PowerPoint. To find out more information please visit their website at </a:t>
            </a:r>
            <a:r>
              <a:rPr lang="en-US" sz="1200" i="1" u="sng" dirty="0">
                <a:solidFill>
                  <a:prstClr val="black">
                    <a:lumMod val="75000"/>
                    <a:lumOff val="25000"/>
                  </a:prstClr>
                </a:solidFill>
              </a:rPr>
              <a:t>https://oralhealthsupport.ucsf.edu/koha-toolkit</a:t>
            </a:r>
            <a:endParaRPr lang="en-US" sz="1200" b="1" dirty="0">
              <a:solidFill>
                <a:prstClr val="black">
                  <a:lumMod val="75000"/>
                  <a:lumOff val="25000"/>
                </a:prstClr>
              </a:solidFill>
            </a:endParaRPr>
          </a:p>
          <a:p>
            <a:pPr marL="291179" indent="-291179" defTabSz="931774">
              <a:buFont typeface="Arial" panose="020B0604020202020204" pitchFamily="34" charset="0"/>
              <a:buChar char="•"/>
              <a:defRPr/>
            </a:pPr>
            <a:r>
              <a:rPr lang="en-US" sz="1200" dirty="0">
                <a:solidFill>
                  <a:prstClr val="black">
                    <a:lumMod val="75000"/>
                    <a:lumOff val="25000"/>
                  </a:prstClr>
                </a:solidFill>
              </a:rPr>
              <a:t>California Dental Association. Kindergarten Oral Health Requirement. Retrieved from: https://www.cda.org/Home/Public/Kindergarten-Oral-Health-Requirement</a:t>
            </a:r>
          </a:p>
          <a:p>
            <a:pPr marL="291179" indent="-291179" defTabSz="931774">
              <a:buFont typeface="Arial" panose="020B0604020202020204" pitchFamily="34" charset="0"/>
              <a:buChar char="•"/>
              <a:defRPr/>
            </a:pPr>
            <a:r>
              <a:rPr lang="en-US" sz="1200" dirty="0">
                <a:solidFill>
                  <a:prstClr val="black">
                    <a:lumMod val="75000"/>
                    <a:lumOff val="25000"/>
                  </a:prstClr>
                </a:solidFill>
              </a:rPr>
              <a:t>California Department of Public Health. (2017). Status of Oral Health in California: Oral Disease Burden and Prevention in 2017. Retrieved from https://www.cdph.ca.gov/Programs/CCDPHP/DCDIC/CDCB/CDPH%20Document%20Library/Oral%20Health%20Program/Status%20of%20Oral%20Health%20in%20California_FINAL_04.20.2017_ADA.pdf</a:t>
            </a:r>
            <a:endParaRPr lang="en-US" sz="1200" dirty="0"/>
          </a:p>
          <a:p>
            <a:endParaRPr lang="en-US" dirty="0"/>
          </a:p>
        </p:txBody>
      </p:sp>
      <p:sp>
        <p:nvSpPr>
          <p:cNvPr id="4" name="Slide Number Placeholder 3"/>
          <p:cNvSpPr>
            <a:spLocks noGrp="1"/>
          </p:cNvSpPr>
          <p:nvPr>
            <p:ph type="sldNum" sz="quarter" idx="5"/>
          </p:nvPr>
        </p:nvSpPr>
        <p:spPr/>
        <p:txBody>
          <a:bodyPr/>
          <a:lstStyle/>
          <a:p>
            <a:fld id="{8BBE0307-2F68-453D-A813-E7370C0BD23D}" type="slidenum">
              <a:rPr lang="en-US" smtClean="0"/>
              <a:t>8</a:t>
            </a:fld>
            <a:endParaRPr lang="en-US"/>
          </a:p>
        </p:txBody>
      </p:sp>
    </p:spTree>
    <p:extLst>
      <p:ext uri="{BB962C8B-B14F-4D97-AF65-F5344CB8AC3E}">
        <p14:creationId xmlns:p14="http://schemas.microsoft.com/office/powerpoint/2010/main" val="363283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prstClr val="black"/>
                </a:solidFill>
              </a:rPr>
              <a:t>Kindergarten Oral Health Assessment – KOHA</a:t>
            </a:r>
            <a:endParaRPr lang="en-US" sz="1200" dirty="0">
              <a:solidFill>
                <a:prstClr val="black"/>
              </a:solidFill>
            </a:endParaRPr>
          </a:p>
          <a:p>
            <a:pPr marL="748379" lvl="1" indent="-291179" defTabSz="931774">
              <a:buFont typeface="Arial" panose="020B0604020202020204" pitchFamily="34" charset="0"/>
              <a:buChar char="•"/>
              <a:defRPr/>
            </a:pPr>
            <a:r>
              <a:rPr lang="en-US" sz="1200" dirty="0">
                <a:solidFill>
                  <a:prstClr val="black">
                    <a:lumMod val="75000"/>
                    <a:lumOff val="25000"/>
                  </a:prstClr>
                </a:solidFill>
              </a:rPr>
              <a:t>Samples of the Oral Health Notification Letter and Oral Health Assessment form distributed to parents from their local schools.</a:t>
            </a:r>
          </a:p>
          <a:p>
            <a:pPr marL="748379" lvl="1" indent="-291179" defTabSz="931774">
              <a:buFont typeface="Arial" panose="020B0604020202020204" pitchFamily="34" charset="0"/>
              <a:buChar char="•"/>
              <a:defRPr/>
            </a:pPr>
            <a:r>
              <a:rPr lang="en-US" sz="1200" dirty="0">
                <a:solidFill>
                  <a:prstClr val="black">
                    <a:lumMod val="75000"/>
                    <a:lumOff val="25000"/>
                  </a:prstClr>
                </a:solidFill>
              </a:rPr>
              <a:t>Note that the assessment form is just </a:t>
            </a:r>
            <a:r>
              <a:rPr lang="en-US" sz="1200" b="1" dirty="0">
                <a:solidFill>
                  <a:prstClr val="black">
                    <a:lumMod val="75000"/>
                    <a:lumOff val="25000"/>
                  </a:prstClr>
                </a:solidFill>
              </a:rPr>
              <a:t>one</a:t>
            </a:r>
            <a:r>
              <a:rPr lang="en-US" sz="1200" dirty="0">
                <a:solidFill>
                  <a:prstClr val="black">
                    <a:lumMod val="75000"/>
                    <a:lumOff val="25000"/>
                  </a:prstClr>
                </a:solidFill>
              </a:rPr>
              <a:t> page and requires an oral health professional to do a </a:t>
            </a:r>
            <a:r>
              <a:rPr lang="en-US" sz="1200" b="1" dirty="0">
                <a:solidFill>
                  <a:prstClr val="black">
                    <a:lumMod val="75000"/>
                    <a:lumOff val="25000"/>
                  </a:prstClr>
                </a:solidFill>
              </a:rPr>
              <a:t>basic</a:t>
            </a:r>
            <a:r>
              <a:rPr lang="en-US" sz="1200" dirty="0">
                <a:solidFill>
                  <a:prstClr val="black">
                    <a:lumMod val="75000"/>
                    <a:lumOff val="25000"/>
                  </a:prstClr>
                </a:solidFill>
              </a:rPr>
              <a:t> dental screening.</a:t>
            </a:r>
          </a:p>
          <a:p>
            <a:pPr marL="748379" lvl="1" indent="-291179" defTabSz="931774">
              <a:buFont typeface="Arial" panose="020B0604020202020204" pitchFamily="34" charset="0"/>
              <a:buChar char="•"/>
              <a:defRPr/>
            </a:pPr>
            <a:endParaRPr lang="en-US" sz="1200" dirty="0">
              <a:solidFill>
                <a:prstClr val="black">
                  <a:lumMod val="75000"/>
                  <a:lumOff val="25000"/>
                </a:prstClr>
              </a:solidFill>
            </a:endParaRPr>
          </a:p>
          <a:p>
            <a:pPr marL="171450" lvl="0" indent="-171450" defTabSz="931774">
              <a:buFont typeface="Arial" panose="020B0604020202020204" pitchFamily="34" charset="0"/>
              <a:buChar char="•"/>
              <a:defRPr/>
            </a:pPr>
            <a:r>
              <a:rPr lang="en-US" sz="1200" b="1" dirty="0">
                <a:solidFill>
                  <a:prstClr val="black">
                    <a:lumMod val="75000"/>
                    <a:lumOff val="25000"/>
                  </a:prstClr>
                </a:solidFill>
              </a:rPr>
              <a:t>References:</a:t>
            </a:r>
            <a:br>
              <a:rPr lang="en-US" sz="1200" dirty="0">
                <a:solidFill>
                  <a:prstClr val="black">
                    <a:lumMod val="75000"/>
                    <a:lumOff val="25000"/>
                  </a:prstClr>
                </a:solidFill>
              </a:rPr>
            </a:br>
            <a:r>
              <a:rPr lang="en-US" sz="1200" dirty="0">
                <a:solidFill>
                  <a:prstClr val="black">
                    <a:lumMod val="75000"/>
                    <a:lumOff val="25000"/>
                  </a:prstClr>
                </a:solidFill>
              </a:rPr>
              <a:t>California Dental Association. Kindergarten Oral Health Requirement. Retrieved from: https://www.cda.org/Home/Public/Kindergarten-Oral-Health-Requirement</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34B03FA-7ECF-4E8E-8676-DF7ABB6FBE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9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184377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312774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176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425223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1485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484542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357800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248015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244425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385435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8947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1222304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A42F5-FE32-4B4B-8808-1547325842D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3616244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A42F5-FE32-4B4B-8808-1547325842D5}"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93443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A42F5-FE32-4B4B-8808-1547325842D5}"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94793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A42F5-FE32-4B4B-8808-1547325842D5}"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94713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A42F5-FE32-4B4B-8808-1547325842D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07037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FA42F5-FE32-4B4B-8808-1547325842D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162504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696838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8514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64674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194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E6869-B3FF-4008-A081-B7A2F975CC53}"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789274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723766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418197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4044185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5218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5459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651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025055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441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1913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18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6E6869-B3FF-4008-A081-B7A2F975CC5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215333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072646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4304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6978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2547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2929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3171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4626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11833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1234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3200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E6869-B3FF-4008-A081-B7A2F975CC53}"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3387042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473819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943001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85D47-FE33-49AE-8881-866FE90322F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41817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85D47-FE33-49AE-8881-866FE90322F5}"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026583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85D47-FE33-49AE-8881-866FE90322F5}"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391331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85D47-FE33-49AE-8881-866FE90322F5}"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3143181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85D47-FE33-49AE-8881-866FE90322F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138500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85D47-FE33-49AE-8881-866FE90322F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83214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874590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0057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6E6869-B3FF-4008-A081-B7A2F975CC53}"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3702484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171163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5160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359090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573837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358026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368054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585909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288371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F9A3D-B123-4604-B7A5-76D5333E765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8637754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F9A3D-B123-4604-B7A5-76D5333E7650}"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31597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E6869-B3FF-4008-A081-B7A2F975CC53}"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20587732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F9A3D-B123-4604-B7A5-76D5333E7650}"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579737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F9A3D-B123-4604-B7A5-76D5333E7650}"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9819475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FF9A3D-B123-4604-B7A5-76D5333E765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603110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F9A3D-B123-4604-B7A5-76D5333E765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115930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556669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5588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264118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2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423909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3694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6E6869-B3FF-4008-A081-B7A2F975CC5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1681024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52526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E6869-B3FF-4008-A081-B7A2F975CC53}"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AE42B-833C-4D29-B986-E5BE44CFB390}" type="slidenum">
              <a:rPr lang="en-US" smtClean="0"/>
              <a:t>‹#›</a:t>
            </a:fld>
            <a:endParaRPr lang="en-US"/>
          </a:p>
        </p:txBody>
      </p:sp>
    </p:spTree>
    <p:extLst>
      <p:ext uri="{BB962C8B-B14F-4D97-AF65-F5344CB8AC3E}">
        <p14:creationId xmlns:p14="http://schemas.microsoft.com/office/powerpoint/2010/main" val="191124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6E6869-B3FF-4008-A081-B7A2F975CC53}" type="datetimeFigureOut">
              <a:rPr lang="en-US" smtClean="0"/>
              <a:t>11/4/2020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4AE42B-833C-4D29-B986-E5BE44CFB390}" type="slidenum">
              <a:rPr lang="en-US" smtClean="0"/>
              <a:t>‹#›</a:t>
            </a:fld>
            <a:endParaRPr lang="en-US"/>
          </a:p>
        </p:txBody>
      </p:sp>
    </p:spTree>
    <p:extLst>
      <p:ext uri="{BB962C8B-B14F-4D97-AF65-F5344CB8AC3E}">
        <p14:creationId xmlns:p14="http://schemas.microsoft.com/office/powerpoint/2010/main" val="2030097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A42F5-FE32-4B4B-8808-1547325842D5}" type="datetimeFigureOut">
              <a:rPr lang="en-US" smtClean="0"/>
              <a:t>11/4/2020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C7EA8A-180B-464E-A2E1-2658753BACCE}" type="slidenum">
              <a:rPr lang="en-US" smtClean="0"/>
              <a:t>‹#›</a:t>
            </a:fld>
            <a:endParaRPr lang="en-US"/>
          </a:p>
        </p:txBody>
      </p:sp>
    </p:spTree>
    <p:extLst>
      <p:ext uri="{BB962C8B-B14F-4D97-AF65-F5344CB8AC3E}">
        <p14:creationId xmlns:p14="http://schemas.microsoft.com/office/powerpoint/2010/main" val="32533864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66576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885D47-FE33-49AE-8881-866FE90322F5}" type="datetimeFigureOut">
              <a:rPr lang="en-US" smtClean="0"/>
              <a:t>11/4/2020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D5468E-2BDB-4470-9108-AE87B78BFC6A}" type="slidenum">
              <a:rPr lang="en-US" smtClean="0"/>
              <a:t>‹#›</a:t>
            </a:fld>
            <a:endParaRPr lang="en-US"/>
          </a:p>
        </p:txBody>
      </p:sp>
    </p:spTree>
    <p:extLst>
      <p:ext uri="{BB962C8B-B14F-4D97-AF65-F5344CB8AC3E}">
        <p14:creationId xmlns:p14="http://schemas.microsoft.com/office/powerpoint/2010/main" val="42586897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FF9A3D-B123-4604-B7A5-76D5333E7650}" type="datetimeFigureOut">
              <a:rPr lang="en-US" smtClean="0"/>
              <a:t>11/4/2020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7A9258-A251-439A-A0FC-DA2666542E8B}" type="slidenum">
              <a:rPr lang="en-US" smtClean="0"/>
              <a:t>‹#›</a:t>
            </a:fld>
            <a:endParaRPr lang="en-US"/>
          </a:p>
        </p:txBody>
      </p:sp>
    </p:spTree>
    <p:extLst>
      <p:ext uri="{BB962C8B-B14F-4D97-AF65-F5344CB8AC3E}">
        <p14:creationId xmlns:p14="http://schemas.microsoft.com/office/powerpoint/2010/main" val="1985610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7.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cchealth.org/dental/"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6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chealth.org/dental/" TargetMode="External"/><Relationship Id="rId2" Type="http://schemas.openxmlformats.org/officeDocument/2006/relationships/notesSlide" Target="../notesSlides/notesSlide17.xml"/><Relationship Id="rId1" Type="http://schemas.openxmlformats.org/officeDocument/2006/relationships/slideLayout" Target="../slideLayouts/slideLayout6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DF06-0DA5-4E7F-A88B-2D1B3F7E363E}"/>
              </a:ext>
            </a:extLst>
          </p:cNvPr>
          <p:cNvSpPr>
            <a:spLocks noGrp="1"/>
          </p:cNvSpPr>
          <p:nvPr>
            <p:ph type="ctrTitle"/>
          </p:nvPr>
        </p:nvSpPr>
        <p:spPr>
          <a:xfrm>
            <a:off x="1507067" y="364972"/>
            <a:ext cx="7766936" cy="2663996"/>
          </a:xfrm>
        </p:spPr>
        <p:txBody>
          <a:bodyPr/>
          <a:lstStyle/>
          <a:p>
            <a:pPr algn="ctr"/>
            <a:r>
              <a:rPr lang="en-US" sz="4800" b="1" dirty="0"/>
              <a:t>Importance of</a:t>
            </a:r>
            <a:br>
              <a:rPr lang="en-US" sz="4800" b="1" dirty="0"/>
            </a:br>
            <a:r>
              <a:rPr lang="en-US" sz="4800" b="1" dirty="0"/>
              <a:t> Oral Health in Schools</a:t>
            </a:r>
            <a:br>
              <a:rPr lang="en-US" sz="4800" b="1" dirty="0"/>
            </a:br>
            <a:r>
              <a:rPr lang="en-US" sz="2400" b="1" dirty="0"/>
              <a:t>Promoting the Kindergarten Oral Assessment (KOHA)</a:t>
            </a:r>
            <a:endParaRPr lang="en-US" sz="4800" b="1" dirty="0"/>
          </a:p>
        </p:txBody>
      </p:sp>
      <p:sp>
        <p:nvSpPr>
          <p:cNvPr id="3" name="Subtitle 2">
            <a:extLst>
              <a:ext uri="{FF2B5EF4-FFF2-40B4-BE49-F238E27FC236}">
                <a16:creationId xmlns:a16="http://schemas.microsoft.com/office/drawing/2014/main" id="{F7D4A6F2-F9AC-43E3-BC60-AE3613C2C3A1}"/>
              </a:ext>
            </a:extLst>
          </p:cNvPr>
          <p:cNvSpPr>
            <a:spLocks noGrp="1"/>
          </p:cNvSpPr>
          <p:nvPr>
            <p:ph type="subTitle" idx="1"/>
          </p:nvPr>
        </p:nvSpPr>
        <p:spPr>
          <a:xfrm>
            <a:off x="1507067" y="3177385"/>
            <a:ext cx="7766936" cy="1096899"/>
          </a:xfrm>
        </p:spPr>
        <p:txBody>
          <a:bodyPr>
            <a:normAutofit/>
          </a:bodyPr>
          <a:lstStyle/>
          <a:p>
            <a:pPr algn="ctr"/>
            <a:r>
              <a:rPr lang="en-US" sz="2000" b="1" dirty="0">
                <a:solidFill>
                  <a:schemeClr val="accent3">
                    <a:lumMod val="75000"/>
                  </a:schemeClr>
                </a:solidFill>
              </a:rPr>
              <a:t>Contra Costa Health Services</a:t>
            </a:r>
          </a:p>
          <a:p>
            <a:pPr algn="ctr"/>
            <a:r>
              <a:rPr lang="en-US" sz="2000" b="1" dirty="0">
                <a:solidFill>
                  <a:schemeClr val="accent3">
                    <a:lumMod val="75000"/>
                  </a:schemeClr>
                </a:solidFill>
              </a:rPr>
              <a:t>Community Oral Health Program (COHP)</a:t>
            </a:r>
          </a:p>
        </p:txBody>
      </p:sp>
      <p:sp>
        <p:nvSpPr>
          <p:cNvPr id="4" name="TextBox 3">
            <a:extLst>
              <a:ext uri="{FF2B5EF4-FFF2-40B4-BE49-F238E27FC236}">
                <a16:creationId xmlns:a16="http://schemas.microsoft.com/office/drawing/2014/main" id="{20AE0224-3FE5-4999-A4F1-F44E2016947C}"/>
              </a:ext>
            </a:extLst>
          </p:cNvPr>
          <p:cNvSpPr txBox="1"/>
          <p:nvPr/>
        </p:nvSpPr>
        <p:spPr>
          <a:xfrm>
            <a:off x="3805575" y="4201185"/>
            <a:ext cx="3169920" cy="830997"/>
          </a:xfrm>
          <a:prstGeom prst="rect">
            <a:avLst/>
          </a:prstGeom>
          <a:noFill/>
        </p:spPr>
        <p:txBody>
          <a:bodyPr wrap="square" rtlCol="0">
            <a:spAutoFit/>
          </a:bodyPr>
          <a:lstStyle/>
          <a:p>
            <a:pPr algn="ctr"/>
            <a:r>
              <a:rPr lang="en-US" sz="2400" b="1" dirty="0">
                <a:solidFill>
                  <a:schemeClr val="accent1"/>
                </a:solidFill>
              </a:rPr>
              <a:t>Staff Names:</a:t>
            </a:r>
            <a:br>
              <a:rPr lang="en-US" sz="2400" b="1" dirty="0">
                <a:solidFill>
                  <a:schemeClr val="accent1"/>
                </a:solidFill>
              </a:rPr>
            </a:br>
            <a:r>
              <a:rPr lang="en-US" sz="2400" b="1" dirty="0">
                <a:solidFill>
                  <a:schemeClr val="accent1"/>
                </a:solidFill>
              </a:rPr>
              <a:t>Date: </a:t>
            </a:r>
          </a:p>
        </p:txBody>
      </p:sp>
      <p:sp>
        <p:nvSpPr>
          <p:cNvPr id="5" name="TextBox 4">
            <a:extLst>
              <a:ext uri="{FF2B5EF4-FFF2-40B4-BE49-F238E27FC236}">
                <a16:creationId xmlns:a16="http://schemas.microsoft.com/office/drawing/2014/main" id="{E5B42D4B-171C-4C41-85D3-67F14A175BAC}"/>
              </a:ext>
            </a:extLst>
          </p:cNvPr>
          <p:cNvSpPr txBox="1"/>
          <p:nvPr/>
        </p:nvSpPr>
        <p:spPr>
          <a:xfrm>
            <a:off x="184266" y="6143555"/>
            <a:ext cx="6461760" cy="276999"/>
          </a:xfrm>
          <a:prstGeom prst="rect">
            <a:avLst/>
          </a:prstGeom>
          <a:noFill/>
        </p:spPr>
        <p:txBody>
          <a:bodyPr wrap="square" rtlCol="0">
            <a:spAutoFit/>
          </a:bodyPr>
          <a:lstStyle/>
          <a:p>
            <a:r>
              <a:rPr lang="en-US" sz="1200" dirty="0">
                <a:solidFill>
                  <a:schemeClr val="bg2">
                    <a:lumMod val="10000"/>
                  </a:schemeClr>
                </a:solidFill>
              </a:rPr>
              <a:t>11/20</a:t>
            </a:r>
          </a:p>
        </p:txBody>
      </p:sp>
      <p:pic>
        <p:nvPicPr>
          <p:cNvPr id="6" name="Content Placeholder 4">
            <a:extLst>
              <a:ext uri="{FF2B5EF4-FFF2-40B4-BE49-F238E27FC236}">
                <a16:creationId xmlns:a16="http://schemas.microsoft.com/office/drawing/2014/main" id="{BE5EAB4F-2882-4E6B-8A70-95A7CE5AE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356896"/>
            <a:ext cx="1474122" cy="981249"/>
          </a:xfrm>
          <a:prstGeom prst="rect">
            <a:avLst/>
          </a:prstGeom>
        </p:spPr>
      </p:pic>
      <p:pic>
        <p:nvPicPr>
          <p:cNvPr id="7" name="Picture 2" descr="Image result for california oral health program">
            <a:extLst>
              <a:ext uri="{FF2B5EF4-FFF2-40B4-BE49-F238E27FC236}">
                <a16:creationId xmlns:a16="http://schemas.microsoft.com/office/drawing/2014/main" id="{4829BAA3-DE15-4716-B515-0DABF4A97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952" y="5356896"/>
            <a:ext cx="903371" cy="106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8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2">
            <a:extLst>
              <a:ext uri="{FF2B5EF4-FFF2-40B4-BE49-F238E27FC236}">
                <a16:creationId xmlns:a16="http://schemas.microsoft.com/office/drawing/2014/main" id="{C49CE111-F6DC-42C4-A1E6-A1197AAFD995}"/>
              </a:ext>
            </a:extLst>
          </p:cNvPr>
          <p:cNvSpPr txBox="1">
            <a:spLocks/>
          </p:cNvSpPr>
          <p:nvPr/>
        </p:nvSpPr>
        <p:spPr>
          <a:xfrm>
            <a:off x="627381" y="1558021"/>
            <a:ext cx="4691335" cy="4510119"/>
          </a:xfrm>
          <a:prstGeom prst="rect">
            <a:avLst/>
          </a:prstGeom>
        </p:spPr>
        <p:txBody>
          <a:bodyPr vert="horz" lIns="91440" tIns="45720" rIns="91440" bIns="45720" rtlCol="0" anchor="ct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gn="ctr">
              <a:buClr>
                <a:srgbClr val="418AB3"/>
              </a:buClr>
              <a:buNone/>
            </a:pPr>
            <a:r>
              <a:rPr lang="en-US" sz="2800" b="1" u="sng" dirty="0">
                <a:solidFill>
                  <a:schemeClr val="accent1"/>
                </a:solidFill>
              </a:rPr>
              <a:t>Expectations</a:t>
            </a:r>
          </a:p>
          <a:p>
            <a:pPr lvl="1">
              <a:buClr>
                <a:srgbClr val="418AB3"/>
              </a:buClr>
              <a:buFont typeface="Wingdings" panose="05000000000000000000" pitchFamily="2" charset="2"/>
              <a:buChar char="§"/>
            </a:pPr>
            <a:r>
              <a:rPr lang="en-US" sz="1900" b="1" dirty="0">
                <a:solidFill>
                  <a:schemeClr val="accent1"/>
                </a:solidFill>
              </a:rPr>
              <a:t>Communicate</a:t>
            </a:r>
            <a:r>
              <a:rPr lang="en-US" sz="1900" dirty="0">
                <a:solidFill>
                  <a:srgbClr val="DDDDDD">
                    <a:lumMod val="10000"/>
                  </a:srgbClr>
                </a:solidFill>
              </a:rPr>
              <a:t> the importance of oral health and encourage parent/caregiver to seek dental check up for their child.</a:t>
            </a:r>
          </a:p>
          <a:p>
            <a:pPr lvl="1">
              <a:buClr>
                <a:srgbClr val="418AB3"/>
              </a:buClr>
              <a:buFont typeface="Wingdings" panose="05000000000000000000" pitchFamily="2" charset="2"/>
              <a:buChar char="§"/>
            </a:pPr>
            <a:r>
              <a:rPr lang="en-US" sz="1900" b="1" dirty="0">
                <a:solidFill>
                  <a:schemeClr val="accent1"/>
                </a:solidFill>
              </a:rPr>
              <a:t>Distribute</a:t>
            </a:r>
            <a:r>
              <a:rPr lang="en-US" sz="1900" b="1" dirty="0">
                <a:solidFill>
                  <a:srgbClr val="DDDDDD">
                    <a:lumMod val="10000"/>
                  </a:srgbClr>
                </a:solidFill>
              </a:rPr>
              <a:t> </a:t>
            </a:r>
            <a:r>
              <a:rPr lang="en-US" sz="1900" dirty="0">
                <a:solidFill>
                  <a:srgbClr val="DDDDDD">
                    <a:lumMod val="10000"/>
                  </a:srgbClr>
                </a:solidFill>
              </a:rPr>
              <a:t>the oral health assessment form and the parent notification letter to families. </a:t>
            </a:r>
          </a:p>
          <a:p>
            <a:pPr lvl="1">
              <a:buClr>
                <a:srgbClr val="418AB3"/>
              </a:buClr>
              <a:buFont typeface="Wingdings" panose="05000000000000000000" pitchFamily="2" charset="2"/>
              <a:buChar char="§"/>
            </a:pPr>
            <a:r>
              <a:rPr lang="en-US" sz="1900" dirty="0">
                <a:solidFill>
                  <a:srgbClr val="DDDDDD">
                    <a:lumMod val="10000"/>
                  </a:srgbClr>
                </a:solidFill>
              </a:rPr>
              <a:t>This includes oral health education material on school readiness and insurance enrollment information for Medi-Cal.</a:t>
            </a:r>
          </a:p>
          <a:p>
            <a:pPr lvl="1">
              <a:buClr>
                <a:srgbClr val="418AB3"/>
              </a:buClr>
              <a:buFont typeface="Wingdings" panose="05000000000000000000" pitchFamily="2" charset="2"/>
              <a:buChar char="§"/>
            </a:pPr>
            <a:r>
              <a:rPr lang="en-US" sz="1900" b="1" dirty="0">
                <a:solidFill>
                  <a:schemeClr val="accent1"/>
                </a:solidFill>
              </a:rPr>
              <a:t>Submit</a:t>
            </a:r>
            <a:r>
              <a:rPr lang="en-US" sz="1900" b="1" u="sng" dirty="0">
                <a:solidFill>
                  <a:srgbClr val="DDDDDD">
                    <a:lumMod val="10000"/>
                  </a:srgbClr>
                </a:solidFill>
              </a:rPr>
              <a:t> </a:t>
            </a:r>
            <a:r>
              <a:rPr lang="en-US" sz="1900" dirty="0">
                <a:solidFill>
                  <a:srgbClr val="DDDDDD">
                    <a:lumMod val="10000"/>
                  </a:srgbClr>
                </a:solidFill>
              </a:rPr>
              <a:t>data retrieved from assessment forms into SCHOR Database or to the local school district office. </a:t>
            </a:r>
          </a:p>
          <a:p>
            <a:pPr marL="457200" lvl="1" indent="0">
              <a:buClr>
                <a:srgbClr val="418AB3"/>
              </a:buClr>
              <a:buNone/>
            </a:pPr>
            <a:endParaRPr lang="en-US" sz="1700" b="1" dirty="0">
              <a:solidFill>
                <a:srgbClr val="DDDDDD">
                  <a:lumMod val="10000"/>
                </a:srgbClr>
              </a:solidFill>
            </a:endParaRPr>
          </a:p>
          <a:p>
            <a:pPr marL="457200" lvl="1" indent="0">
              <a:buClr>
                <a:srgbClr val="418AB3"/>
              </a:buClr>
              <a:buNone/>
            </a:pPr>
            <a:endParaRPr lang="en-US" b="1" dirty="0">
              <a:solidFill>
                <a:srgbClr val="DDDDDD">
                  <a:lumMod val="10000"/>
                </a:srgbClr>
              </a:solidFill>
            </a:endParaRPr>
          </a:p>
          <a:p>
            <a:pPr marL="0" marR="0" lvl="0" indent="0" algn="l" defTabSz="457200" rtl="0" eaLnBrk="1" fontAlgn="auto" latinLnBrk="0" hangingPunct="1">
              <a:lnSpc>
                <a:spcPct val="100000"/>
              </a:lnSpc>
              <a:spcBef>
                <a:spcPts val="1000"/>
              </a:spcBef>
              <a:spcAft>
                <a:spcPts val="0"/>
              </a:spcAft>
              <a:buClr>
                <a:srgbClr val="418AB3"/>
              </a:buClr>
              <a:buSzPct val="80000"/>
              <a:buFont typeface="Wingdings 3" charset="2"/>
              <a:buNone/>
              <a:tabLst/>
              <a:defRPr/>
            </a:pPr>
            <a:r>
              <a:rPr kumimoji="0" lang="en-US" sz="1800" b="0" i="0" u="none" strike="noStrike" kern="1200" cap="none" spc="0" normalizeH="0" baseline="0" noProof="0" dirty="0">
                <a:ln>
                  <a:noFill/>
                </a:ln>
                <a:solidFill>
                  <a:srgbClr val="DDDDDD">
                    <a:lumMod val="10000"/>
                  </a:srgbClr>
                </a:solidFill>
                <a:effectLst/>
                <a:uLnTx/>
                <a:uFillTx/>
                <a:latin typeface="Trebuchet MS" panose="020B0603020202020204"/>
                <a:ea typeface="+mn-ea"/>
                <a:cs typeface="+mn-cs"/>
              </a:rPr>
              <a:t>  </a:t>
            </a:r>
          </a:p>
        </p:txBody>
      </p:sp>
      <p:sp>
        <p:nvSpPr>
          <p:cNvPr id="10" name="Title 1">
            <a:extLst>
              <a:ext uri="{FF2B5EF4-FFF2-40B4-BE49-F238E27FC236}">
                <a16:creationId xmlns:a16="http://schemas.microsoft.com/office/drawing/2014/main" id="{C0A1313F-589D-4BBD-9993-FA13B4720BA6}"/>
              </a:ext>
            </a:extLst>
          </p:cNvPr>
          <p:cNvSpPr txBox="1">
            <a:spLocks/>
          </p:cNvSpPr>
          <p:nvPr/>
        </p:nvSpPr>
        <p:spPr>
          <a:xfrm>
            <a:off x="1319920" y="0"/>
            <a:ext cx="10054183" cy="14171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effectLst/>
                <a:uLnTx/>
                <a:uFillTx/>
                <a:latin typeface="Trebuchet MS" panose="020B0603020202020204"/>
              </a:rPr>
              <a:t>Requirements of Schools</a:t>
            </a:r>
          </a:p>
        </p:txBody>
      </p:sp>
      <p:graphicFrame>
        <p:nvGraphicFramePr>
          <p:cNvPr id="6" name="Diagram 5">
            <a:extLst>
              <a:ext uri="{FF2B5EF4-FFF2-40B4-BE49-F238E27FC236}">
                <a16:creationId xmlns:a16="http://schemas.microsoft.com/office/drawing/2014/main" id="{CEB68ADF-4427-4903-BF91-502D1946E3BA}"/>
              </a:ext>
            </a:extLst>
          </p:cNvPr>
          <p:cNvGraphicFramePr/>
          <p:nvPr>
            <p:extLst>
              <p:ext uri="{D42A27DB-BD31-4B8C-83A1-F6EECF244321}">
                <p14:modId xmlns:p14="http://schemas.microsoft.com/office/powerpoint/2010/main" val="29875044"/>
              </p:ext>
            </p:extLst>
          </p:nvPr>
        </p:nvGraphicFramePr>
        <p:xfrm>
          <a:off x="5866268" y="1417129"/>
          <a:ext cx="5698351" cy="441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87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0D6A6CA-A3A0-402B-A0A3-AE87DA4A574C}"/>
              </a:ext>
            </a:extLst>
          </p:cNvPr>
          <p:cNvSpPr>
            <a:spLocks noGrp="1"/>
          </p:cNvSpPr>
          <p:nvPr>
            <p:ph type="title"/>
          </p:nvPr>
        </p:nvSpPr>
        <p:spPr>
          <a:xfrm>
            <a:off x="1105958" y="453442"/>
            <a:ext cx="10197494" cy="1099457"/>
          </a:xfrm>
        </p:spPr>
        <p:txBody>
          <a:bodyPr>
            <a:normAutofit/>
          </a:bodyPr>
          <a:lstStyle/>
          <a:p>
            <a:pPr algn="ctr"/>
            <a:r>
              <a:rPr lang="en-US" b="1" dirty="0"/>
              <a:t>Requirements of Schools</a:t>
            </a:r>
          </a:p>
        </p:txBody>
      </p:sp>
      <p:sp>
        <p:nvSpPr>
          <p:cNvPr id="49" name="Isosceles Triangle 4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Diagram 2">
            <a:extLst>
              <a:ext uri="{FF2B5EF4-FFF2-40B4-BE49-F238E27FC236}">
                <a16:creationId xmlns:a16="http://schemas.microsoft.com/office/drawing/2014/main" id="{4F091D98-20DF-4F05-9BF1-4A5333FF2B20}"/>
              </a:ext>
            </a:extLst>
          </p:cNvPr>
          <p:cNvGraphicFramePr/>
          <p:nvPr>
            <p:extLst>
              <p:ext uri="{D42A27DB-BD31-4B8C-83A1-F6EECF244321}">
                <p14:modId xmlns:p14="http://schemas.microsoft.com/office/powerpoint/2010/main" val="2219023460"/>
              </p:ext>
            </p:extLst>
          </p:nvPr>
        </p:nvGraphicFramePr>
        <p:xfrm>
          <a:off x="1797530" y="1680798"/>
          <a:ext cx="8596940" cy="4664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355F316-CCC6-47C3-9027-6C1734A1501C}"/>
              </a:ext>
            </a:extLst>
          </p:cNvPr>
          <p:cNvSpPr txBox="1"/>
          <p:nvPr/>
        </p:nvSpPr>
        <p:spPr>
          <a:xfrm>
            <a:off x="2919811" y="1118408"/>
            <a:ext cx="6746240" cy="400110"/>
          </a:xfrm>
          <a:prstGeom prst="rect">
            <a:avLst/>
          </a:prstGeom>
          <a:noFill/>
        </p:spPr>
        <p:txBody>
          <a:bodyPr wrap="square" rtlCol="0">
            <a:spAutoFit/>
          </a:bodyPr>
          <a:lstStyle/>
          <a:p>
            <a:pPr algn="ctr"/>
            <a:r>
              <a:rPr lang="en-US" sz="2000" i="1" dirty="0"/>
              <a:t>Data collected from KOHA will identify:</a:t>
            </a:r>
          </a:p>
        </p:txBody>
      </p:sp>
      <p:cxnSp>
        <p:nvCxnSpPr>
          <p:cNvPr id="9" name="Straight Connector 8">
            <a:extLst>
              <a:ext uri="{FF2B5EF4-FFF2-40B4-BE49-F238E27FC236}">
                <a16:creationId xmlns:a16="http://schemas.microsoft.com/office/drawing/2014/main" id="{DA6C30AB-642E-4571-8A69-94FEA04FC5F6}"/>
              </a:ext>
            </a:extLst>
          </p:cNvPr>
          <p:cNvCxnSpPr>
            <a:cxnSpLocks/>
          </p:cNvCxnSpPr>
          <p:nvPr/>
        </p:nvCxnSpPr>
        <p:spPr>
          <a:xfrm>
            <a:off x="2656633" y="1016757"/>
            <a:ext cx="7122502"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68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65">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9" name="Rectangle 78">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FBA1F-42FB-4E24-821A-D417D4A0219D}"/>
              </a:ext>
            </a:extLst>
          </p:cNvPr>
          <p:cNvSpPr>
            <a:spLocks noGrp="1"/>
          </p:cNvSpPr>
          <p:nvPr>
            <p:ph type="title"/>
          </p:nvPr>
        </p:nvSpPr>
        <p:spPr>
          <a:xfrm>
            <a:off x="908199" y="737191"/>
            <a:ext cx="10114219" cy="793898"/>
          </a:xfrm>
        </p:spPr>
        <p:txBody>
          <a:bodyPr vert="horz" lIns="91440" tIns="45720" rIns="91440" bIns="45720" rtlCol="0">
            <a:normAutofit/>
          </a:bodyPr>
          <a:lstStyle/>
          <a:p>
            <a:pPr marL="0" marR="0" lvl="0" indent="0" algn="ctr" defTabSz="457200" rtl="0" eaLnBrk="1" fontAlgn="auto" latinLnBrk="0" hangingPunct="1">
              <a:lnSpc>
                <a:spcPct val="90000"/>
              </a:lnSpc>
              <a:spcBef>
                <a:spcPct val="0"/>
              </a:spcBef>
              <a:spcAft>
                <a:spcPts val="0"/>
              </a:spcAft>
              <a:tabLst/>
              <a:defRPr/>
            </a:pPr>
            <a:r>
              <a:rPr kumimoji="0" lang="en-US" b="1" i="0" u="none" strike="noStrike" kern="1200" cap="none" spc="0" normalizeH="0" baseline="0" noProof="0" dirty="0">
                <a:ln>
                  <a:noFill/>
                </a:ln>
                <a:effectLst/>
                <a:uLnTx/>
                <a:uFillTx/>
                <a:latin typeface="Trebuchet MS" panose="020B0603020202020204"/>
                <a:ea typeface="+mn-ea"/>
                <a:cs typeface="+mn-cs"/>
              </a:rPr>
              <a:t>KOHA </a:t>
            </a:r>
            <a:r>
              <a:rPr lang="en-US" b="1" dirty="0">
                <a:latin typeface="Trebuchet MS" panose="020B0603020202020204"/>
                <a:ea typeface="+mn-ea"/>
                <a:cs typeface="+mn-cs"/>
              </a:rPr>
              <a:t>&amp;</a:t>
            </a:r>
            <a:r>
              <a:rPr kumimoji="0" lang="en-US" b="1" i="0" u="none" strike="noStrike" kern="1200" cap="none" spc="0" normalizeH="0" baseline="0" noProof="0" dirty="0">
                <a:ln>
                  <a:noFill/>
                </a:ln>
                <a:effectLst/>
                <a:uLnTx/>
                <a:uFillTx/>
                <a:latin typeface="Trebuchet MS" panose="020B0603020202020204"/>
                <a:ea typeface="+mn-ea"/>
                <a:cs typeface="+mn-cs"/>
              </a:rPr>
              <a:t> The Role of Parents</a:t>
            </a:r>
            <a:endParaRPr lang="en-US" dirty="0"/>
          </a:p>
        </p:txBody>
      </p:sp>
      <p:graphicFrame>
        <p:nvGraphicFramePr>
          <p:cNvPr id="19" name="Diagram 18">
            <a:extLst>
              <a:ext uri="{FF2B5EF4-FFF2-40B4-BE49-F238E27FC236}">
                <a16:creationId xmlns:a16="http://schemas.microsoft.com/office/drawing/2014/main" id="{D7CAB7C9-DF34-4918-9BCB-715D0A441CC6}"/>
              </a:ext>
            </a:extLst>
          </p:cNvPr>
          <p:cNvGraphicFramePr/>
          <p:nvPr>
            <p:extLst>
              <p:ext uri="{D42A27DB-BD31-4B8C-83A1-F6EECF244321}">
                <p14:modId xmlns:p14="http://schemas.microsoft.com/office/powerpoint/2010/main" val="2640675842"/>
              </p:ext>
            </p:extLst>
          </p:nvPr>
        </p:nvGraphicFramePr>
        <p:xfrm>
          <a:off x="2326265" y="1730940"/>
          <a:ext cx="7122535" cy="393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09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4F292DF-DC83-4C47-A92A-BE38AE2D3A17}"/>
              </a:ext>
            </a:extLst>
          </p:cNvPr>
          <p:cNvCxnSpPr>
            <a:cxnSpLocks/>
          </p:cNvCxnSpPr>
          <p:nvPr/>
        </p:nvCxnSpPr>
        <p:spPr>
          <a:xfrm>
            <a:off x="2956047" y="1191846"/>
            <a:ext cx="7122502"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pic>
        <p:nvPicPr>
          <p:cNvPr id="14" name="Picture 13">
            <a:extLst>
              <a:ext uri="{FF2B5EF4-FFF2-40B4-BE49-F238E27FC236}">
                <a16:creationId xmlns:a16="http://schemas.microsoft.com/office/drawing/2014/main" id="{1129666E-0CD9-40EB-AAE4-A5FE2DAC32FE}"/>
              </a:ext>
            </a:extLst>
          </p:cNvPr>
          <p:cNvPicPr>
            <a:picLocks noChangeAspect="1"/>
          </p:cNvPicPr>
          <p:nvPr/>
        </p:nvPicPr>
        <p:blipFill>
          <a:blip r:embed="rId3"/>
          <a:stretch>
            <a:fillRect/>
          </a:stretch>
        </p:blipFill>
        <p:spPr>
          <a:xfrm>
            <a:off x="995548" y="252703"/>
            <a:ext cx="10632346" cy="1408298"/>
          </a:xfrm>
          <a:prstGeom prst="rect">
            <a:avLst/>
          </a:prstGeom>
        </p:spPr>
      </p:pic>
      <p:graphicFrame>
        <p:nvGraphicFramePr>
          <p:cNvPr id="18" name="Content Placeholder 3">
            <a:extLst>
              <a:ext uri="{FF2B5EF4-FFF2-40B4-BE49-F238E27FC236}">
                <a16:creationId xmlns:a16="http://schemas.microsoft.com/office/drawing/2014/main" id="{D18D8CA3-91A7-4702-8299-F98C2FFA29BF}"/>
              </a:ext>
            </a:extLst>
          </p:cNvPr>
          <p:cNvGraphicFramePr>
            <a:graphicFrameLocks noGrp="1"/>
          </p:cNvGraphicFramePr>
          <p:nvPr>
            <p:ph idx="1"/>
            <p:extLst>
              <p:ext uri="{D42A27DB-BD31-4B8C-83A1-F6EECF244321}">
                <p14:modId xmlns:p14="http://schemas.microsoft.com/office/powerpoint/2010/main" val="2433059339"/>
              </p:ext>
            </p:extLst>
          </p:nvPr>
        </p:nvGraphicFramePr>
        <p:xfrm>
          <a:off x="901179" y="1661001"/>
          <a:ext cx="10821084" cy="4660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C5E5F38-46CB-4D1C-8449-05534B45FBCB}"/>
              </a:ext>
            </a:extLst>
          </p:cNvPr>
          <p:cNvSpPr txBox="1"/>
          <p:nvPr/>
        </p:nvSpPr>
        <p:spPr>
          <a:xfrm>
            <a:off x="2938601" y="1191846"/>
            <a:ext cx="6746240" cy="461665"/>
          </a:xfrm>
          <a:prstGeom prst="rect">
            <a:avLst/>
          </a:prstGeom>
          <a:noFill/>
        </p:spPr>
        <p:txBody>
          <a:bodyPr wrap="square" rtlCol="0">
            <a:spAutoFit/>
          </a:bodyPr>
          <a:lstStyle/>
          <a:p>
            <a:pPr algn="ctr"/>
            <a:r>
              <a:rPr lang="en-US" sz="2400" i="1" dirty="0"/>
              <a:t>How can I help?</a:t>
            </a:r>
          </a:p>
        </p:txBody>
      </p:sp>
    </p:spTree>
    <p:extLst>
      <p:ext uri="{BB962C8B-B14F-4D97-AF65-F5344CB8AC3E}">
        <p14:creationId xmlns:p14="http://schemas.microsoft.com/office/powerpoint/2010/main" val="371088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0D6A6CA-A3A0-402B-A0A3-AE87DA4A574C}"/>
              </a:ext>
            </a:extLst>
          </p:cNvPr>
          <p:cNvSpPr>
            <a:spLocks noGrp="1"/>
          </p:cNvSpPr>
          <p:nvPr>
            <p:ph type="title"/>
          </p:nvPr>
        </p:nvSpPr>
        <p:spPr>
          <a:xfrm>
            <a:off x="1418551" y="424543"/>
            <a:ext cx="10197494" cy="1099457"/>
          </a:xfrm>
        </p:spPr>
        <p:txBody>
          <a:bodyPr>
            <a:normAutofit/>
          </a:bodyPr>
          <a:lstStyle/>
          <a:p>
            <a:pPr algn="ctr"/>
            <a:r>
              <a:rPr lang="en-US" b="1" dirty="0"/>
              <a:t>5 Steps of Prevention </a:t>
            </a:r>
          </a:p>
        </p:txBody>
      </p:sp>
      <p:sp>
        <p:nvSpPr>
          <p:cNvPr id="72" name="Isosceles Triangle 7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2">
            <a:extLst>
              <a:ext uri="{FF2B5EF4-FFF2-40B4-BE49-F238E27FC236}">
                <a16:creationId xmlns:a16="http://schemas.microsoft.com/office/drawing/2014/main" id="{50E8B520-311D-48EA-B355-409BB1F6F0D4}"/>
              </a:ext>
            </a:extLst>
          </p:cNvPr>
          <p:cNvGraphicFramePr>
            <a:graphicFrameLocks noGrp="1"/>
          </p:cNvGraphicFramePr>
          <p:nvPr>
            <p:ph idx="1"/>
            <p:extLst>
              <p:ext uri="{D42A27DB-BD31-4B8C-83A1-F6EECF244321}">
                <p14:modId xmlns:p14="http://schemas.microsoft.com/office/powerpoint/2010/main" val="3230784819"/>
              </p:ext>
            </p:extLst>
          </p:nvPr>
        </p:nvGraphicFramePr>
        <p:xfrm>
          <a:off x="1657227" y="1429569"/>
          <a:ext cx="9271410" cy="3998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13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1419-1163-4BB6-8086-FC5F9DB8E2F1}"/>
              </a:ext>
            </a:extLst>
          </p:cNvPr>
          <p:cNvSpPr>
            <a:spLocks noGrp="1"/>
          </p:cNvSpPr>
          <p:nvPr>
            <p:ph type="title"/>
          </p:nvPr>
        </p:nvSpPr>
        <p:spPr/>
        <p:txBody>
          <a:bodyPr/>
          <a:lstStyle/>
          <a:p>
            <a:r>
              <a:rPr lang="en-US" b="1" dirty="0"/>
              <a:t>Community Oral Health Website</a:t>
            </a:r>
          </a:p>
        </p:txBody>
      </p:sp>
      <p:sp>
        <p:nvSpPr>
          <p:cNvPr id="3" name="Content Placeholder 2">
            <a:extLst>
              <a:ext uri="{FF2B5EF4-FFF2-40B4-BE49-F238E27FC236}">
                <a16:creationId xmlns:a16="http://schemas.microsoft.com/office/drawing/2014/main" id="{E188D57C-A71C-446D-A969-1EBB63B45F76}"/>
              </a:ext>
            </a:extLst>
          </p:cNvPr>
          <p:cNvSpPr>
            <a:spLocks noGrp="1"/>
          </p:cNvSpPr>
          <p:nvPr>
            <p:ph idx="1"/>
          </p:nvPr>
        </p:nvSpPr>
        <p:spPr>
          <a:xfrm>
            <a:off x="818848" y="1861285"/>
            <a:ext cx="4617337" cy="3880773"/>
          </a:xfrm>
        </p:spPr>
        <p:txBody>
          <a:bodyPr>
            <a:normAutofit/>
          </a:bodyPr>
          <a:lstStyle/>
          <a:p>
            <a:pPr marL="0" indent="0">
              <a:buNone/>
            </a:pPr>
            <a:r>
              <a:rPr lang="en-US" b="1" dirty="0">
                <a:solidFill>
                  <a:schemeClr val="accent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Community Oral Health Program</a:t>
            </a:r>
            <a:endParaRPr lang="en-US" b="1" dirty="0">
              <a:solidFill>
                <a:schemeClr val="accent1"/>
              </a:solidFill>
              <a:ea typeface="Calibri" panose="020F0502020204030204" pitchFamily="34" charset="0"/>
              <a:cs typeface="Times New Roman" panose="02020603050405020304" pitchFamily="18" charset="0"/>
            </a:endParaRPr>
          </a:p>
          <a:p>
            <a:pPr marL="0" indent="0">
              <a:buNone/>
            </a:pPr>
            <a:r>
              <a:rPr lang="en-US" b="1" dirty="0">
                <a:solidFill>
                  <a:schemeClr val="tx1"/>
                </a:solidFill>
              </a:rPr>
              <a:t>Check out more info on:</a:t>
            </a:r>
          </a:p>
          <a:p>
            <a:pPr>
              <a:buFont typeface="Wingdings" panose="05000000000000000000" pitchFamily="2" charset="2"/>
              <a:buChar char="§"/>
            </a:pPr>
            <a:r>
              <a:rPr lang="en-US" b="1" dirty="0">
                <a:solidFill>
                  <a:schemeClr val="tx1"/>
                </a:solidFill>
              </a:rPr>
              <a:t>Local efforts by community partners</a:t>
            </a:r>
          </a:p>
          <a:p>
            <a:pPr>
              <a:buFont typeface="Wingdings" panose="05000000000000000000" pitchFamily="2" charset="2"/>
              <a:buChar char="§"/>
            </a:pPr>
            <a:r>
              <a:rPr lang="en-US" b="1" dirty="0">
                <a:solidFill>
                  <a:schemeClr val="tx1"/>
                </a:solidFill>
              </a:rPr>
              <a:t>Educational Resources</a:t>
            </a:r>
          </a:p>
          <a:p>
            <a:pPr>
              <a:buFont typeface="Wingdings" panose="05000000000000000000" pitchFamily="2" charset="2"/>
              <a:buChar char="§"/>
            </a:pPr>
            <a:r>
              <a:rPr lang="en-US" b="1" dirty="0">
                <a:solidFill>
                  <a:schemeClr val="tx1"/>
                </a:solidFill>
              </a:rPr>
              <a:t>Enrollment for dental coverage information</a:t>
            </a:r>
          </a:p>
          <a:p>
            <a:pPr>
              <a:buFont typeface="Wingdings" panose="05000000000000000000" pitchFamily="2" charset="2"/>
              <a:buChar char="§"/>
            </a:pPr>
            <a:r>
              <a:rPr lang="en-US" b="1" dirty="0">
                <a:solidFill>
                  <a:schemeClr val="tx1"/>
                </a:solidFill>
              </a:rPr>
              <a:t>Links to professional organizations</a:t>
            </a:r>
          </a:p>
          <a:p>
            <a:pPr>
              <a:buFont typeface="Wingdings" panose="05000000000000000000" pitchFamily="2" charset="2"/>
              <a:buChar char="§"/>
            </a:pPr>
            <a:r>
              <a:rPr lang="en-US" b="1" dirty="0">
                <a:solidFill>
                  <a:schemeClr val="tx1"/>
                </a:solidFill>
              </a:rPr>
              <a:t>Much More! </a:t>
            </a:r>
          </a:p>
        </p:txBody>
      </p:sp>
      <p:pic>
        <p:nvPicPr>
          <p:cNvPr id="6" name="Picture 5">
            <a:extLst>
              <a:ext uri="{FF2B5EF4-FFF2-40B4-BE49-F238E27FC236}">
                <a16:creationId xmlns:a16="http://schemas.microsoft.com/office/drawing/2014/main" id="{49F5E4C7-92B3-4198-8B5B-F4A4C560D040}"/>
              </a:ext>
            </a:extLst>
          </p:cNvPr>
          <p:cNvPicPr>
            <a:picLocks noChangeAspect="1"/>
          </p:cNvPicPr>
          <p:nvPr/>
        </p:nvPicPr>
        <p:blipFill rotWithShape="1">
          <a:blip r:embed="rId4">
            <a:extLst>
              <a:ext uri="{28A0092B-C50C-407E-A947-70E740481C1C}">
                <a14:useLocalDpi xmlns:a14="http://schemas.microsoft.com/office/drawing/2010/main" val="0"/>
              </a:ext>
            </a:extLst>
          </a:blip>
          <a:srcRect l="2082" r="3557"/>
          <a:stretch/>
        </p:blipFill>
        <p:spPr>
          <a:xfrm>
            <a:off x="6096000" y="1583646"/>
            <a:ext cx="4075365" cy="4158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646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08D9D5C6-6185-43DF-8EB7-CA418A5A8D8E}"/>
              </a:ext>
            </a:extLst>
          </p:cNvPr>
          <p:cNvSpPr>
            <a:spLocks noGrp="1"/>
          </p:cNvSpPr>
          <p:nvPr>
            <p:ph type="title"/>
          </p:nvPr>
        </p:nvSpPr>
        <p:spPr>
          <a:xfrm>
            <a:off x="1286933" y="609600"/>
            <a:ext cx="10197494" cy="1099457"/>
          </a:xfrm>
        </p:spPr>
        <p:txBody>
          <a:bodyPr vert="horz" lIns="91440" tIns="45720" rIns="91440" bIns="45720" rtlCol="0">
            <a:normAutofit/>
          </a:bodyPr>
          <a:lstStyle/>
          <a:p>
            <a:pPr algn="ctr"/>
            <a:r>
              <a:rPr lang="en-US" b="1" dirty="0"/>
              <a:t>5 Takeaways</a:t>
            </a:r>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9" name="TextBox 2">
            <a:extLst>
              <a:ext uri="{FF2B5EF4-FFF2-40B4-BE49-F238E27FC236}">
                <a16:creationId xmlns:a16="http://schemas.microsoft.com/office/drawing/2014/main" id="{4C9E4F64-DAF3-4888-AF1A-27A332223412}"/>
              </a:ext>
            </a:extLst>
          </p:cNvPr>
          <p:cNvGraphicFramePr/>
          <p:nvPr>
            <p:extLst>
              <p:ext uri="{D42A27DB-BD31-4B8C-83A1-F6EECF244321}">
                <p14:modId xmlns:p14="http://schemas.microsoft.com/office/powerpoint/2010/main" val="1941823526"/>
              </p:ext>
            </p:extLst>
          </p:nvPr>
        </p:nvGraphicFramePr>
        <p:xfrm>
          <a:off x="1286933" y="1892300"/>
          <a:ext cx="9618133" cy="402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34B0FF6-C943-4B77-91A4-C3BAAE1AF0E4}"/>
              </a:ext>
            </a:extLst>
          </p:cNvPr>
          <p:cNvSpPr txBox="1"/>
          <p:nvPr/>
        </p:nvSpPr>
        <p:spPr>
          <a:xfrm>
            <a:off x="1997912" y="5267772"/>
            <a:ext cx="8775536" cy="646331"/>
          </a:xfrm>
          <a:prstGeom prst="rect">
            <a:avLst/>
          </a:prstGeom>
          <a:noFill/>
        </p:spPr>
        <p:txBody>
          <a:bodyPr wrap="square" rtlCol="0">
            <a:spAutoFit/>
          </a:bodyPr>
          <a:lstStyle/>
          <a:p>
            <a:r>
              <a:rPr lang="en-US" dirty="0"/>
              <a:t>For KOHA support, schools can utilize their local Office of Education for KOHA next steps, resources and information</a:t>
            </a:r>
          </a:p>
        </p:txBody>
      </p:sp>
    </p:spTree>
    <p:extLst>
      <p:ext uri="{BB962C8B-B14F-4D97-AF65-F5344CB8AC3E}">
        <p14:creationId xmlns:p14="http://schemas.microsoft.com/office/powerpoint/2010/main" val="392242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0410F9-CB75-4859-8F83-0D7BE37429C9}"/>
              </a:ext>
            </a:extLst>
          </p:cNvPr>
          <p:cNvSpPr>
            <a:spLocks noGrp="1"/>
          </p:cNvSpPr>
          <p:nvPr>
            <p:ph type="subTitle" idx="1"/>
          </p:nvPr>
        </p:nvSpPr>
        <p:spPr>
          <a:xfrm>
            <a:off x="1484927" y="4593341"/>
            <a:ext cx="7766936" cy="1715839"/>
          </a:xfrm>
        </p:spPr>
        <p:txBody>
          <a:bodyPr>
            <a:normAutofit/>
          </a:bodyPr>
          <a:lstStyle/>
          <a:p>
            <a:pPr algn="ctr"/>
            <a:r>
              <a:rPr lang="en-US" sz="2600" b="1" dirty="0">
                <a:solidFill>
                  <a:schemeClr val="accent2"/>
                </a:solidFill>
                <a:hlinkClick r:id="rId3">
                  <a:extLst>
                    <a:ext uri="{A12FA001-AC4F-418D-AE19-62706E023703}">
                      <ahyp:hlinkClr xmlns:ahyp="http://schemas.microsoft.com/office/drawing/2018/hyperlinkcolor" val="tx"/>
                    </a:ext>
                  </a:extLst>
                </a:hlinkClick>
              </a:rPr>
              <a:t>Community Oral Health Program Website</a:t>
            </a:r>
            <a:endParaRPr lang="en-US" sz="2600" b="1" dirty="0">
              <a:solidFill>
                <a:schemeClr val="accent2"/>
              </a:solidFill>
            </a:endParaRPr>
          </a:p>
          <a:p>
            <a:r>
              <a:rPr lang="en-US" dirty="0"/>
              <a:t> </a:t>
            </a:r>
          </a:p>
        </p:txBody>
      </p:sp>
      <p:pic>
        <p:nvPicPr>
          <p:cNvPr id="5" name="Picture 4" descr="A group of people posing for a photo&#10;&#10;Description automatically generated">
            <a:extLst>
              <a:ext uri="{FF2B5EF4-FFF2-40B4-BE49-F238E27FC236}">
                <a16:creationId xmlns:a16="http://schemas.microsoft.com/office/drawing/2014/main" id="{3288F01E-3639-45C4-8ED2-23E680C9D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42" y="548820"/>
            <a:ext cx="5950505" cy="3967004"/>
          </a:xfrm>
          <a:prstGeom prst="rect">
            <a:avLst/>
          </a:prstGeom>
        </p:spPr>
      </p:pic>
      <p:pic>
        <p:nvPicPr>
          <p:cNvPr id="4" name="Content Placeholder 4">
            <a:extLst>
              <a:ext uri="{FF2B5EF4-FFF2-40B4-BE49-F238E27FC236}">
                <a16:creationId xmlns:a16="http://schemas.microsoft.com/office/drawing/2014/main" id="{DE17FC4A-0F9E-406F-8DBA-F41B4FDEC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1863" y="5533670"/>
            <a:ext cx="1474122" cy="981249"/>
          </a:xfrm>
          <a:prstGeom prst="rect">
            <a:avLst/>
          </a:prstGeom>
        </p:spPr>
      </p:pic>
      <p:pic>
        <p:nvPicPr>
          <p:cNvPr id="7" name="Picture 2" descr="Image result for california oral health program">
            <a:extLst>
              <a:ext uri="{FF2B5EF4-FFF2-40B4-BE49-F238E27FC236}">
                <a16:creationId xmlns:a16="http://schemas.microsoft.com/office/drawing/2014/main" id="{56C21BAC-E14C-4E67-90C3-034A088567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6751" y="5451261"/>
            <a:ext cx="903371" cy="106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1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778D0-35C5-4C0D-9880-9FDAE46BA920}"/>
              </a:ext>
            </a:extLst>
          </p:cNvPr>
          <p:cNvSpPr>
            <a:spLocks noGrp="1"/>
          </p:cNvSpPr>
          <p:nvPr>
            <p:ph type="title"/>
          </p:nvPr>
        </p:nvSpPr>
        <p:spPr>
          <a:xfrm>
            <a:off x="419567" y="1963255"/>
            <a:ext cx="3547581" cy="2077633"/>
          </a:xfrm>
        </p:spPr>
        <p:txBody>
          <a:bodyPr anchor="ctr">
            <a:normAutofit/>
          </a:bodyPr>
          <a:lstStyle/>
          <a:p>
            <a:r>
              <a:rPr lang="en-US" sz="4000" b="1" dirty="0"/>
              <a:t>To Learn </a:t>
            </a:r>
            <a:br>
              <a:rPr lang="en-US" sz="4000" b="1" dirty="0"/>
            </a:br>
            <a:r>
              <a:rPr lang="en-US" sz="4000" b="1" dirty="0"/>
              <a:t>&amp; Review</a:t>
            </a:r>
            <a:r>
              <a:rPr lang="en-US" sz="4400" b="1" dirty="0"/>
              <a:t>	</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2">
            <a:extLst>
              <a:ext uri="{FF2B5EF4-FFF2-40B4-BE49-F238E27FC236}">
                <a16:creationId xmlns:a16="http://schemas.microsoft.com/office/drawing/2014/main" id="{DD43BE91-BBE6-45DF-B51C-ECFCDB4F0085}"/>
              </a:ext>
            </a:extLst>
          </p:cNvPr>
          <p:cNvGraphicFramePr>
            <a:graphicFrameLocks/>
          </p:cNvGraphicFramePr>
          <p:nvPr>
            <p:extLst>
              <p:ext uri="{D42A27DB-BD31-4B8C-83A1-F6EECF244321}">
                <p14:modId xmlns:p14="http://schemas.microsoft.com/office/powerpoint/2010/main" val="4187110290"/>
              </p:ext>
            </p:extLst>
          </p:nvPr>
        </p:nvGraphicFramePr>
        <p:xfrm>
          <a:off x="5334782" y="934975"/>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FD5824C-7266-46E2-B96B-814218A0F39B}"/>
              </a:ext>
            </a:extLst>
          </p:cNvPr>
          <p:cNvSpPr txBox="1"/>
          <p:nvPr/>
        </p:nvSpPr>
        <p:spPr>
          <a:xfrm>
            <a:off x="6033685" y="1099691"/>
            <a:ext cx="5425440" cy="369332"/>
          </a:xfrm>
          <a:prstGeom prst="rect">
            <a:avLst/>
          </a:prstGeom>
          <a:noFill/>
        </p:spPr>
        <p:txBody>
          <a:bodyPr wrap="square" rtlCol="0">
            <a:spAutoFit/>
          </a:bodyPr>
          <a:lstStyle/>
          <a:p>
            <a:r>
              <a:rPr lang="en-US" dirty="0">
                <a:solidFill>
                  <a:schemeClr val="bg2">
                    <a:lumMod val="10000"/>
                  </a:schemeClr>
                </a:solidFill>
              </a:rPr>
              <a:t>The Importance of Oral health </a:t>
            </a:r>
          </a:p>
        </p:txBody>
      </p:sp>
      <p:sp>
        <p:nvSpPr>
          <p:cNvPr id="6" name="TextBox 5">
            <a:extLst>
              <a:ext uri="{FF2B5EF4-FFF2-40B4-BE49-F238E27FC236}">
                <a16:creationId xmlns:a16="http://schemas.microsoft.com/office/drawing/2014/main" id="{8146504B-F06D-44D2-B6F4-AF952037F951}"/>
              </a:ext>
            </a:extLst>
          </p:cNvPr>
          <p:cNvSpPr txBox="1"/>
          <p:nvPr/>
        </p:nvSpPr>
        <p:spPr>
          <a:xfrm>
            <a:off x="6092824" y="1963255"/>
            <a:ext cx="4648452" cy="369332"/>
          </a:xfrm>
          <a:prstGeom prst="rect">
            <a:avLst/>
          </a:prstGeom>
          <a:noFill/>
        </p:spPr>
        <p:txBody>
          <a:bodyPr wrap="square" rtlCol="0">
            <a:spAutoFit/>
          </a:bodyPr>
          <a:lstStyle/>
          <a:p>
            <a:r>
              <a:rPr lang="en-US" dirty="0">
                <a:solidFill>
                  <a:schemeClr val="bg2">
                    <a:lumMod val="10000"/>
                  </a:schemeClr>
                </a:solidFill>
              </a:rPr>
              <a:t>The Impact of Oral Health on Schools</a:t>
            </a:r>
          </a:p>
        </p:txBody>
      </p:sp>
      <p:sp>
        <p:nvSpPr>
          <p:cNvPr id="7" name="TextBox 6">
            <a:extLst>
              <a:ext uri="{FF2B5EF4-FFF2-40B4-BE49-F238E27FC236}">
                <a16:creationId xmlns:a16="http://schemas.microsoft.com/office/drawing/2014/main" id="{E8D3817E-0127-4A21-B640-BCF1CEC0777C}"/>
              </a:ext>
            </a:extLst>
          </p:cNvPr>
          <p:cNvSpPr txBox="1"/>
          <p:nvPr/>
        </p:nvSpPr>
        <p:spPr>
          <a:xfrm>
            <a:off x="6102614" y="2847605"/>
            <a:ext cx="5425440" cy="369332"/>
          </a:xfrm>
          <a:prstGeom prst="rect">
            <a:avLst/>
          </a:prstGeom>
          <a:noFill/>
        </p:spPr>
        <p:txBody>
          <a:bodyPr wrap="square" rtlCol="0">
            <a:spAutoFit/>
          </a:bodyPr>
          <a:lstStyle/>
          <a:p>
            <a:r>
              <a:rPr lang="en-US" dirty="0">
                <a:solidFill>
                  <a:schemeClr val="tx1">
                    <a:lumMod val="95000"/>
                    <a:lumOff val="5000"/>
                  </a:schemeClr>
                </a:solidFill>
              </a:rPr>
              <a:t>The Kindergarten Oral Health Assessment Form</a:t>
            </a:r>
          </a:p>
        </p:txBody>
      </p:sp>
      <p:sp>
        <p:nvSpPr>
          <p:cNvPr id="8" name="TextBox 7">
            <a:extLst>
              <a:ext uri="{FF2B5EF4-FFF2-40B4-BE49-F238E27FC236}">
                <a16:creationId xmlns:a16="http://schemas.microsoft.com/office/drawing/2014/main" id="{96847ED3-4A3F-4E8C-90C4-B22A513D78B2}"/>
              </a:ext>
            </a:extLst>
          </p:cNvPr>
          <p:cNvSpPr txBox="1"/>
          <p:nvPr/>
        </p:nvSpPr>
        <p:spPr>
          <a:xfrm>
            <a:off x="6061668" y="3641064"/>
            <a:ext cx="5425440" cy="369332"/>
          </a:xfrm>
          <a:prstGeom prst="rect">
            <a:avLst/>
          </a:prstGeom>
          <a:noFill/>
        </p:spPr>
        <p:txBody>
          <a:bodyPr wrap="square" rtlCol="0">
            <a:spAutoFit/>
          </a:bodyPr>
          <a:lstStyle/>
          <a:p>
            <a:r>
              <a:rPr lang="en-US" dirty="0">
                <a:solidFill>
                  <a:schemeClr val="bg2">
                    <a:lumMod val="10000"/>
                  </a:schemeClr>
                </a:solidFill>
              </a:rPr>
              <a:t> Requirements of Schools</a:t>
            </a:r>
          </a:p>
        </p:txBody>
      </p:sp>
    </p:spTree>
    <p:extLst>
      <p:ext uri="{BB962C8B-B14F-4D97-AF65-F5344CB8AC3E}">
        <p14:creationId xmlns:p14="http://schemas.microsoft.com/office/powerpoint/2010/main" val="366088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05F6-3818-4B4A-AAA1-CCC8F8D8D8A4}"/>
              </a:ext>
            </a:extLst>
          </p:cNvPr>
          <p:cNvSpPr>
            <a:spLocks noGrp="1"/>
          </p:cNvSpPr>
          <p:nvPr>
            <p:ph type="title"/>
          </p:nvPr>
        </p:nvSpPr>
        <p:spPr>
          <a:xfrm>
            <a:off x="677334" y="609600"/>
            <a:ext cx="5127118" cy="1320800"/>
          </a:xfrm>
        </p:spPr>
        <p:txBody>
          <a:bodyPr anchor="t">
            <a:normAutofit/>
          </a:bodyPr>
          <a:lstStyle/>
          <a:p>
            <a:r>
              <a:rPr lang="en-US" b="1" dirty="0"/>
              <a:t>Why is Oral Health Important?</a:t>
            </a:r>
          </a:p>
        </p:txBody>
      </p:sp>
      <p:sp>
        <p:nvSpPr>
          <p:cNvPr id="3" name="Content Placeholder 2">
            <a:extLst>
              <a:ext uri="{FF2B5EF4-FFF2-40B4-BE49-F238E27FC236}">
                <a16:creationId xmlns:a16="http://schemas.microsoft.com/office/drawing/2014/main" id="{738A6F06-7D47-4E1B-A00C-967F080DD440}"/>
              </a:ext>
            </a:extLst>
          </p:cNvPr>
          <p:cNvSpPr>
            <a:spLocks noGrp="1"/>
          </p:cNvSpPr>
          <p:nvPr>
            <p:ph idx="1"/>
          </p:nvPr>
        </p:nvSpPr>
        <p:spPr>
          <a:xfrm>
            <a:off x="677334" y="1930400"/>
            <a:ext cx="4873234" cy="3880773"/>
          </a:xfrm>
        </p:spPr>
        <p:txBody>
          <a:bodyPr>
            <a:normAutofit/>
          </a:bodyPr>
          <a:lstStyle/>
          <a:p>
            <a:pPr marL="457200" lvl="1" indent="0">
              <a:buNone/>
            </a:pPr>
            <a:endParaRPr lang="en-US" sz="1800" b="1" dirty="0">
              <a:solidFill>
                <a:schemeClr val="tx1">
                  <a:lumMod val="95000"/>
                  <a:lumOff val="5000"/>
                </a:schemeClr>
              </a:solidFill>
            </a:endParaRPr>
          </a:p>
          <a:p>
            <a:pPr lvl="1">
              <a:buFont typeface="Wingdings" panose="05000000000000000000" pitchFamily="2" charset="2"/>
              <a:buChar char="§"/>
            </a:pPr>
            <a:r>
              <a:rPr lang="en-US" sz="2000" b="1" dirty="0">
                <a:solidFill>
                  <a:schemeClr val="tx1">
                    <a:lumMod val="95000"/>
                    <a:lumOff val="5000"/>
                  </a:schemeClr>
                </a:solidFill>
              </a:rPr>
              <a:t>Oral health is connected to overall health</a:t>
            </a:r>
          </a:p>
          <a:p>
            <a:pPr lvl="1">
              <a:buFont typeface="Wingdings" panose="05000000000000000000" pitchFamily="2" charset="2"/>
              <a:buChar char="§"/>
            </a:pPr>
            <a:r>
              <a:rPr lang="en-US" sz="2000" b="1" dirty="0">
                <a:solidFill>
                  <a:schemeClr val="tx1">
                    <a:lumMod val="95000"/>
                    <a:lumOff val="5000"/>
                  </a:schemeClr>
                </a:solidFill>
              </a:rPr>
              <a:t>Impacts the ability to speak, smile, taste and digest food needed for proper nutrition</a:t>
            </a:r>
          </a:p>
          <a:p>
            <a:pPr lvl="1">
              <a:buFont typeface="Wingdings" panose="05000000000000000000" pitchFamily="2" charset="2"/>
              <a:buChar char="§"/>
            </a:pPr>
            <a:r>
              <a:rPr lang="en-US" sz="2000" b="1" dirty="0">
                <a:solidFill>
                  <a:schemeClr val="tx1">
                    <a:lumMod val="95000"/>
                    <a:lumOff val="5000"/>
                  </a:schemeClr>
                </a:solidFill>
              </a:rPr>
              <a:t>Affects the daily quality of life</a:t>
            </a:r>
          </a:p>
        </p:txBody>
      </p:sp>
      <p:pic>
        <p:nvPicPr>
          <p:cNvPr id="5" name="Picture 4">
            <a:extLst>
              <a:ext uri="{FF2B5EF4-FFF2-40B4-BE49-F238E27FC236}">
                <a16:creationId xmlns:a16="http://schemas.microsoft.com/office/drawing/2014/main" id="{A268F9C0-78BF-4155-9403-4839EA7B5C2B}"/>
              </a:ext>
            </a:extLst>
          </p:cNvPr>
          <p:cNvPicPr>
            <a:picLocks noChangeAspect="1"/>
          </p:cNvPicPr>
          <p:nvPr/>
        </p:nvPicPr>
        <p:blipFill rotWithShape="1">
          <a:blip r:embed="rId3">
            <a:extLst>
              <a:ext uri="{28A0092B-C50C-407E-A947-70E740481C1C}">
                <a14:useLocalDpi xmlns:a14="http://schemas.microsoft.com/office/drawing/2010/main" val="0"/>
              </a:ext>
            </a:extLst>
          </a:blip>
          <a:srcRect l="8747"/>
          <a:stretch/>
        </p:blipFill>
        <p:spPr>
          <a:xfrm>
            <a:off x="5882640" y="2126989"/>
            <a:ext cx="3564350" cy="2604021"/>
          </a:xfrm>
          <a:prstGeom prst="rect">
            <a:avLst/>
          </a:prstGeom>
        </p:spPr>
      </p:pic>
    </p:spTree>
    <p:extLst>
      <p:ext uri="{BB962C8B-B14F-4D97-AF65-F5344CB8AC3E}">
        <p14:creationId xmlns:p14="http://schemas.microsoft.com/office/powerpoint/2010/main" val="82671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4DFDA-3417-4F05-95B2-EB222D9B5531}"/>
              </a:ext>
            </a:extLst>
          </p:cNvPr>
          <p:cNvSpPr>
            <a:spLocks noGrp="1"/>
          </p:cNvSpPr>
          <p:nvPr>
            <p:ph idx="1"/>
          </p:nvPr>
        </p:nvSpPr>
        <p:spPr>
          <a:xfrm>
            <a:off x="676745" y="1270000"/>
            <a:ext cx="5467745" cy="4978400"/>
          </a:xfrm>
        </p:spPr>
        <p:txBody>
          <a:bodyPr>
            <a:noAutofit/>
          </a:bodyPr>
          <a:lstStyle/>
          <a:p>
            <a:pPr marL="0" indent="0">
              <a:lnSpc>
                <a:spcPct val="90000"/>
              </a:lnSpc>
              <a:buNone/>
            </a:pPr>
            <a:endParaRPr lang="en-US" dirty="0">
              <a:solidFill>
                <a:schemeClr val="tx1"/>
              </a:solidFill>
            </a:endParaRPr>
          </a:p>
          <a:p>
            <a:pPr>
              <a:lnSpc>
                <a:spcPct val="90000"/>
              </a:lnSpc>
              <a:buFont typeface="Wingdings" panose="05000000000000000000" pitchFamily="2" charset="2"/>
              <a:buChar char="§"/>
            </a:pPr>
            <a:r>
              <a:rPr lang="en-US" sz="1400" b="1" dirty="0">
                <a:solidFill>
                  <a:schemeClr val="tx1"/>
                </a:solidFill>
              </a:rPr>
              <a:t>A cavity develops when a tooth decays or breaks down, leaving a hole.</a:t>
            </a:r>
          </a:p>
          <a:p>
            <a:pPr>
              <a:lnSpc>
                <a:spcPct val="90000"/>
              </a:lnSpc>
              <a:buFont typeface="Wingdings" panose="05000000000000000000" pitchFamily="2" charset="2"/>
              <a:buChar char="§"/>
            </a:pPr>
            <a:r>
              <a:rPr lang="en-US" sz="1400" b="1" dirty="0">
                <a:solidFill>
                  <a:schemeClr val="tx1"/>
                </a:solidFill>
              </a:rPr>
              <a:t>Our mouth has plaque which is a sticky film of bacteria that constantly forms on our teeth. When we eat or drink foods containing sugars, the bacteria in plaque produces acid that breakdown the outer layer of the tooth called enamel. Repeated acid attacks can lead to cavities.</a:t>
            </a:r>
          </a:p>
          <a:p>
            <a:pPr>
              <a:lnSpc>
                <a:spcPct val="90000"/>
              </a:lnSpc>
              <a:buFont typeface="Wingdings" panose="05000000000000000000" pitchFamily="2" charset="2"/>
              <a:buChar char="§"/>
            </a:pPr>
            <a:r>
              <a:rPr lang="en-US" sz="1400" b="1" dirty="0">
                <a:solidFill>
                  <a:schemeClr val="tx1"/>
                </a:solidFill>
              </a:rPr>
              <a:t>An untreated cavity can cause pain and infection. At times, this can spread to other parts of the body, causing even more harm to our health. </a:t>
            </a:r>
          </a:p>
          <a:p>
            <a:pPr marL="0" indent="0" algn="ctr">
              <a:lnSpc>
                <a:spcPct val="90000"/>
              </a:lnSpc>
              <a:buNone/>
            </a:pPr>
            <a:endParaRPr lang="en-US" sz="1400" b="1" dirty="0">
              <a:solidFill>
                <a:schemeClr val="tx1"/>
              </a:solidFill>
            </a:endParaRPr>
          </a:p>
          <a:p>
            <a:pPr marL="0" indent="0" algn="ctr">
              <a:lnSpc>
                <a:spcPct val="90000"/>
              </a:lnSpc>
              <a:buNone/>
            </a:pPr>
            <a:r>
              <a:rPr lang="en-US" sz="2800" b="1" dirty="0">
                <a:solidFill>
                  <a:schemeClr val="accent1"/>
                </a:solidFill>
              </a:rPr>
              <a:t>Prevention</a:t>
            </a:r>
          </a:p>
          <a:p>
            <a:pPr>
              <a:lnSpc>
                <a:spcPct val="90000"/>
              </a:lnSpc>
              <a:buFont typeface="Wingdings" panose="05000000000000000000" pitchFamily="2" charset="2"/>
              <a:buChar char="§"/>
            </a:pPr>
            <a:r>
              <a:rPr lang="en-US" sz="1400" b="1" dirty="0">
                <a:solidFill>
                  <a:schemeClr val="tx1"/>
                </a:solidFill>
              </a:rPr>
              <a:t>Brushing 2x a day</a:t>
            </a:r>
          </a:p>
          <a:p>
            <a:pPr>
              <a:lnSpc>
                <a:spcPct val="90000"/>
              </a:lnSpc>
              <a:buFont typeface="Wingdings" panose="05000000000000000000" pitchFamily="2" charset="2"/>
              <a:buChar char="§"/>
            </a:pPr>
            <a:r>
              <a:rPr lang="en-US" sz="1400" b="1" dirty="0">
                <a:solidFill>
                  <a:schemeClr val="tx1"/>
                </a:solidFill>
              </a:rPr>
              <a:t>Flossing at least 1x day</a:t>
            </a:r>
          </a:p>
          <a:p>
            <a:pPr>
              <a:lnSpc>
                <a:spcPct val="90000"/>
              </a:lnSpc>
              <a:buFont typeface="Wingdings" panose="05000000000000000000" pitchFamily="2" charset="2"/>
              <a:buChar char="§"/>
            </a:pPr>
            <a:r>
              <a:rPr lang="en-US" sz="1400" b="1" dirty="0">
                <a:solidFill>
                  <a:schemeClr val="tx1"/>
                </a:solidFill>
              </a:rPr>
              <a:t>Eating healthy snacks</a:t>
            </a:r>
          </a:p>
        </p:txBody>
      </p:sp>
      <p:pic>
        <p:nvPicPr>
          <p:cNvPr id="15" name="Content Placeholder 3">
            <a:extLst>
              <a:ext uri="{FF2B5EF4-FFF2-40B4-BE49-F238E27FC236}">
                <a16:creationId xmlns:a16="http://schemas.microsoft.com/office/drawing/2014/main" id="{74BAED41-65D0-4EFF-BCBD-596C330F68E2}"/>
              </a:ext>
            </a:extLst>
          </p:cNvPr>
          <p:cNvPicPr>
            <a:picLocks noChangeAspect="1"/>
          </p:cNvPicPr>
          <p:nvPr/>
        </p:nvPicPr>
        <p:blipFill rotWithShape="1">
          <a:blip r:embed="rId3">
            <a:extLst>
              <a:ext uri="{28A0092B-C50C-407E-A947-70E740481C1C}">
                <a14:useLocalDpi xmlns:a14="http://schemas.microsoft.com/office/drawing/2010/main" val="0"/>
              </a:ext>
            </a:extLst>
          </a:blip>
          <a:srcRect t="18605" r="73046"/>
          <a:stretch/>
        </p:blipFill>
        <p:spPr>
          <a:xfrm>
            <a:off x="6534611" y="1117500"/>
            <a:ext cx="2658676" cy="3954088"/>
          </a:xfrm>
          <a:prstGeom prst="rect">
            <a:avLst/>
          </a:prstGeom>
        </p:spPr>
      </p:pic>
      <p:sp>
        <p:nvSpPr>
          <p:cNvPr id="5" name="Title 4">
            <a:extLst>
              <a:ext uri="{FF2B5EF4-FFF2-40B4-BE49-F238E27FC236}">
                <a16:creationId xmlns:a16="http://schemas.microsoft.com/office/drawing/2014/main" id="{662D1AD2-2923-4CB0-93C6-CD7FA57CD82A}"/>
              </a:ext>
            </a:extLst>
          </p:cNvPr>
          <p:cNvSpPr>
            <a:spLocks noGrp="1"/>
          </p:cNvSpPr>
          <p:nvPr>
            <p:ph type="title"/>
          </p:nvPr>
        </p:nvSpPr>
        <p:spPr/>
        <p:txBody>
          <a:bodyPr/>
          <a:lstStyle/>
          <a:p>
            <a:pPr algn="ctr"/>
            <a:r>
              <a:rPr lang="en-US" b="1" dirty="0"/>
              <a:t>What Are Cavities?</a:t>
            </a:r>
          </a:p>
        </p:txBody>
      </p:sp>
    </p:spTree>
    <p:extLst>
      <p:ext uri="{BB962C8B-B14F-4D97-AF65-F5344CB8AC3E}">
        <p14:creationId xmlns:p14="http://schemas.microsoft.com/office/powerpoint/2010/main" val="74536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6A6CA-A3A0-402B-A0A3-AE87DA4A574C}"/>
              </a:ext>
            </a:extLst>
          </p:cNvPr>
          <p:cNvSpPr>
            <a:spLocks noGrp="1"/>
          </p:cNvSpPr>
          <p:nvPr>
            <p:ph type="title"/>
          </p:nvPr>
        </p:nvSpPr>
        <p:spPr>
          <a:xfrm>
            <a:off x="997253" y="777164"/>
            <a:ext cx="10197494" cy="1099457"/>
          </a:xfrm>
        </p:spPr>
        <p:txBody>
          <a:bodyPr>
            <a:normAutofit/>
          </a:bodyPr>
          <a:lstStyle/>
          <a:p>
            <a:pPr algn="ctr"/>
            <a:r>
              <a:rPr lang="en-US" b="1" dirty="0"/>
              <a:t>The Impact of Oral Health on Schools</a:t>
            </a:r>
          </a:p>
        </p:txBody>
      </p:sp>
      <p:sp>
        <p:nvSpPr>
          <p:cNvPr id="72" name="Isosceles Triangle 7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3" name="Content Placeholder 2">
            <a:extLst>
              <a:ext uri="{FF2B5EF4-FFF2-40B4-BE49-F238E27FC236}">
                <a16:creationId xmlns:a16="http://schemas.microsoft.com/office/drawing/2014/main" id="{3157B7D1-33F1-4930-99A7-6D55D0585D10}"/>
              </a:ext>
            </a:extLst>
          </p:cNvPr>
          <p:cNvGraphicFramePr>
            <a:graphicFrameLocks noGrp="1"/>
          </p:cNvGraphicFramePr>
          <p:nvPr>
            <p:ph idx="1"/>
            <p:extLst>
              <p:ext uri="{D42A27DB-BD31-4B8C-83A1-F6EECF244321}">
                <p14:modId xmlns:p14="http://schemas.microsoft.com/office/powerpoint/2010/main" val="759403034"/>
              </p:ext>
            </p:extLst>
          </p:nvPr>
        </p:nvGraphicFramePr>
        <p:xfrm>
          <a:off x="1917839" y="1876621"/>
          <a:ext cx="8750185" cy="355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76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6A6CA-A3A0-402B-A0A3-AE87DA4A574C}"/>
              </a:ext>
            </a:extLst>
          </p:cNvPr>
          <p:cNvSpPr>
            <a:spLocks noGrp="1"/>
          </p:cNvSpPr>
          <p:nvPr>
            <p:ph type="title"/>
          </p:nvPr>
        </p:nvSpPr>
        <p:spPr>
          <a:xfrm>
            <a:off x="1286933" y="609600"/>
            <a:ext cx="10197494" cy="1099457"/>
          </a:xfrm>
        </p:spPr>
        <p:txBody>
          <a:bodyPr>
            <a:normAutofit/>
          </a:bodyPr>
          <a:lstStyle/>
          <a:p>
            <a:pPr algn="ctr"/>
            <a:r>
              <a:rPr lang="en-US" b="1" dirty="0"/>
              <a:t>The Impact of Oral Health on Schools</a:t>
            </a:r>
          </a:p>
        </p:txBody>
      </p:sp>
      <p:sp>
        <p:nvSpPr>
          <p:cNvPr id="49" name="Isosceles Triangle 4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Diagram 2">
            <a:extLst>
              <a:ext uri="{FF2B5EF4-FFF2-40B4-BE49-F238E27FC236}">
                <a16:creationId xmlns:a16="http://schemas.microsoft.com/office/drawing/2014/main" id="{4F091D98-20DF-4F05-9BF1-4A5333FF2B20}"/>
              </a:ext>
            </a:extLst>
          </p:cNvPr>
          <p:cNvGraphicFramePr/>
          <p:nvPr>
            <p:extLst>
              <p:ext uri="{D42A27DB-BD31-4B8C-83A1-F6EECF244321}">
                <p14:modId xmlns:p14="http://schemas.microsoft.com/office/powerpoint/2010/main" val="1187113544"/>
              </p:ext>
            </p:extLst>
          </p:nvPr>
        </p:nvGraphicFramePr>
        <p:xfrm>
          <a:off x="2749381" y="1580103"/>
          <a:ext cx="7272597" cy="426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4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3" name="Straight Connector 5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4" name="Rectangle 6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7" name="Straight Connector 6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7" name="Rectangle 7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5073-4580-4955-8DE6-8E2708781971}"/>
              </a:ext>
            </a:extLst>
          </p:cNvPr>
          <p:cNvSpPr>
            <a:spLocks noGrp="1"/>
          </p:cNvSpPr>
          <p:nvPr>
            <p:ph type="title"/>
          </p:nvPr>
        </p:nvSpPr>
        <p:spPr>
          <a:xfrm>
            <a:off x="995729" y="793392"/>
            <a:ext cx="10197494" cy="1099457"/>
          </a:xfrm>
        </p:spPr>
        <p:txBody>
          <a:bodyPr>
            <a:normAutofit/>
          </a:bodyPr>
          <a:lstStyle/>
          <a:p>
            <a:pPr algn="ctr"/>
            <a:r>
              <a:rPr lang="en-US" b="1" dirty="0"/>
              <a:t>The Impact of Oral Health on Schools</a:t>
            </a:r>
          </a:p>
        </p:txBody>
      </p:sp>
      <p:graphicFrame>
        <p:nvGraphicFramePr>
          <p:cNvPr id="20" name="Content Placeholder 2">
            <a:extLst>
              <a:ext uri="{FF2B5EF4-FFF2-40B4-BE49-F238E27FC236}">
                <a16:creationId xmlns:a16="http://schemas.microsoft.com/office/drawing/2014/main" id="{A116420A-5F69-48DC-B0A5-F9616EF2D102}"/>
              </a:ext>
            </a:extLst>
          </p:cNvPr>
          <p:cNvGraphicFramePr>
            <a:graphicFrameLocks noGrp="1"/>
          </p:cNvGraphicFramePr>
          <p:nvPr>
            <p:ph idx="1"/>
            <p:extLst>
              <p:ext uri="{D42A27DB-BD31-4B8C-83A1-F6EECF244321}">
                <p14:modId xmlns:p14="http://schemas.microsoft.com/office/powerpoint/2010/main" val="78055557"/>
              </p:ext>
            </p:extLst>
          </p:nvPr>
        </p:nvGraphicFramePr>
        <p:xfrm>
          <a:off x="2001773" y="1690906"/>
          <a:ext cx="8560393" cy="357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69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6" name="Rectangle 5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9" name="Rectangle 6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FBA1F-42FB-4E24-821A-D417D4A0219D}"/>
              </a:ext>
            </a:extLst>
          </p:cNvPr>
          <p:cNvSpPr>
            <a:spLocks noGrp="1"/>
          </p:cNvSpPr>
          <p:nvPr>
            <p:ph type="title"/>
          </p:nvPr>
        </p:nvSpPr>
        <p:spPr>
          <a:xfrm>
            <a:off x="1275692" y="795867"/>
            <a:ext cx="10064600" cy="1320800"/>
          </a:xfrm>
        </p:spPr>
        <p:txBody>
          <a:bodyPr vert="horz" lIns="91440" tIns="45720" rIns="91440" bIns="45720" rtlCol="0">
            <a:normAutofit/>
          </a:bodyPr>
          <a:lstStyle/>
          <a:p>
            <a:pPr marL="0" marR="0" lvl="0" indent="0" algn="ctr" defTabSz="457200" rtl="0" eaLnBrk="1" fontAlgn="auto" latinLnBrk="0" hangingPunct="1">
              <a:lnSpc>
                <a:spcPct val="90000"/>
              </a:lnSpc>
              <a:spcBef>
                <a:spcPct val="0"/>
              </a:spcBef>
              <a:spcAft>
                <a:spcPts val="0"/>
              </a:spcAft>
              <a:tabLst/>
              <a:defRPr/>
            </a:pPr>
            <a:r>
              <a:rPr kumimoji="0" lang="en-US" sz="3100" b="1" i="0" u="none" strike="noStrike" kern="1200" cap="none" spc="0" normalizeH="0" baseline="0" noProof="0" dirty="0">
                <a:ln>
                  <a:noFill/>
                </a:ln>
                <a:effectLst/>
                <a:uLnTx/>
                <a:uFillTx/>
                <a:latin typeface="Trebuchet MS" panose="020B0603020202020204"/>
                <a:ea typeface="+mn-ea"/>
                <a:cs typeface="+mn-cs"/>
              </a:rPr>
              <a:t>Kindergarten Oral Health Assessment (KOHA)</a:t>
            </a:r>
            <a:br>
              <a:rPr kumimoji="0" lang="en-US" sz="3100" b="1" i="0" u="none" strike="noStrike" kern="1200" cap="none" spc="0" normalizeH="0" baseline="0" noProof="0" dirty="0">
                <a:ln>
                  <a:noFill/>
                </a:ln>
                <a:effectLst/>
                <a:uLnTx/>
                <a:uFillTx/>
                <a:latin typeface="Trebuchet MS" panose="020B0603020202020204"/>
                <a:ea typeface="+mn-ea"/>
                <a:cs typeface="+mn-cs"/>
              </a:rPr>
            </a:br>
            <a:endParaRPr lang="en-US" sz="3100" dirty="0"/>
          </a:p>
        </p:txBody>
      </p:sp>
      <p:graphicFrame>
        <p:nvGraphicFramePr>
          <p:cNvPr id="19" name="Diagram 18">
            <a:extLst>
              <a:ext uri="{FF2B5EF4-FFF2-40B4-BE49-F238E27FC236}">
                <a16:creationId xmlns:a16="http://schemas.microsoft.com/office/drawing/2014/main" id="{D7CAB7C9-DF34-4918-9BCB-715D0A441CC6}"/>
              </a:ext>
            </a:extLst>
          </p:cNvPr>
          <p:cNvGraphicFramePr/>
          <p:nvPr>
            <p:extLst>
              <p:ext uri="{D42A27DB-BD31-4B8C-83A1-F6EECF244321}">
                <p14:modId xmlns:p14="http://schemas.microsoft.com/office/powerpoint/2010/main" val="4149800654"/>
              </p:ext>
            </p:extLst>
          </p:nvPr>
        </p:nvGraphicFramePr>
        <p:xfrm>
          <a:off x="2326266" y="1730940"/>
          <a:ext cx="7274934" cy="393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49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C0A1313F-589D-4BBD-9993-FA13B4720BA6}"/>
              </a:ext>
            </a:extLst>
          </p:cNvPr>
          <p:cNvSpPr txBox="1">
            <a:spLocks/>
          </p:cNvSpPr>
          <p:nvPr/>
        </p:nvSpPr>
        <p:spPr>
          <a:xfrm>
            <a:off x="7136519" y="316726"/>
            <a:ext cx="3824996" cy="6356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latin typeface="Trebuchet MS" panose="020B0603020202020204"/>
                <a:ea typeface="+mj-ea"/>
                <a:cs typeface="+mj-cs"/>
              </a:rPr>
              <a:t>Oral Health Assessment Form</a:t>
            </a:r>
          </a:p>
        </p:txBody>
      </p:sp>
      <p:cxnSp>
        <p:nvCxnSpPr>
          <p:cNvPr id="8" name="Straight Connector 7">
            <a:extLst>
              <a:ext uri="{FF2B5EF4-FFF2-40B4-BE49-F238E27FC236}">
                <a16:creationId xmlns:a16="http://schemas.microsoft.com/office/drawing/2014/main" id="{A4F292DF-DC83-4C47-A92A-BE38AE2D3A17}"/>
              </a:ext>
            </a:extLst>
          </p:cNvPr>
          <p:cNvCxnSpPr/>
          <p:nvPr/>
        </p:nvCxnSpPr>
        <p:spPr>
          <a:xfrm>
            <a:off x="4729163" y="1514475"/>
            <a:ext cx="0" cy="3921125"/>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F47ED9DC-1D3E-4F10-8DEC-B3C96E0A9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038" y="952394"/>
            <a:ext cx="4353957" cy="5435600"/>
          </a:xfrm>
          <a:prstGeom prst="rect">
            <a:avLst/>
          </a:prstGeom>
        </p:spPr>
      </p:pic>
      <p:pic>
        <p:nvPicPr>
          <p:cNvPr id="5" name="Picture 4">
            <a:extLst>
              <a:ext uri="{FF2B5EF4-FFF2-40B4-BE49-F238E27FC236}">
                <a16:creationId xmlns:a16="http://schemas.microsoft.com/office/drawing/2014/main" id="{0C47A6B1-90EE-425E-8406-5069BAAC4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915" y="869563"/>
            <a:ext cx="4407085" cy="5746132"/>
          </a:xfrm>
          <a:prstGeom prst="rect">
            <a:avLst/>
          </a:prstGeom>
        </p:spPr>
      </p:pic>
      <p:sp>
        <p:nvSpPr>
          <p:cNvPr id="12" name="Title 1">
            <a:extLst>
              <a:ext uri="{FF2B5EF4-FFF2-40B4-BE49-F238E27FC236}">
                <a16:creationId xmlns:a16="http://schemas.microsoft.com/office/drawing/2014/main" id="{680D4AC5-0C93-41CA-AD79-DA4C951CE0ED}"/>
              </a:ext>
            </a:extLst>
          </p:cNvPr>
          <p:cNvSpPr txBox="1">
            <a:spLocks/>
          </p:cNvSpPr>
          <p:nvPr/>
        </p:nvSpPr>
        <p:spPr>
          <a:xfrm>
            <a:off x="1883116" y="444026"/>
            <a:ext cx="3824996" cy="6356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latin typeface="Trebuchet MS" panose="020B0603020202020204"/>
                <a:ea typeface="+mj-ea"/>
                <a:cs typeface="+mj-cs"/>
              </a:rPr>
              <a:t>Oral Health Notification Letter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418AB3"/>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4225305651"/>
      </p:ext>
    </p:extLst>
  </p:cSld>
  <p:clrMapOvr>
    <a:masterClrMapping/>
  </p:clrMapOvr>
</p:sld>
</file>

<file path=ppt/theme/theme1.xml><?xml version="1.0" encoding="utf-8"?>
<a:theme xmlns:a="http://schemas.openxmlformats.org/drawingml/2006/main" name="Facet">
  <a:themeElements>
    <a:clrScheme name="Custom 47">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Custom 8">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Custom 12">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Facet">
  <a:themeElements>
    <a:clrScheme name="Custom 6">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Facet">
  <a:themeElements>
    <a:clrScheme name="Custom 5">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4268</Words>
  <Application>Microsoft Office PowerPoint</Application>
  <PresentationFormat>Widescreen</PresentationFormat>
  <Paragraphs>281</Paragraphs>
  <Slides>17</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Trebuchet MS</vt:lpstr>
      <vt:lpstr>Wingdings</vt:lpstr>
      <vt:lpstr>Wingdings 3</vt:lpstr>
      <vt:lpstr>Facet</vt:lpstr>
      <vt:lpstr>1_Facet</vt:lpstr>
      <vt:lpstr>2_Facet</vt:lpstr>
      <vt:lpstr>3_Facet</vt:lpstr>
      <vt:lpstr>4_Facet</vt:lpstr>
      <vt:lpstr>Importance of  Oral Health in Schools Promoting the Kindergarten Oral Assessment (KOHA)</vt:lpstr>
      <vt:lpstr>To Learn  &amp; Review </vt:lpstr>
      <vt:lpstr>Why is Oral Health Important?</vt:lpstr>
      <vt:lpstr>What Are Cavities?</vt:lpstr>
      <vt:lpstr>The Impact of Oral Health on Schools</vt:lpstr>
      <vt:lpstr>The Impact of Oral Health on Schools</vt:lpstr>
      <vt:lpstr>The Impact of Oral Health on Schools</vt:lpstr>
      <vt:lpstr>Kindergarten Oral Health Assessment (KOHA) </vt:lpstr>
      <vt:lpstr>PowerPoint Presentation</vt:lpstr>
      <vt:lpstr>PowerPoint Presentation</vt:lpstr>
      <vt:lpstr>Requirements of Schools</vt:lpstr>
      <vt:lpstr>KOHA &amp; The Role of Parents</vt:lpstr>
      <vt:lpstr>PowerPoint Presentation</vt:lpstr>
      <vt:lpstr>5 Steps of Prevention </vt:lpstr>
      <vt:lpstr>Community Oral Health Website</vt:lpstr>
      <vt:lpstr>5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Oral Health in Schools Promoting the Kindergarten Oral Assessment (KOHA)</dc:title>
  <dc:creator>Alexis T. Gutierrez</dc:creator>
  <cp:lastModifiedBy>Alexis T. Gutierrez</cp:lastModifiedBy>
  <cp:revision>34</cp:revision>
  <dcterms:created xsi:type="dcterms:W3CDTF">2020-10-29T17:46:39Z</dcterms:created>
  <dcterms:modified xsi:type="dcterms:W3CDTF">2020-11-04T21:48:21Z</dcterms:modified>
</cp:coreProperties>
</file>